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558" autoAdjust="0"/>
  </p:normalViewPr>
  <p:slideViewPr>
    <p:cSldViewPr showGuides="1">
      <p:cViewPr varScale="1">
        <p:scale>
          <a:sx n="70" d="100"/>
          <a:sy n="70" d="100"/>
        </p:scale>
        <p:origin x="1204" y="56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769396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4</a:t>
            </a:r>
            <a:r>
              <a: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r>
              <a:rPr lang="en-US" altLang="ko-KR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사회사상과 </a:t>
            </a:r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복지국가의 </a:t>
            </a:r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유형</a:t>
            </a:r>
            <a:endParaRPr lang="ko-KR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323850" y="5429264"/>
            <a:ext cx="5105406" cy="1428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1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사회사상</a:t>
            </a:r>
          </a:p>
          <a:p>
            <a:pPr lvl="0">
              <a:spcBef>
                <a:spcPct val="20000"/>
              </a:spcBef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사화사상별 복지국가에 대한 입장</a:t>
            </a:r>
          </a:p>
          <a:p>
            <a:pPr lvl="0">
              <a:spcBef>
                <a:spcPct val="20000"/>
              </a:spcBef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복지국가의 유형</a:t>
            </a:r>
          </a:p>
          <a:p>
            <a:pPr lvl="0">
              <a:spcBef>
                <a:spcPct val="20000"/>
              </a:spcBef>
            </a:pPr>
            <a:endParaRPr kumimoji="0" lang="ko-KR" altLang="en-US" sz="2000" b="0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85786" y="5947966"/>
            <a:ext cx="62151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[</a:t>
            </a:r>
            <a:r>
              <a:rPr lang="ko-KR" altLang="en-US" sz="1600" dirty="0" smtClean="0"/>
              <a:t>그림 </a:t>
            </a:r>
            <a:r>
              <a:rPr lang="en-US" altLang="ko-KR" sz="1600" dirty="0" smtClean="0"/>
              <a:t>4-2] </a:t>
            </a:r>
            <a:r>
              <a:rPr lang="ko-KR" altLang="en-US" sz="1600" dirty="0" smtClean="0"/>
              <a:t>공리주의에서 소득의 최적분배</a:t>
            </a:r>
            <a:r>
              <a:rPr lang="en-US" altLang="ko-KR" sz="1600" dirty="0" smtClean="0"/>
              <a:t> (</a:t>
            </a:r>
            <a:r>
              <a:rPr lang="ko-KR" altLang="en-US" sz="1600" dirty="0" err="1" smtClean="0"/>
              <a:t>사회복지정책론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p. 97)</a:t>
            </a:r>
            <a:endParaRPr lang="ko-KR" altLang="en-US" sz="1600" dirty="0"/>
          </a:p>
        </p:txBody>
      </p:sp>
      <p:grpSp>
        <p:nvGrpSpPr>
          <p:cNvPr id="46" name="그룹 45"/>
          <p:cNvGrpSpPr/>
          <p:nvPr/>
        </p:nvGrpSpPr>
        <p:grpSpPr>
          <a:xfrm>
            <a:off x="142844" y="642918"/>
            <a:ext cx="8643998" cy="5143536"/>
            <a:chOff x="71406" y="1428736"/>
            <a:chExt cx="8643998" cy="5143536"/>
          </a:xfrm>
        </p:grpSpPr>
        <p:grpSp>
          <p:nvGrpSpPr>
            <p:cNvPr id="15" name="그룹 14"/>
            <p:cNvGrpSpPr/>
            <p:nvPr/>
          </p:nvGrpSpPr>
          <p:grpSpPr>
            <a:xfrm>
              <a:off x="642910" y="2000240"/>
              <a:ext cx="7502578" cy="4072760"/>
              <a:chOff x="642910" y="2000240"/>
              <a:chExt cx="7502578" cy="4072760"/>
            </a:xfrm>
          </p:grpSpPr>
          <p:cxnSp>
            <p:nvCxnSpPr>
              <p:cNvPr id="12" name="직선 연결선 11"/>
              <p:cNvCxnSpPr/>
              <p:nvPr/>
            </p:nvCxnSpPr>
            <p:spPr>
              <a:xfrm rot="5400000">
                <a:off x="-1392279" y="4035429"/>
                <a:ext cx="4071966" cy="15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직선 연결선 12"/>
              <p:cNvCxnSpPr/>
              <p:nvPr/>
            </p:nvCxnSpPr>
            <p:spPr>
              <a:xfrm rot="10800000">
                <a:off x="643704" y="6071412"/>
                <a:ext cx="7500990" cy="15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직선 연결선 13"/>
              <p:cNvCxnSpPr/>
              <p:nvPr/>
            </p:nvCxnSpPr>
            <p:spPr>
              <a:xfrm rot="5400000">
                <a:off x="6108711" y="4035429"/>
                <a:ext cx="4071966" cy="158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직선 연결선 16"/>
            <p:cNvCxnSpPr/>
            <p:nvPr/>
          </p:nvCxnSpPr>
          <p:spPr>
            <a:xfrm>
              <a:off x="642910" y="2500306"/>
              <a:ext cx="7500990" cy="2500330"/>
            </a:xfrm>
            <a:prstGeom prst="line">
              <a:avLst/>
            </a:prstGeom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V="1">
              <a:off x="642910" y="2357430"/>
              <a:ext cx="7500990" cy="2571768"/>
            </a:xfrm>
            <a:prstGeom prst="line">
              <a:avLst/>
            </a:prstGeom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rot="5400000" flipH="1" flipV="1">
              <a:off x="3036877" y="4892685"/>
              <a:ext cx="2357454" cy="1588"/>
            </a:xfrm>
            <a:prstGeom prst="line">
              <a:avLst/>
            </a:prstGeom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 rot="10800000" flipV="1">
              <a:off x="642910" y="2857496"/>
              <a:ext cx="7500990" cy="2571768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 rot="5400000">
              <a:off x="3964777" y="5036355"/>
              <a:ext cx="2071702" cy="1588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직사각형 33"/>
            <p:cNvSpPr/>
            <p:nvPr/>
          </p:nvSpPr>
          <p:spPr>
            <a:xfrm>
              <a:off x="214282" y="6000768"/>
              <a:ext cx="642910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tx1"/>
                  </a:solidFill>
                </a:rPr>
                <a:t>A</a:t>
              </a:r>
              <a:endParaRPr lang="ko-KR" alt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8072462" y="5929330"/>
              <a:ext cx="571504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tx1"/>
                  </a:solidFill>
                </a:rPr>
                <a:t>B</a:t>
              </a:r>
              <a:endParaRPr lang="ko-KR" alt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929058" y="6072206"/>
              <a:ext cx="500066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tx1"/>
                  </a:solidFill>
                </a:rPr>
                <a:t>C</a:t>
              </a:r>
              <a:endParaRPr lang="ko-KR" alt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4786314" y="6072206"/>
              <a:ext cx="500066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tx1"/>
                  </a:solidFill>
                </a:rPr>
                <a:t>D</a:t>
              </a:r>
              <a:endParaRPr lang="ko-KR" alt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8143900" y="4786322"/>
              <a:ext cx="500066" cy="4381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tx1"/>
                  </a:solidFill>
                </a:rPr>
                <a:t>a</a:t>
              </a:r>
              <a:endParaRPr lang="ko-KR" alt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8072462" y="2000240"/>
              <a:ext cx="571504" cy="4905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tx1"/>
                  </a:solidFill>
                </a:rPr>
                <a:t>b</a:t>
              </a:r>
              <a:endParaRPr lang="ko-KR" alt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8143900" y="2571744"/>
              <a:ext cx="571504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tx1"/>
                  </a:solidFill>
                </a:rPr>
                <a:t>b'</a:t>
              </a:r>
              <a:endParaRPr lang="ko-KR" alt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214282" y="2071678"/>
              <a:ext cx="428628" cy="5619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tx1"/>
                  </a:solidFill>
                </a:rPr>
                <a:t>a</a:t>
              </a:r>
              <a:endParaRPr lang="ko-KR" alt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14282" y="1428736"/>
              <a:ext cx="928694" cy="5619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 smtClean="0">
                  <a:solidFill>
                    <a:schemeClr val="tx1"/>
                  </a:solidFill>
                </a:rPr>
                <a:t>효용</a:t>
              </a:r>
              <a:endParaRPr lang="ko-KR" alt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7643834" y="1438260"/>
              <a:ext cx="928694" cy="5619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 smtClean="0">
                  <a:solidFill>
                    <a:schemeClr val="tx1"/>
                  </a:solidFill>
                </a:rPr>
                <a:t>효용</a:t>
              </a:r>
              <a:endParaRPr lang="ko-KR" alt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71406" y="4724408"/>
              <a:ext cx="571504" cy="4905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tx1"/>
                  </a:solidFill>
                </a:rPr>
                <a:t>b</a:t>
              </a:r>
              <a:endParaRPr lang="ko-KR" alt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42844" y="5286388"/>
              <a:ext cx="571504" cy="500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tx1"/>
                  </a:solidFill>
                </a:rPr>
                <a:t>b'</a:t>
              </a:r>
              <a:endParaRPr lang="ko-KR" altLang="en-US" sz="28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156595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636459"/>
            <a:ext cx="8715436" cy="57214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2000" dirty="0"/>
              <a:t>□ </a:t>
            </a:r>
            <a:r>
              <a:rPr lang="ko-KR" altLang="en-US" sz="2000" dirty="0" smtClean="0"/>
              <a:t>균등분배의 </a:t>
            </a:r>
            <a:r>
              <a:rPr lang="ko-KR" altLang="en-US" sz="2000" dirty="0"/>
              <a:t>지지 </a:t>
            </a:r>
            <a:r>
              <a:rPr lang="ko-KR" altLang="en-US" sz="2000" dirty="0" smtClean="0"/>
              <a:t>이유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800" dirty="0"/>
          </a:p>
          <a:p>
            <a:r>
              <a:rPr lang="en-US" altLang="ko-KR" sz="1800" dirty="0"/>
              <a:t>AB: </a:t>
            </a:r>
            <a:r>
              <a:rPr lang="ko-KR" altLang="en-US" sz="1800" dirty="0"/>
              <a:t>총소득</a:t>
            </a:r>
            <a:endParaRPr lang="en-US" altLang="ko-KR" sz="1800" dirty="0"/>
          </a:p>
          <a:p>
            <a:r>
              <a:rPr lang="ko-KR" altLang="en-US" sz="1800" dirty="0"/>
              <a:t>한계효용체감의 법칙</a:t>
            </a:r>
            <a:r>
              <a:rPr lang="en-US" altLang="ko-KR" sz="1800" dirty="0"/>
              <a:t>: A→B, B→</a:t>
            </a:r>
            <a:r>
              <a:rPr lang="en-US" altLang="ko-KR" sz="1800" dirty="0" smtClean="0"/>
              <a:t>A</a:t>
            </a:r>
            <a:endParaRPr lang="en-US" altLang="ko-KR" sz="1800" dirty="0"/>
          </a:p>
          <a:p>
            <a:r>
              <a:rPr lang="en-US" altLang="ko-KR" sz="1800" dirty="0"/>
              <a:t>C</a:t>
            </a:r>
            <a:r>
              <a:rPr lang="ko-KR" altLang="en-US" sz="1800" dirty="0"/>
              <a:t>점</a:t>
            </a:r>
            <a:r>
              <a:rPr lang="en-US" altLang="ko-KR" sz="1800" dirty="0"/>
              <a:t>:</a:t>
            </a:r>
            <a:r>
              <a:rPr lang="ko-KR" altLang="en-US" sz="1800" dirty="0"/>
              <a:t> 사회적 총효용 극대화</a:t>
            </a:r>
            <a:r>
              <a:rPr lang="en-US" altLang="ko-KR" sz="1800" dirty="0"/>
              <a:t> = </a:t>
            </a:r>
            <a:r>
              <a:rPr lang="ko-KR" altLang="en-US" sz="1800" dirty="0"/>
              <a:t>평등분배 </a:t>
            </a:r>
            <a:r>
              <a:rPr lang="en-US" altLang="ko-KR" sz="1800" dirty="0"/>
              <a:t>= </a:t>
            </a:r>
            <a:r>
              <a:rPr lang="ko-KR" altLang="en-US" sz="1800" dirty="0"/>
              <a:t>공리주의 분배정책 목표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2000" dirty="0"/>
              <a:t>□ </a:t>
            </a:r>
            <a:r>
              <a:rPr lang="ko-KR" altLang="en-US" sz="2000" dirty="0"/>
              <a:t>공리주의 정책목표의 </a:t>
            </a:r>
            <a:r>
              <a:rPr lang="ko-KR" altLang="en-US" sz="2000" dirty="0" smtClean="0"/>
              <a:t>위반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800" dirty="0"/>
          </a:p>
          <a:p>
            <a:r>
              <a:rPr lang="ko-KR" altLang="en-US" sz="1800" dirty="0"/>
              <a:t>개인 </a:t>
            </a:r>
            <a:r>
              <a:rPr lang="en-US" altLang="ko-KR" sz="1800" dirty="0"/>
              <a:t>A</a:t>
            </a:r>
            <a:r>
              <a:rPr lang="ko-KR" altLang="en-US" sz="1800" dirty="0"/>
              <a:t>와 </a:t>
            </a:r>
            <a:r>
              <a:rPr lang="en-US" altLang="ko-KR" sz="1800" dirty="0"/>
              <a:t>B</a:t>
            </a:r>
            <a:r>
              <a:rPr lang="ko-KR" altLang="en-US" sz="1800" spc="-150" dirty="0"/>
              <a:t>의 </a:t>
            </a:r>
            <a:r>
              <a:rPr lang="ko-KR" altLang="en-US" sz="1800" spc="-150" dirty="0">
                <a:solidFill>
                  <a:srgbClr val="FF0000"/>
                </a:solidFill>
              </a:rPr>
              <a:t>한계효용함수</a:t>
            </a:r>
            <a:r>
              <a:rPr lang="ko-KR" altLang="en-US" sz="1800" spc="-150" dirty="0"/>
              <a:t>가 동일하지 않을 경우</a:t>
            </a:r>
            <a:r>
              <a:rPr lang="en-US" altLang="ko-KR" sz="1800" dirty="0"/>
              <a:t>: </a:t>
            </a:r>
            <a:r>
              <a:rPr lang="ko-KR" altLang="en-US" sz="1800" spc="-150" dirty="0"/>
              <a:t>소득의 최적분배점 </a:t>
            </a:r>
            <a:r>
              <a:rPr lang="en-US" altLang="ko-KR" sz="1800" spc="-150" dirty="0"/>
              <a:t>= D</a:t>
            </a:r>
            <a:r>
              <a:rPr lang="ko-KR" altLang="en-US" sz="1800" spc="-150" dirty="0"/>
              <a:t>점</a:t>
            </a:r>
            <a:endParaRPr lang="en-US" altLang="ko-KR" sz="1800" spc="-150" dirty="0"/>
          </a:p>
          <a:p>
            <a:r>
              <a:rPr lang="ko-KR" altLang="en-US" sz="1800" dirty="0"/>
              <a:t>개인 </a:t>
            </a:r>
            <a:r>
              <a:rPr lang="en-US" altLang="ko-KR" sz="1800" dirty="0"/>
              <a:t>A</a:t>
            </a:r>
            <a:r>
              <a:rPr lang="ko-KR" altLang="en-US" sz="1800" dirty="0"/>
              <a:t>와 </a:t>
            </a:r>
            <a:r>
              <a:rPr lang="en-US" altLang="ko-KR" sz="1800" dirty="0"/>
              <a:t>B</a:t>
            </a:r>
            <a:r>
              <a:rPr lang="ko-KR" altLang="en-US" sz="1800" dirty="0"/>
              <a:t>의 효용을 </a:t>
            </a:r>
            <a:r>
              <a:rPr lang="ko-KR" altLang="en-US" sz="1800" dirty="0">
                <a:solidFill>
                  <a:srgbClr val="FF0000"/>
                </a:solidFill>
              </a:rPr>
              <a:t>수치로 측정</a:t>
            </a:r>
            <a:r>
              <a:rPr lang="ko-KR" altLang="en-US" sz="1800" dirty="0"/>
              <a:t>할 수 없는 경우</a:t>
            </a:r>
            <a:r>
              <a:rPr lang="en-US" altLang="ko-KR" sz="1800" dirty="0"/>
              <a:t>: </a:t>
            </a:r>
            <a:r>
              <a:rPr lang="ko-KR" altLang="en-US" sz="1800" dirty="0"/>
              <a:t>최적분배점을 측량할 </a:t>
            </a:r>
            <a:r>
              <a:rPr lang="ko-KR" altLang="en-US" sz="1800" dirty="0" smtClean="0"/>
              <a:t>수 </a:t>
            </a:r>
            <a:r>
              <a:rPr lang="ko-KR" altLang="en-US" sz="1800" dirty="0"/>
              <a:t>없음</a:t>
            </a:r>
            <a:r>
              <a:rPr lang="en-US" altLang="ko-KR" sz="1800" dirty="0"/>
              <a:t>.</a:t>
            </a:r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2000" dirty="0"/>
              <a:t>□ </a:t>
            </a:r>
            <a:r>
              <a:rPr lang="ko-KR" altLang="en-US" sz="2000" dirty="0"/>
              <a:t>공리주의에 대한 </a:t>
            </a:r>
            <a:r>
              <a:rPr lang="ko-KR" altLang="en-US" sz="2000" dirty="0" smtClean="0"/>
              <a:t>비판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800" dirty="0"/>
          </a:p>
          <a:p>
            <a:r>
              <a:rPr lang="ko-KR" altLang="en-US" sz="1800" dirty="0"/>
              <a:t>효용의 </a:t>
            </a:r>
            <a:r>
              <a:rPr lang="ko-KR" altLang="en-US" sz="1800" dirty="0" err="1"/>
              <a:t>가측성과</a:t>
            </a:r>
            <a:r>
              <a:rPr lang="ko-KR" altLang="en-US" sz="1800" dirty="0"/>
              <a:t> 비교가능성의 </a:t>
            </a:r>
            <a:r>
              <a:rPr lang="ko-KR" altLang="en-US" sz="1800" dirty="0">
                <a:solidFill>
                  <a:srgbClr val="FF0000"/>
                </a:solidFill>
              </a:rPr>
              <a:t>가정</a:t>
            </a:r>
            <a:r>
              <a:rPr lang="en-US" altLang="ko-KR" sz="1800" dirty="0">
                <a:solidFill>
                  <a:srgbClr val="FF0000"/>
                </a:solidFill>
              </a:rPr>
              <a:t>: </a:t>
            </a:r>
            <a:r>
              <a:rPr lang="ko-KR" altLang="en-US" sz="1800" dirty="0">
                <a:solidFill>
                  <a:srgbClr val="FF0000"/>
                </a:solidFill>
              </a:rPr>
              <a:t>비현실적</a:t>
            </a:r>
            <a:endParaRPr lang="en-US" altLang="ko-KR" sz="1800" dirty="0">
              <a:solidFill>
                <a:srgbClr val="FF0000"/>
              </a:solidFill>
            </a:endParaRPr>
          </a:p>
          <a:p>
            <a:r>
              <a:rPr lang="ko-KR" altLang="en-US" sz="1800" dirty="0"/>
              <a:t>사회적 총효용의 극대화에만 </a:t>
            </a:r>
            <a:r>
              <a:rPr lang="ko-KR" altLang="en-US" sz="1800" spc="-150" dirty="0">
                <a:solidFill>
                  <a:srgbClr val="FF0000"/>
                </a:solidFill>
              </a:rPr>
              <a:t>우선적 관심</a:t>
            </a:r>
            <a:r>
              <a:rPr lang="en-US" altLang="ko-KR" sz="1800" dirty="0"/>
              <a:t>. But </a:t>
            </a:r>
            <a:r>
              <a:rPr lang="ko-KR" altLang="en-US" sz="1800" dirty="0"/>
              <a:t>개인별로 소득이나 효용의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분배상태에는 </a:t>
            </a:r>
            <a:r>
              <a:rPr lang="ko-KR" altLang="en-US" sz="1800" dirty="0"/>
              <a:t>무관심</a:t>
            </a:r>
            <a:r>
              <a:rPr lang="en-US" altLang="ko-KR" sz="1800" dirty="0"/>
              <a:t>.</a:t>
            </a:r>
          </a:p>
          <a:p>
            <a:r>
              <a:rPr lang="ko-KR" altLang="en-US" sz="1800" dirty="0"/>
              <a:t>국가의 정책으로 극빈계층이 피해를 입더라도</a:t>
            </a:r>
            <a:r>
              <a:rPr lang="en-US" altLang="ko-KR" sz="1800" dirty="0"/>
              <a:t>, </a:t>
            </a:r>
            <a:r>
              <a:rPr lang="ko-KR" altLang="en-US" sz="1800" dirty="0"/>
              <a:t>단지 총복지만 극대화될 </a:t>
            </a:r>
            <a:r>
              <a:rPr lang="ko-KR" altLang="en-US" sz="1800" dirty="0" smtClean="0"/>
              <a:t>수 </a:t>
            </a:r>
            <a:endParaRPr lang="en-US" altLang="ko-KR" sz="1800" dirty="0" smtClean="0"/>
          </a:p>
          <a:p>
            <a:pPr>
              <a:buNone/>
            </a:pPr>
            <a:r>
              <a:rPr lang="ko-KR" altLang="en-US" sz="1800" dirty="0" smtClean="0"/>
              <a:t>    있다면 </a:t>
            </a:r>
            <a:r>
              <a:rPr lang="ko-KR" altLang="en-US" sz="1800" dirty="0"/>
              <a:t>분배적 불공정성은 </a:t>
            </a:r>
            <a:r>
              <a:rPr lang="ko-KR" altLang="en-US" sz="1800" dirty="0" smtClean="0"/>
              <a:t>정당화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55214829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206823"/>
            <a:ext cx="8858280" cy="46510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사회정의</a:t>
            </a:r>
            <a:r>
              <a:rPr lang="en-US" altLang="ko-KR" sz="1800" dirty="0"/>
              <a:t>(Social Justice)</a:t>
            </a:r>
          </a:p>
          <a:p>
            <a:pPr marL="0" indent="0">
              <a:buNone/>
            </a:pPr>
            <a:endParaRPr lang="en-US" altLang="ko-KR" sz="1000" dirty="0" smtClean="0"/>
          </a:p>
          <a:p>
            <a:pPr marL="0" indent="0">
              <a:buNone/>
            </a:pPr>
            <a:r>
              <a:rPr lang="en-US" altLang="ko-KR" sz="1800" dirty="0" smtClean="0"/>
              <a:t>□ </a:t>
            </a:r>
            <a:r>
              <a:rPr lang="ko-KR" altLang="en-US" sz="1800" dirty="0" smtClean="0"/>
              <a:t>개념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 smtClean="0"/>
              <a:t>•  </a:t>
            </a:r>
            <a:r>
              <a:rPr lang="ko-KR" altLang="en-US" sz="1800" dirty="0" smtClean="0"/>
              <a:t>사회구성원과의 </a:t>
            </a:r>
            <a:r>
              <a:rPr lang="ko-KR" altLang="en-US" sz="1800" dirty="0"/>
              <a:t>관계</a:t>
            </a:r>
            <a:r>
              <a:rPr lang="en-US" altLang="ko-KR" sz="1800" dirty="0"/>
              <a:t>, </a:t>
            </a:r>
            <a:r>
              <a:rPr lang="ko-KR" altLang="en-US" sz="1800" dirty="0"/>
              <a:t>특히 사회적 자원의 배분과정에서 제기될 수 </a:t>
            </a:r>
            <a:r>
              <a:rPr lang="ko-KR" altLang="en-US" sz="1800" dirty="0" smtClean="0"/>
              <a:t>있는 </a:t>
            </a:r>
            <a:r>
              <a:rPr lang="ko-KR" altLang="en-US" sz="1800" dirty="0"/>
              <a:t>과제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 J. Rawls</a:t>
            </a:r>
          </a:p>
          <a:p>
            <a:pPr>
              <a:buNone/>
            </a:pPr>
            <a:r>
              <a:rPr lang="en-US" altLang="ko-KR" sz="1800" b="1" dirty="0" smtClean="0"/>
              <a:t>   : </a:t>
            </a:r>
            <a:r>
              <a:rPr lang="ko-KR" altLang="en-US" sz="1800" dirty="0"/>
              <a:t>배분방식이 </a:t>
            </a:r>
            <a:r>
              <a:rPr lang="ko-KR" altLang="en-US" sz="1800" dirty="0">
                <a:solidFill>
                  <a:srgbClr val="FF0000"/>
                </a:solidFill>
              </a:rPr>
              <a:t>도덕적으로 바람직</a:t>
            </a:r>
            <a:r>
              <a:rPr lang="ko-KR" altLang="en-US" sz="1800" dirty="0"/>
              <a:t>하고</a:t>
            </a:r>
            <a:r>
              <a:rPr lang="en-US" altLang="ko-KR" sz="1800" dirty="0"/>
              <a:t>, </a:t>
            </a:r>
            <a:r>
              <a:rPr lang="ko-KR" altLang="en-US" sz="1800" dirty="0">
                <a:solidFill>
                  <a:srgbClr val="FF0000"/>
                </a:solidFill>
              </a:rPr>
              <a:t>공정</a:t>
            </a:r>
            <a:r>
              <a:rPr lang="ko-KR" altLang="en-US" sz="1800" dirty="0"/>
              <a:t>한 경우 사회정의가 </a:t>
            </a:r>
            <a:r>
              <a:rPr lang="ko-KR" altLang="en-US" sz="1800" dirty="0" smtClean="0"/>
              <a:t>실현된 </a:t>
            </a:r>
            <a:r>
              <a:rPr lang="ko-KR" altLang="en-US" sz="1800" dirty="0"/>
              <a:t>것으로 </a:t>
            </a:r>
            <a:r>
              <a:rPr lang="ko-KR" altLang="en-US" sz="1800" dirty="0" smtClean="0"/>
              <a:t>간주</a:t>
            </a:r>
            <a:endParaRPr lang="en-US" altLang="ko-KR" sz="1800" dirty="0" smtClean="0"/>
          </a:p>
          <a:p>
            <a:pPr>
              <a:buNone/>
            </a:pPr>
            <a:endParaRPr lang="en-US" altLang="ko-KR" sz="1800" dirty="0"/>
          </a:p>
          <a:p>
            <a:pPr marL="0" indent="0">
              <a:buFontTx/>
              <a:buChar char="-"/>
            </a:pPr>
            <a:r>
              <a:rPr lang="en-US" altLang="ko-KR" sz="1800" dirty="0" smtClean="0"/>
              <a:t> Rawls</a:t>
            </a:r>
            <a:r>
              <a:rPr lang="ko-KR" altLang="en-US" sz="1800" dirty="0"/>
              <a:t>의 </a:t>
            </a:r>
            <a:r>
              <a:rPr lang="ko-KR" altLang="en-US" sz="1800" dirty="0">
                <a:solidFill>
                  <a:srgbClr val="FF0000"/>
                </a:solidFill>
              </a:rPr>
              <a:t>계약이론</a:t>
            </a:r>
            <a:r>
              <a:rPr lang="en-US" altLang="ko-KR" sz="1800" dirty="0"/>
              <a:t>(contract theory): </a:t>
            </a:r>
            <a:r>
              <a:rPr lang="ko-KR" altLang="en-US" sz="1800" dirty="0">
                <a:solidFill>
                  <a:srgbClr val="FF0000"/>
                </a:solidFill>
              </a:rPr>
              <a:t>사회정의의 </a:t>
            </a:r>
            <a:r>
              <a:rPr lang="ko-KR" altLang="en-US" sz="1800" dirty="0" smtClean="0">
                <a:solidFill>
                  <a:srgbClr val="FF0000"/>
                </a:solidFill>
              </a:rPr>
              <a:t>기준</a:t>
            </a:r>
            <a:endParaRPr lang="en-US" altLang="ko-KR" sz="1800" dirty="0" smtClean="0">
              <a:solidFill>
                <a:srgbClr val="FF0000"/>
              </a:solidFill>
            </a:endParaRPr>
          </a:p>
          <a:p>
            <a:pPr marL="0" indent="0">
              <a:buFontTx/>
              <a:buChar char="-"/>
            </a:pPr>
            <a:endParaRPr lang="en-US" altLang="ko-KR" sz="18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ko-KR" sz="1800" dirty="0" smtClean="0"/>
              <a:t>•  </a:t>
            </a:r>
            <a:r>
              <a:rPr lang="ko-KR" altLang="en-US" sz="1800" dirty="0" smtClean="0">
                <a:solidFill>
                  <a:srgbClr val="FF0000"/>
                </a:solidFill>
              </a:rPr>
              <a:t>자기중심적</a:t>
            </a:r>
            <a:r>
              <a:rPr lang="en-US" altLang="ko-KR" sz="1800" dirty="0"/>
              <a:t>(Ich-</a:t>
            </a:r>
            <a:r>
              <a:rPr lang="en-US" altLang="ko-KR" sz="1800" dirty="0" err="1"/>
              <a:t>Bezogenheit</a:t>
            </a:r>
            <a:r>
              <a:rPr lang="en-US" altLang="ko-KR" sz="1800" dirty="0"/>
              <a:t>)</a:t>
            </a:r>
            <a:r>
              <a:rPr lang="ko-KR" altLang="en-US" sz="1800" dirty="0"/>
              <a:t>으로 행동하는 인간의 사회적 속성에서 출발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 </a:t>
            </a:r>
            <a:r>
              <a:rPr lang="ko-KR" altLang="en-US" sz="1800" dirty="0" smtClean="0"/>
              <a:t>공동체의 </a:t>
            </a:r>
            <a:r>
              <a:rPr lang="ko-KR" altLang="en-US" sz="1800" dirty="0"/>
              <a:t>소속 이유</a:t>
            </a:r>
            <a:r>
              <a:rPr lang="en-US" altLang="ko-KR" sz="1800" dirty="0"/>
              <a:t>: </a:t>
            </a:r>
            <a:r>
              <a:rPr lang="ko-KR" altLang="en-US" sz="1800" dirty="0"/>
              <a:t>인간은 독자적으로 행동하는 것보다 </a:t>
            </a:r>
            <a:r>
              <a:rPr lang="ko-KR" altLang="en-US" sz="1800" dirty="0">
                <a:solidFill>
                  <a:srgbClr val="FF0000"/>
                </a:solidFill>
              </a:rPr>
              <a:t>상호 협력</a:t>
            </a:r>
            <a:r>
              <a:rPr lang="ko-KR" altLang="en-US" sz="1800" dirty="0"/>
              <a:t>하게 </a:t>
            </a:r>
            <a:r>
              <a:rPr lang="ko-KR" altLang="en-US" sz="1800" dirty="0" smtClean="0"/>
              <a:t>될 </a:t>
            </a:r>
            <a:r>
              <a:rPr lang="ko-KR" altLang="en-US" sz="1800" dirty="0"/>
              <a:t>경우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각자에게 </a:t>
            </a:r>
            <a:r>
              <a:rPr lang="ko-KR" altLang="en-US" sz="1800" dirty="0"/>
              <a:t>보다 높은 이익을 향유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 </a:t>
            </a:r>
            <a:r>
              <a:rPr lang="ko-KR" altLang="en-US" sz="1800" dirty="0" smtClean="0"/>
              <a:t>하지만</a:t>
            </a:r>
            <a:r>
              <a:rPr lang="en-US" altLang="ko-KR" sz="1800" dirty="0"/>
              <a:t>, </a:t>
            </a:r>
            <a:r>
              <a:rPr lang="ko-KR" altLang="en-US" sz="1800" dirty="0"/>
              <a:t>인간은 과실의 배분과정에서 종종 </a:t>
            </a:r>
            <a:r>
              <a:rPr lang="ko-KR" altLang="en-US" sz="1800" dirty="0" smtClean="0">
                <a:solidFill>
                  <a:srgbClr val="FF0000"/>
                </a:solidFill>
              </a:rPr>
              <a:t>갈등발생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ko-KR" sz="1800" dirty="0" smtClean="0"/>
              <a:t>•  </a:t>
            </a:r>
            <a:r>
              <a:rPr lang="ko-KR" altLang="en-US" sz="1800" dirty="0" smtClean="0"/>
              <a:t>따라서 </a:t>
            </a:r>
            <a:r>
              <a:rPr lang="ko-KR" altLang="en-US" sz="1800" dirty="0"/>
              <a:t>이해갈등의 해소를 위해 보편적으로 공유할 수 있는 </a:t>
            </a:r>
            <a:r>
              <a:rPr lang="ko-KR" altLang="en-US" sz="1800" dirty="0">
                <a:solidFill>
                  <a:srgbClr val="FF0000"/>
                </a:solidFill>
              </a:rPr>
              <a:t>사회정의의 </a:t>
            </a:r>
            <a:r>
              <a:rPr lang="ko-KR" altLang="en-US" sz="1800" dirty="0" smtClean="0">
                <a:solidFill>
                  <a:srgbClr val="FF0000"/>
                </a:solidFill>
              </a:rPr>
              <a:t>기준 </a:t>
            </a:r>
            <a:r>
              <a:rPr lang="ko-KR" altLang="en-US" sz="1800" dirty="0"/>
              <a:t>필요</a:t>
            </a:r>
          </a:p>
        </p:txBody>
      </p:sp>
    </p:spTree>
    <p:extLst>
      <p:ext uri="{BB962C8B-B14F-4D97-AF65-F5344CB8AC3E}">
        <p14:creationId xmlns:p14="http://schemas.microsoft.com/office/powerpoint/2010/main" val="4067185033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42918" y="617838"/>
            <a:ext cx="8686800" cy="59544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1800" dirty="0"/>
              <a:t>□ </a:t>
            </a:r>
            <a:r>
              <a:rPr lang="ko-KR" altLang="en-US" sz="1800" dirty="0"/>
              <a:t>원초적 상황</a:t>
            </a:r>
            <a:r>
              <a:rPr lang="en-US" altLang="ko-KR" sz="1800" dirty="0"/>
              <a:t>(original position</a:t>
            </a:r>
            <a:r>
              <a:rPr lang="en-US" altLang="ko-KR" sz="1800" dirty="0" smtClean="0"/>
              <a:t>)</a:t>
            </a:r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/>
              <a:t>사회정의의 기준 설정을 위한 가상적 상황</a:t>
            </a:r>
            <a:endParaRPr lang="en-US" altLang="ko-KR" sz="1800" dirty="0"/>
          </a:p>
          <a:p>
            <a:r>
              <a:rPr lang="ko-KR" altLang="en-US" sz="1800" dirty="0"/>
              <a:t>아무런 사회질서도 세워지지 않고</a:t>
            </a:r>
            <a:r>
              <a:rPr lang="en-US" altLang="ko-KR" sz="1800" dirty="0"/>
              <a:t>, </a:t>
            </a:r>
            <a:r>
              <a:rPr lang="ko-KR" altLang="en-US" sz="1800" dirty="0"/>
              <a:t>모든 사람들이 </a:t>
            </a:r>
            <a:r>
              <a:rPr lang="ko-KR" altLang="en-US" sz="1800" dirty="0">
                <a:solidFill>
                  <a:srgbClr val="FF0000"/>
                </a:solidFill>
              </a:rPr>
              <a:t>무지의 </a:t>
            </a:r>
            <a:r>
              <a:rPr lang="ko-KR" altLang="en-US" sz="1800" dirty="0" smtClean="0">
                <a:solidFill>
                  <a:srgbClr val="FF0000"/>
                </a:solidFill>
              </a:rPr>
              <a:t>장막</a:t>
            </a:r>
            <a:r>
              <a:rPr lang="en-US" altLang="ko-KR" sz="1800" dirty="0" smtClean="0">
                <a:solidFill>
                  <a:srgbClr val="FF0000"/>
                </a:solidFill>
              </a:rPr>
              <a:t>(</a:t>
            </a:r>
            <a:r>
              <a:rPr lang="en-US" altLang="ko-KR" sz="1800" dirty="0">
                <a:solidFill>
                  <a:srgbClr val="FF0000"/>
                </a:solidFill>
              </a:rPr>
              <a:t>veil of ignorance</a:t>
            </a:r>
            <a:r>
              <a:rPr lang="en-US" altLang="ko-KR" sz="1800" dirty="0" smtClean="0">
                <a:solidFill>
                  <a:srgbClr val="FF0000"/>
                </a:solidFill>
              </a:rPr>
              <a:t>)</a:t>
            </a:r>
          </a:p>
          <a:p>
            <a:pPr>
              <a:buNone/>
            </a:pPr>
            <a:r>
              <a:rPr lang="en-US" altLang="ko-KR" sz="1800" dirty="0" smtClean="0">
                <a:solidFill>
                  <a:srgbClr val="FF0000"/>
                </a:solidFill>
              </a:rPr>
              <a:t>     </a:t>
            </a:r>
            <a:r>
              <a:rPr lang="ko-KR" altLang="en-US" sz="1800" dirty="0" smtClean="0"/>
              <a:t>에 </a:t>
            </a:r>
            <a:r>
              <a:rPr lang="ko-KR" altLang="en-US" sz="1800" dirty="0"/>
              <a:t>가려져 자신의 장래를 예측할 수 없는 상태</a:t>
            </a:r>
            <a:endParaRPr lang="en-US" altLang="ko-KR" sz="1800" dirty="0"/>
          </a:p>
          <a:p>
            <a:r>
              <a:rPr lang="ko-KR" altLang="en-US" sz="1800" dirty="0"/>
              <a:t>사람들은 개인적 이해관계에서 벗어나</a:t>
            </a:r>
            <a:r>
              <a:rPr lang="en-US" altLang="ko-KR" sz="1800" dirty="0"/>
              <a:t>, </a:t>
            </a:r>
            <a:r>
              <a:rPr lang="ko-KR" altLang="en-US" sz="1800" dirty="0"/>
              <a:t>앞으로 사회가 갖추어야 </a:t>
            </a:r>
            <a:r>
              <a:rPr lang="ko-KR" altLang="en-US" sz="1800" dirty="0" smtClean="0"/>
              <a:t>할 </a:t>
            </a:r>
            <a:r>
              <a:rPr lang="ko-KR" altLang="en-US" sz="1800" dirty="0">
                <a:solidFill>
                  <a:srgbClr val="FF0000"/>
                </a:solidFill>
              </a:rPr>
              <a:t>기본질서와 </a:t>
            </a:r>
            <a:endParaRPr lang="en-US" altLang="ko-KR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ko-KR" sz="1800" dirty="0" smtClean="0">
                <a:solidFill>
                  <a:srgbClr val="FF0000"/>
                </a:solidFill>
              </a:rPr>
              <a:t>    </a:t>
            </a:r>
            <a:r>
              <a:rPr lang="ko-KR" altLang="en-US" sz="1800" dirty="0" smtClean="0">
                <a:solidFill>
                  <a:srgbClr val="FF0000"/>
                </a:solidFill>
              </a:rPr>
              <a:t>사회정의의 </a:t>
            </a:r>
            <a:r>
              <a:rPr lang="ko-KR" altLang="en-US" sz="1800" dirty="0">
                <a:solidFill>
                  <a:srgbClr val="FF0000"/>
                </a:solidFill>
              </a:rPr>
              <a:t>기준에 대한 합의</a:t>
            </a:r>
            <a:r>
              <a:rPr lang="ko-KR" altLang="en-US" sz="1800" dirty="0"/>
              <a:t>를 도출 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☞</a:t>
            </a:r>
            <a:r>
              <a:rPr lang="ko-KR" altLang="en-US" sz="1800" dirty="0"/>
              <a:t>사회계약</a:t>
            </a:r>
            <a:r>
              <a:rPr lang="en-US" altLang="ko-KR" sz="1800" dirty="0"/>
              <a:t>(social contract)</a:t>
            </a:r>
          </a:p>
          <a:p>
            <a:r>
              <a:rPr lang="ko-KR" altLang="en-US" sz="1800" dirty="0"/>
              <a:t>사회계약의 협상가</a:t>
            </a:r>
            <a:r>
              <a:rPr lang="en-US" altLang="ko-KR" sz="1800" dirty="0"/>
              <a:t>(negotiator): </a:t>
            </a:r>
            <a:r>
              <a:rPr lang="ko-KR" altLang="en-US" sz="1800" dirty="0"/>
              <a:t>이해의 대립 시 해결방안으로서 </a:t>
            </a:r>
            <a:r>
              <a:rPr lang="en-US" altLang="ko-KR" sz="1800" dirty="0"/>
              <a:t>‘</a:t>
            </a:r>
            <a:r>
              <a:rPr lang="ko-KR" altLang="en-US" sz="1800" dirty="0"/>
              <a:t>최소극대화의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원칙</a:t>
            </a:r>
            <a:r>
              <a:rPr lang="en-US" altLang="ko-KR" sz="1800" dirty="0"/>
              <a:t>(</a:t>
            </a:r>
            <a:r>
              <a:rPr lang="en-US" altLang="ko-KR" sz="1800" dirty="0" err="1"/>
              <a:t>maxmin</a:t>
            </a:r>
            <a:r>
              <a:rPr lang="en-US" altLang="ko-KR" sz="1800" dirty="0"/>
              <a:t>-rule)’</a:t>
            </a:r>
          </a:p>
          <a:p>
            <a:r>
              <a:rPr lang="ko-KR" altLang="en-US" sz="1800" dirty="0"/>
              <a:t>사회의 가장 약자들에게 가장 큰 이득이 돌아갈 수 있도록 사회의 기본질서를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수립 </a:t>
            </a:r>
            <a:r>
              <a:rPr lang="ko-KR" altLang="en-US" sz="1800" dirty="0"/>
              <a:t>☞</a:t>
            </a:r>
            <a:r>
              <a:rPr lang="en-US" altLang="ko-KR" sz="1800" dirty="0"/>
              <a:t>Rawls </a:t>
            </a:r>
            <a:r>
              <a:rPr lang="ko-KR" altLang="en-US" sz="1800" dirty="0"/>
              <a:t>사회정의관의 핵심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 smtClean="0"/>
          </a:p>
          <a:p>
            <a:pPr marL="0" indent="0">
              <a:buFontTx/>
              <a:buChar char="-"/>
            </a:pPr>
            <a:r>
              <a:rPr lang="ko-KR" altLang="en-US" sz="1800" dirty="0" smtClean="0"/>
              <a:t> 원초적 </a:t>
            </a:r>
            <a:r>
              <a:rPr lang="ko-KR" altLang="en-US" sz="1800" dirty="0"/>
              <a:t>상황의 </a:t>
            </a:r>
            <a:r>
              <a:rPr lang="ko-KR" altLang="en-US" sz="1800" dirty="0" smtClean="0"/>
              <a:t>역할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사회정의의 </a:t>
            </a:r>
            <a:r>
              <a:rPr lang="ko-KR" altLang="en-US" sz="1800" dirty="0"/>
              <a:t>원칙을 도출하는 문제를 </a:t>
            </a:r>
            <a:r>
              <a:rPr lang="ko-KR" altLang="en-US" sz="1800" dirty="0">
                <a:solidFill>
                  <a:srgbClr val="FF0000"/>
                </a:solidFill>
              </a:rPr>
              <a:t>협상가의 선택문제</a:t>
            </a:r>
            <a:r>
              <a:rPr lang="ko-KR" altLang="en-US" sz="1800" dirty="0"/>
              <a:t>로 단순화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사회정의의 </a:t>
            </a:r>
            <a:r>
              <a:rPr lang="ko-KR" altLang="en-US" sz="1800" dirty="0"/>
              <a:t>기준을 도출하는 과정에서 </a:t>
            </a:r>
            <a:r>
              <a:rPr lang="ko-KR" altLang="en-US" sz="1800" dirty="0">
                <a:solidFill>
                  <a:srgbClr val="FF0000"/>
                </a:solidFill>
              </a:rPr>
              <a:t>도덕적 정당성</a:t>
            </a:r>
            <a:r>
              <a:rPr lang="ko-KR" altLang="en-US" sz="1800" dirty="0"/>
              <a:t>을 바탕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spc="-150" dirty="0" smtClean="0"/>
              <a:t>이상과 </a:t>
            </a:r>
            <a:r>
              <a:rPr lang="ko-KR" altLang="en-US" sz="1800" spc="-150" dirty="0"/>
              <a:t>같은 과정을 통하여</a:t>
            </a:r>
            <a:r>
              <a:rPr lang="ko-KR" altLang="en-US" sz="1800" dirty="0"/>
              <a:t> 도출된 </a:t>
            </a:r>
            <a:r>
              <a:rPr lang="ko-KR" altLang="en-US" sz="1800" spc="-150" dirty="0"/>
              <a:t>사회계약은</a:t>
            </a:r>
            <a:r>
              <a:rPr lang="ko-KR" altLang="en-US" sz="1800" dirty="0"/>
              <a:t> </a:t>
            </a:r>
            <a:r>
              <a:rPr lang="ko-KR" altLang="en-US" sz="1800" spc="-150" dirty="0"/>
              <a:t>합리적이고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공평한 것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</a:t>
            </a:r>
            <a:r>
              <a:rPr lang="ko-KR" altLang="en-US" sz="1800" b="1" dirty="0" smtClean="0"/>
              <a:t> </a:t>
            </a:r>
            <a:r>
              <a:rPr lang="en-US" altLang="ko-KR" sz="1800" b="1" dirty="0" smtClean="0"/>
              <a:t>: </a:t>
            </a:r>
            <a:r>
              <a:rPr lang="en-US" altLang="ko-KR" sz="1800" dirty="0"/>
              <a:t>Rawls</a:t>
            </a:r>
            <a:r>
              <a:rPr lang="ko-KR" altLang="en-US" sz="1800" dirty="0"/>
              <a:t>는 </a:t>
            </a:r>
            <a:r>
              <a:rPr lang="en-US" altLang="ko-KR" sz="1800" dirty="0"/>
              <a:t>‘</a:t>
            </a:r>
            <a:r>
              <a:rPr lang="ko-KR" altLang="en-US" sz="1800" dirty="0">
                <a:solidFill>
                  <a:srgbClr val="FF0000"/>
                </a:solidFill>
              </a:rPr>
              <a:t>공평한 정의</a:t>
            </a:r>
            <a:r>
              <a:rPr lang="en-US" altLang="ko-KR" sz="1800" dirty="0">
                <a:solidFill>
                  <a:srgbClr val="FF0000"/>
                </a:solidFill>
              </a:rPr>
              <a:t>(justice as  fairness)’</a:t>
            </a:r>
            <a:r>
              <a:rPr lang="ko-KR" altLang="en-US" sz="1800" dirty="0"/>
              <a:t>로 명명</a:t>
            </a:r>
          </a:p>
        </p:txBody>
      </p:sp>
    </p:spTree>
    <p:extLst>
      <p:ext uri="{BB962C8B-B14F-4D97-AF65-F5344CB8AC3E}">
        <p14:creationId xmlns:p14="http://schemas.microsoft.com/office/powerpoint/2010/main" val="1894973883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000108"/>
            <a:ext cx="8686800" cy="4857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/>
              <a:t>□ </a:t>
            </a:r>
            <a:r>
              <a:rPr lang="ko-KR" altLang="en-US" sz="1800" dirty="0"/>
              <a:t>사회정의의 </a:t>
            </a:r>
            <a:r>
              <a:rPr lang="ko-KR" altLang="en-US" sz="1800" dirty="0" smtClean="0"/>
              <a:t>원칙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000" dirty="0"/>
          </a:p>
          <a:p>
            <a:r>
              <a:rPr lang="en-US" altLang="ko-KR" sz="1800" dirty="0"/>
              <a:t>Rawls</a:t>
            </a:r>
            <a:r>
              <a:rPr lang="ko-KR" altLang="en-US" sz="1800" dirty="0"/>
              <a:t>의 사회정의 </a:t>
            </a:r>
            <a:r>
              <a:rPr lang="ko-KR" altLang="en-US" sz="1800" dirty="0" smtClean="0"/>
              <a:t>구성원칙</a:t>
            </a:r>
            <a:endParaRPr lang="en-US" altLang="ko-KR" sz="1800" dirty="0" smtClean="0"/>
          </a:p>
          <a:p>
            <a:endParaRPr lang="en-US" altLang="ko-KR" sz="1800" dirty="0"/>
          </a:p>
          <a:p>
            <a:pPr>
              <a:buNone/>
            </a:pPr>
            <a:r>
              <a:rPr lang="ko-KR" altLang="en-US" sz="1800" dirty="0" smtClean="0">
                <a:solidFill>
                  <a:srgbClr val="FF0000"/>
                </a:solidFill>
              </a:rPr>
              <a:t>① 자유의 </a:t>
            </a:r>
            <a:r>
              <a:rPr lang="ko-KR" altLang="en-US" sz="1800" dirty="0">
                <a:solidFill>
                  <a:srgbClr val="FF0000"/>
                </a:solidFill>
              </a:rPr>
              <a:t>원칙</a:t>
            </a:r>
            <a:r>
              <a:rPr lang="en-US" altLang="ko-KR" sz="1800" dirty="0"/>
              <a:t>(liberty principle</a:t>
            </a:r>
            <a:r>
              <a:rPr lang="en-US" altLang="ko-KR" sz="1800" dirty="0" smtClean="0"/>
              <a:t>)</a:t>
            </a:r>
          </a:p>
          <a:p>
            <a:pPr>
              <a:buNone/>
            </a:pPr>
            <a:r>
              <a:rPr lang="en-US" altLang="ko-KR" sz="1800" dirty="0" smtClean="0"/>
              <a:t>   </a:t>
            </a:r>
            <a:r>
              <a:rPr lang="en-US" altLang="ko-KR" sz="1800" b="1" dirty="0" smtClean="0"/>
              <a:t> : </a:t>
            </a:r>
            <a:r>
              <a:rPr lang="ko-KR" altLang="en-US" sz="1800" dirty="0" smtClean="0"/>
              <a:t>기본권으로서 </a:t>
            </a:r>
            <a:r>
              <a:rPr lang="ko-KR" altLang="en-US" sz="1800" dirty="0"/>
              <a:t>자유와 신분향상을 위한 기회의 동등한 보장 </a:t>
            </a:r>
            <a:endParaRPr lang="en-US" altLang="ko-KR" sz="1800" dirty="0"/>
          </a:p>
          <a:p>
            <a:pPr>
              <a:buNone/>
            </a:pPr>
            <a:r>
              <a:rPr lang="ko-KR" altLang="en-US" sz="1800" dirty="0" smtClean="0"/>
              <a:t>☞ 이러한 </a:t>
            </a:r>
            <a:r>
              <a:rPr lang="ko-KR" altLang="en-US" sz="1800" dirty="0"/>
              <a:t>사회에서 개인들은 타인의 자유와 양립할 수 있는 광범위한 자유를 향유</a:t>
            </a:r>
            <a:endParaRPr lang="en-US" altLang="ko-KR" sz="1800" dirty="0"/>
          </a:p>
          <a:p>
            <a:pPr>
              <a:buNone/>
            </a:pPr>
            <a:endParaRPr lang="en-US" altLang="ko-KR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ko-KR" altLang="en-US" sz="1800" dirty="0" smtClean="0">
                <a:solidFill>
                  <a:srgbClr val="FF0000"/>
                </a:solidFill>
              </a:rPr>
              <a:t>② 차등의 </a:t>
            </a:r>
            <a:r>
              <a:rPr lang="ko-KR" altLang="en-US" sz="1800" dirty="0">
                <a:solidFill>
                  <a:srgbClr val="FF0000"/>
                </a:solidFill>
              </a:rPr>
              <a:t>원칙</a:t>
            </a:r>
            <a:r>
              <a:rPr lang="en-US" altLang="ko-KR" sz="1800" dirty="0"/>
              <a:t>(difference principle</a:t>
            </a:r>
            <a:r>
              <a:rPr lang="en-US" altLang="ko-KR" sz="1800" dirty="0" smtClean="0"/>
              <a:t>)</a:t>
            </a:r>
          </a:p>
          <a:p>
            <a:pPr>
              <a:buNone/>
            </a:pPr>
            <a:r>
              <a:rPr lang="en-US" altLang="ko-KR" sz="1800" dirty="0" smtClean="0"/>
              <a:t>    </a:t>
            </a:r>
            <a:r>
              <a:rPr lang="en-US" altLang="ko-KR" sz="1800" b="1" dirty="0" smtClean="0"/>
              <a:t>: </a:t>
            </a:r>
            <a:r>
              <a:rPr lang="ko-KR" altLang="en-US" sz="1800" dirty="0"/>
              <a:t>개인적 노력이나 능력에 따라 사회적 자원의 배분 차등화</a:t>
            </a:r>
            <a:endParaRPr lang="en-US" altLang="ko-KR" sz="1800" dirty="0"/>
          </a:p>
          <a:p>
            <a:pPr>
              <a:buNone/>
            </a:pPr>
            <a:r>
              <a:rPr lang="ko-KR" altLang="ko-KR" sz="1800" dirty="0" smtClean="0"/>
              <a:t>☞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불평등을 </a:t>
            </a:r>
            <a:r>
              <a:rPr lang="ko-KR" altLang="en-US" sz="1800" dirty="0"/>
              <a:t>초래하는 문제</a:t>
            </a:r>
            <a:r>
              <a:rPr lang="en-US" altLang="ko-KR" sz="1800" dirty="0"/>
              <a:t>. </a:t>
            </a:r>
            <a:r>
              <a:rPr lang="en-US" altLang="ko-KR" sz="1800" spc="-150" dirty="0"/>
              <a:t>But</a:t>
            </a:r>
            <a:r>
              <a:rPr lang="en-US" altLang="ko-KR" sz="1800" dirty="0"/>
              <a:t> </a:t>
            </a:r>
            <a:r>
              <a:rPr lang="ko-KR" altLang="en-US" sz="1800" dirty="0"/>
              <a:t>선행적으로 가장 약자에게 최상의 </a:t>
            </a:r>
            <a:r>
              <a:rPr lang="ko-KR" altLang="en-US" sz="1800" dirty="0" smtClean="0"/>
              <a:t>배려 및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기회의 </a:t>
            </a:r>
            <a:r>
              <a:rPr lang="ko-KR" altLang="en-US" sz="1800" dirty="0"/>
              <a:t>평등을 통한 신분의 이동성 보장될 경우 차등의 </a:t>
            </a:r>
            <a:r>
              <a:rPr lang="ko-KR" altLang="en-US" sz="1800" dirty="0" smtClean="0"/>
              <a:t>원칙은 수용 </a:t>
            </a:r>
            <a:r>
              <a:rPr lang="ko-KR" altLang="en-US" sz="1800" dirty="0"/>
              <a:t>가능</a:t>
            </a:r>
            <a:endParaRPr lang="en-US" altLang="ko-KR" sz="1800" dirty="0"/>
          </a:p>
          <a:p>
            <a:pPr>
              <a:buNone/>
            </a:pPr>
            <a:endParaRPr lang="en-US" altLang="ko-KR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ko-KR" altLang="en-US" sz="1800" dirty="0" smtClean="0">
                <a:solidFill>
                  <a:srgbClr val="FF0000"/>
                </a:solidFill>
              </a:rPr>
              <a:t>③ 자유 </a:t>
            </a:r>
            <a:r>
              <a:rPr lang="ko-KR" altLang="en-US" sz="1800" dirty="0">
                <a:solidFill>
                  <a:srgbClr val="FF0000"/>
                </a:solidFill>
              </a:rPr>
              <a:t>우선의 원칙</a:t>
            </a:r>
            <a:r>
              <a:rPr lang="en-US" altLang="ko-KR" sz="1800" dirty="0"/>
              <a:t>(priority principle</a:t>
            </a:r>
            <a:r>
              <a:rPr lang="en-US" altLang="ko-KR" sz="1800" dirty="0" smtClean="0"/>
              <a:t>)</a:t>
            </a:r>
          </a:p>
          <a:p>
            <a:pPr>
              <a:buNone/>
            </a:pPr>
            <a:r>
              <a:rPr lang="en-US" altLang="ko-KR" sz="1800" dirty="0" smtClean="0"/>
              <a:t>   </a:t>
            </a:r>
            <a:r>
              <a:rPr lang="en-US" altLang="ko-KR" sz="1800" b="1" dirty="0" smtClean="0"/>
              <a:t> : </a:t>
            </a:r>
            <a:r>
              <a:rPr lang="ko-KR" altLang="en-US" sz="1800" dirty="0"/>
              <a:t>자유와 평등의 충돌 시 자유의 우선적 적용</a:t>
            </a:r>
          </a:p>
        </p:txBody>
      </p:sp>
    </p:spTree>
    <p:extLst>
      <p:ext uri="{BB962C8B-B14F-4D97-AF65-F5344CB8AC3E}">
        <p14:creationId xmlns:p14="http://schemas.microsoft.com/office/powerpoint/2010/main" val="552180867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357190"/>
            <a:ext cx="8929718" cy="6286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1800" dirty="0"/>
              <a:t>□ </a:t>
            </a:r>
            <a:r>
              <a:rPr lang="ko-KR" altLang="en-US" sz="1800" dirty="0"/>
              <a:t>사회정의의 </a:t>
            </a:r>
            <a:r>
              <a:rPr lang="ko-KR" altLang="en-US" sz="1800" dirty="0" smtClean="0"/>
              <a:t>기준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900" dirty="0"/>
          </a:p>
          <a:p>
            <a:pPr marL="0" indent="0">
              <a:buNone/>
            </a:pPr>
            <a:r>
              <a:rPr lang="ko-KR" altLang="en-US" sz="1800" dirty="0">
                <a:latin typeface="+mn-ea"/>
              </a:rPr>
              <a:t>① 사전적으로 </a:t>
            </a:r>
            <a:r>
              <a:rPr lang="ko-KR" altLang="en-US" sz="1800" spc="-150" dirty="0">
                <a:latin typeface="+mn-ea"/>
              </a:rPr>
              <a:t>모두에게</a:t>
            </a:r>
            <a:r>
              <a:rPr lang="ko-KR" altLang="en-US" sz="1800" dirty="0">
                <a:latin typeface="+mn-ea"/>
              </a:rPr>
              <a:t> 동등한 권리와 의무 부여 그리고 공정한 경쟁의 </a:t>
            </a:r>
            <a:r>
              <a:rPr lang="ko-KR" altLang="en-US" sz="1800" dirty="0" smtClean="0">
                <a:latin typeface="+mn-ea"/>
              </a:rPr>
              <a:t>보장</a:t>
            </a:r>
            <a:r>
              <a:rPr lang="en-US" altLang="ko-KR" sz="1800" dirty="0" smtClean="0">
                <a:latin typeface="+mn-ea"/>
              </a:rPr>
              <a:t> </a:t>
            </a:r>
          </a:p>
          <a:p>
            <a:pPr marL="0" indent="0">
              <a:buNone/>
            </a:pPr>
            <a:endParaRPr lang="en-US" altLang="ko-KR" sz="10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dirty="0" smtClean="0">
                <a:latin typeface="+mn-ea"/>
              </a:rPr>
              <a:t>사후적 </a:t>
            </a:r>
            <a:r>
              <a:rPr lang="ko-KR" altLang="en-US" sz="1800" dirty="0">
                <a:latin typeface="+mn-ea"/>
              </a:rPr>
              <a:t>격차는 공정한 것으로 수용</a:t>
            </a:r>
            <a:endParaRPr lang="en-US" altLang="ko-KR" sz="1800" dirty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dirty="0" smtClean="0">
                <a:latin typeface="+mn-ea"/>
              </a:rPr>
              <a:t>개혁대상</a:t>
            </a:r>
            <a:r>
              <a:rPr lang="en-US" altLang="ko-KR" sz="1800" dirty="0">
                <a:latin typeface="+mn-ea"/>
              </a:rPr>
              <a:t>: </a:t>
            </a:r>
            <a:r>
              <a:rPr lang="ko-KR" altLang="en-US" sz="1800" dirty="0">
                <a:latin typeface="+mn-ea"/>
              </a:rPr>
              <a:t>반칙</a:t>
            </a:r>
            <a:r>
              <a:rPr lang="en-US" altLang="ko-KR" sz="1800" dirty="0">
                <a:latin typeface="+mn-ea"/>
              </a:rPr>
              <a:t>, </a:t>
            </a:r>
            <a:r>
              <a:rPr lang="ko-KR" altLang="en-US" sz="1800" dirty="0">
                <a:latin typeface="+mn-ea"/>
              </a:rPr>
              <a:t>출신배경</a:t>
            </a:r>
            <a:r>
              <a:rPr lang="en-US" altLang="ko-KR" sz="1800" dirty="0">
                <a:latin typeface="+mn-ea"/>
              </a:rPr>
              <a:t>, </a:t>
            </a:r>
            <a:r>
              <a:rPr lang="ko-KR" altLang="en-US" sz="1800" dirty="0">
                <a:latin typeface="+mn-ea"/>
              </a:rPr>
              <a:t>권모술수 등 사회구조적 모순 등으로부터 극복</a:t>
            </a:r>
            <a:endParaRPr lang="en-US" altLang="ko-KR" sz="1800" dirty="0">
              <a:latin typeface="+mn-ea"/>
            </a:endParaRPr>
          </a:p>
          <a:p>
            <a:pPr marL="0" indent="0">
              <a:buNone/>
            </a:pPr>
            <a:endParaRPr lang="en-US" altLang="ko-KR" sz="10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+mn-ea"/>
              </a:rPr>
              <a:t>② </a:t>
            </a:r>
            <a:r>
              <a:rPr lang="ko-KR" altLang="en-US" sz="1800" spc="-150" dirty="0">
                <a:latin typeface="+mn-ea"/>
              </a:rPr>
              <a:t>불평등하더라도</a:t>
            </a:r>
            <a:r>
              <a:rPr lang="ko-KR" altLang="en-US" sz="1800" dirty="0">
                <a:latin typeface="+mn-ea"/>
              </a:rPr>
              <a:t> 과실의 배분을 </a:t>
            </a:r>
            <a:r>
              <a:rPr lang="ko-KR" altLang="en-US" sz="1800" dirty="0" smtClean="0">
                <a:latin typeface="+mn-ea"/>
              </a:rPr>
              <a:t>통해 </a:t>
            </a:r>
            <a:r>
              <a:rPr lang="ko-KR" altLang="en-US" sz="1800" dirty="0">
                <a:latin typeface="+mn-ea"/>
              </a:rPr>
              <a:t>모두에게 예전보다 나은 이익을 </a:t>
            </a:r>
            <a:r>
              <a:rPr lang="ko-KR" altLang="en-US" sz="1800" dirty="0" smtClean="0">
                <a:latin typeface="+mn-ea"/>
              </a:rPr>
              <a:t>제공</a:t>
            </a:r>
            <a:endParaRPr lang="en-US" altLang="ko-KR" sz="1800" dirty="0" smtClean="0">
              <a:latin typeface="+mn-ea"/>
            </a:endParaRPr>
          </a:p>
          <a:p>
            <a:pPr marL="0" indent="0">
              <a:buNone/>
            </a:pPr>
            <a:endParaRPr lang="en-US" altLang="ko-KR" sz="1000" dirty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dirty="0" smtClean="0">
                <a:latin typeface="+mn-ea"/>
              </a:rPr>
              <a:t>특히</a:t>
            </a:r>
            <a:r>
              <a:rPr lang="en-US" altLang="ko-KR" sz="1800" dirty="0">
                <a:latin typeface="+mn-ea"/>
              </a:rPr>
              <a:t>,</a:t>
            </a:r>
            <a:r>
              <a:rPr lang="ko-KR" altLang="en-US" sz="1800" dirty="0">
                <a:latin typeface="+mn-ea"/>
              </a:rPr>
              <a:t> 사회적 약자에게 상대적으로 많은 혜택이 </a:t>
            </a:r>
            <a:r>
              <a:rPr lang="ko-KR" altLang="en-US" sz="1800" dirty="0" smtClean="0">
                <a:latin typeface="+mn-ea"/>
              </a:rPr>
              <a:t>제공</a:t>
            </a:r>
            <a:endParaRPr lang="en-US" altLang="ko-KR" sz="1800" dirty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dirty="0" smtClean="0">
                <a:latin typeface="+mn-ea"/>
              </a:rPr>
              <a:t>가진 </a:t>
            </a:r>
            <a:r>
              <a:rPr lang="ko-KR" altLang="en-US" sz="1800" dirty="0">
                <a:latin typeface="+mn-ea"/>
              </a:rPr>
              <a:t>자들의 권리행사가 사회적 약자의 </a:t>
            </a:r>
            <a:r>
              <a:rPr lang="ko-KR" altLang="en-US" sz="1800" dirty="0" smtClean="0">
                <a:latin typeface="+mn-ea"/>
              </a:rPr>
              <a:t>이익을 보호 </a:t>
            </a:r>
            <a:r>
              <a:rPr lang="ko-KR" altLang="en-US" sz="1800" dirty="0">
                <a:latin typeface="+mn-ea"/>
              </a:rPr>
              <a:t>방향으로 </a:t>
            </a:r>
            <a:r>
              <a:rPr lang="ko-KR" altLang="en-US" sz="1800" dirty="0" smtClean="0">
                <a:latin typeface="+mn-ea"/>
              </a:rPr>
              <a:t>이루어짐</a:t>
            </a:r>
            <a:r>
              <a:rPr lang="en-US" altLang="ko-KR" sz="1800" dirty="0">
                <a:latin typeface="+mn-ea"/>
              </a:rPr>
              <a:t>.</a:t>
            </a: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dirty="0" smtClean="0">
                <a:latin typeface="+mn-ea"/>
              </a:rPr>
              <a:t>비록 </a:t>
            </a:r>
            <a:r>
              <a:rPr lang="ko-KR" altLang="en-US" sz="1800" dirty="0">
                <a:latin typeface="+mn-ea"/>
              </a:rPr>
              <a:t>불평등하더라도 높은 수준의 사회정의 실현</a:t>
            </a:r>
            <a:endParaRPr lang="en-US" altLang="ko-KR" sz="1800" dirty="0">
              <a:latin typeface="+mn-ea"/>
            </a:endParaRPr>
          </a:p>
          <a:p>
            <a:pPr marL="0" indent="0">
              <a:buNone/>
            </a:pPr>
            <a:endParaRPr lang="en-US" altLang="ko-KR" sz="10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+mn-ea"/>
              </a:rPr>
              <a:t>③ </a:t>
            </a:r>
            <a:r>
              <a:rPr lang="ko-KR" altLang="en-US" sz="1800" dirty="0">
                <a:latin typeface="+mn-ea"/>
              </a:rPr>
              <a:t>불평등의 수준이 사회적으로 용인되는 수준 아래서 억제</a:t>
            </a:r>
            <a:endParaRPr lang="en-US" altLang="ko-KR" sz="1800" dirty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 J</a:t>
            </a:r>
            <a:r>
              <a:rPr lang="en-US" altLang="ko-KR" sz="1800" dirty="0">
                <a:latin typeface="+mn-ea"/>
              </a:rPr>
              <a:t>. Rawls: </a:t>
            </a:r>
            <a:r>
              <a:rPr lang="ko-KR" altLang="en-US" sz="1800" dirty="0">
                <a:latin typeface="+mn-ea"/>
              </a:rPr>
              <a:t>사회문화적 최저수준까지는 모든 국민들이 동등한 보장</a:t>
            </a:r>
            <a:endParaRPr lang="en-US" altLang="ko-KR" sz="1800" dirty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 </a:t>
            </a:r>
            <a:r>
              <a:rPr lang="ko-KR" altLang="en-US" sz="1800" dirty="0" smtClean="0">
                <a:latin typeface="+mn-ea"/>
              </a:rPr>
              <a:t>사회문화적 </a:t>
            </a:r>
            <a:r>
              <a:rPr lang="ko-KR" altLang="en-US" sz="1800" dirty="0">
                <a:latin typeface="+mn-ea"/>
              </a:rPr>
              <a:t>최저수준의 국가별 차이</a:t>
            </a:r>
            <a:endParaRPr lang="en-US" altLang="ko-KR" sz="1800" dirty="0">
              <a:latin typeface="+mn-ea"/>
            </a:endParaRPr>
          </a:p>
          <a:p>
            <a:pPr marL="0" indent="0">
              <a:buNone/>
            </a:pPr>
            <a:endParaRPr lang="en-US" altLang="ko-KR" sz="1000" dirty="0"/>
          </a:p>
          <a:p>
            <a:pPr marL="0" indent="0">
              <a:buNone/>
            </a:pPr>
            <a:r>
              <a:rPr lang="en-US" altLang="ko-KR" sz="1800" dirty="0"/>
              <a:t>□ </a:t>
            </a:r>
            <a:r>
              <a:rPr lang="ko-KR" altLang="en-US" sz="1800" dirty="0"/>
              <a:t>협동적 사회의 </a:t>
            </a:r>
            <a:r>
              <a:rPr lang="ko-KR" altLang="en-US" sz="1800" dirty="0" smtClean="0"/>
              <a:t>가치이념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>
                <a:solidFill>
                  <a:srgbClr val="FF0000"/>
                </a:solidFill>
              </a:rPr>
              <a:t>평등</a:t>
            </a:r>
            <a:r>
              <a:rPr lang="ko-KR" altLang="en-US" sz="1800" dirty="0" smtClean="0"/>
              <a:t>의 </a:t>
            </a:r>
            <a:r>
              <a:rPr lang="ko-KR" altLang="en-US" sz="1800" dirty="0"/>
              <a:t>관점</a:t>
            </a:r>
            <a:r>
              <a:rPr lang="en-US" altLang="ko-KR" sz="1800" dirty="0"/>
              <a:t>: </a:t>
            </a:r>
            <a:r>
              <a:rPr lang="ko-KR" altLang="en-US" sz="1800" dirty="0"/>
              <a:t>모두에게 최저수준의 생존권 보장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>
                <a:solidFill>
                  <a:srgbClr val="FF0000"/>
                </a:solidFill>
              </a:rPr>
              <a:t>자유</a:t>
            </a:r>
            <a:r>
              <a:rPr lang="ko-KR" altLang="en-US" sz="1800" dirty="0" smtClean="0"/>
              <a:t>의 </a:t>
            </a:r>
            <a:r>
              <a:rPr lang="ko-KR" altLang="en-US" sz="1800" dirty="0"/>
              <a:t>관점</a:t>
            </a:r>
            <a:r>
              <a:rPr lang="en-US" altLang="ko-KR" sz="1800" dirty="0"/>
              <a:t>: </a:t>
            </a:r>
            <a:r>
              <a:rPr lang="ko-KR" altLang="en-US" sz="1800" dirty="0"/>
              <a:t>동등한 자아실현의 기회와 공정한 경쟁의 보장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복지국가가 </a:t>
            </a:r>
            <a:r>
              <a:rPr lang="ko-KR" altLang="en-US" sz="1800" dirty="0"/>
              <a:t>이러한 차원에서 자유와 평등을 보장 </a:t>
            </a:r>
            <a:r>
              <a:rPr lang="en-US" altLang="ko-KR" sz="1800" dirty="0"/>
              <a:t>= </a:t>
            </a:r>
            <a:r>
              <a:rPr lang="ko-KR" altLang="en-US" sz="1800" dirty="0"/>
              <a:t>높은 수준의 사회정의 </a:t>
            </a:r>
            <a:r>
              <a:rPr lang="ko-KR" altLang="en-US" sz="1800" dirty="0" smtClean="0"/>
              <a:t>실현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895791811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04" cy="4286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dirty="0"/>
              <a:t>3) </a:t>
            </a:r>
            <a:r>
              <a:rPr lang="ko-KR" altLang="en-US" sz="2000" dirty="0"/>
              <a:t>집합주의</a:t>
            </a:r>
            <a:r>
              <a:rPr lang="en-US" altLang="ko-KR" sz="2000" dirty="0"/>
              <a:t>(Collectivism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endParaRPr lang="en-US" altLang="ko-KR" sz="10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핵심적 목표 </a:t>
            </a:r>
            <a:r>
              <a:rPr lang="en-US" altLang="ko-KR" sz="1800" dirty="0" smtClean="0"/>
              <a:t>: </a:t>
            </a:r>
            <a:r>
              <a:rPr lang="ko-KR" altLang="en-US" sz="1800" dirty="0"/>
              <a:t>평등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자원은 </a:t>
            </a:r>
            <a:r>
              <a:rPr lang="ko-KR" altLang="en-US" sz="1800" spc="-150" dirty="0"/>
              <a:t>공동체를</a:t>
            </a:r>
            <a:r>
              <a:rPr lang="ko-KR" altLang="en-US" sz="1800" dirty="0"/>
              <a:t> 위해 </a:t>
            </a:r>
            <a:r>
              <a:rPr lang="ko-KR" altLang="en-US" sz="1800" spc="-150" dirty="0"/>
              <a:t>활용되어야</a:t>
            </a:r>
            <a:r>
              <a:rPr lang="ko-KR" altLang="en-US" sz="1800" dirty="0"/>
              <a:t> 하며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이를 </a:t>
            </a:r>
            <a:r>
              <a:rPr lang="ko-KR" altLang="en-US" sz="1800" dirty="0"/>
              <a:t>위한 국가 개입의 </a:t>
            </a:r>
            <a:r>
              <a:rPr lang="ko-KR" altLang="en-US" sz="1800" dirty="0" smtClean="0"/>
              <a:t>필요성</a:t>
            </a:r>
            <a:endParaRPr lang="en-US" altLang="ko-KR" sz="1800" dirty="0" smtClean="0"/>
          </a:p>
          <a:p>
            <a:pPr>
              <a:buNone/>
            </a:pPr>
            <a:endParaRPr lang="en-US" altLang="ko-KR" sz="1000" dirty="0"/>
          </a:p>
          <a:p>
            <a:pPr marL="0" indent="0">
              <a:buFontTx/>
              <a:buChar char="-"/>
            </a:pPr>
            <a:r>
              <a:rPr lang="ko-KR" altLang="en-US" sz="1800" dirty="0" smtClean="0"/>
              <a:t> 평등과 </a:t>
            </a:r>
            <a:r>
              <a:rPr lang="ko-KR" altLang="en-US" sz="1800" dirty="0"/>
              <a:t>시장질서의 양립 </a:t>
            </a:r>
            <a:r>
              <a:rPr lang="ko-KR" altLang="en-US" sz="1800" dirty="0" smtClean="0"/>
              <a:t>가능성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0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마르크스주의</a:t>
            </a:r>
            <a:r>
              <a:rPr lang="en-US" altLang="ko-KR" sz="1800" dirty="0"/>
              <a:t>: </a:t>
            </a:r>
            <a:r>
              <a:rPr lang="ko-KR" altLang="en-US" sz="1800" dirty="0"/>
              <a:t>자본주의는 본질적 불공정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평등의 </a:t>
            </a:r>
            <a:r>
              <a:rPr lang="ko-KR" altLang="en-US" sz="1800" dirty="0"/>
              <a:t>목표는 국가가 자원의 대부분을 통제 배분하는 </a:t>
            </a:r>
            <a:r>
              <a:rPr lang="ko-KR" altLang="en-US" sz="1800" dirty="0" smtClean="0"/>
              <a:t>사회주의체제하에서만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실현가능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사회민주주의</a:t>
            </a:r>
            <a:r>
              <a:rPr lang="en-US" altLang="ko-KR" sz="1800" dirty="0"/>
              <a:t>(</a:t>
            </a:r>
            <a:r>
              <a:rPr lang="en-US" altLang="ko-KR" sz="1600" dirty="0"/>
              <a:t>Democratic Socialism</a:t>
            </a:r>
            <a:r>
              <a:rPr lang="en-US" altLang="ko-KR" sz="1800" dirty="0"/>
              <a:t>): </a:t>
            </a:r>
            <a:r>
              <a:rPr lang="ko-KR" altLang="en-US" sz="1800" dirty="0"/>
              <a:t>자본주의체제 하에서도 평등의 </a:t>
            </a:r>
            <a:r>
              <a:rPr lang="ko-KR" altLang="en-US" sz="1800" dirty="0" smtClean="0"/>
              <a:t>목표 실현가능</a:t>
            </a:r>
            <a:endParaRPr lang="en-US" altLang="ko-KR" sz="1800" dirty="0" smtClean="0"/>
          </a:p>
        </p:txBody>
      </p:sp>
    </p:spTree>
    <p:extLst>
      <p:ext uri="{BB962C8B-B14F-4D97-AF65-F5344CB8AC3E}">
        <p14:creationId xmlns:p14="http://schemas.microsoft.com/office/powerpoint/2010/main" val="580514460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42918" y="214314"/>
            <a:ext cx="8686800" cy="66437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1800" dirty="0"/>
              <a:t>(1) </a:t>
            </a:r>
            <a:r>
              <a:rPr lang="ko-KR" altLang="en-US" sz="1800" dirty="0"/>
              <a:t>사회민주주의</a:t>
            </a:r>
            <a:endParaRPr lang="en-US" altLang="ko-KR" sz="1800" dirty="0"/>
          </a:p>
          <a:p>
            <a:pPr>
              <a:buNone/>
            </a:pPr>
            <a:endParaRPr lang="en-US" altLang="ko-KR" sz="1000" dirty="0" smtClean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핵심목표</a:t>
            </a:r>
            <a:r>
              <a:rPr lang="en-US" altLang="ko-KR" sz="1800" dirty="0"/>
              <a:t>: </a:t>
            </a:r>
            <a:r>
              <a:rPr lang="ko-KR" altLang="en-US" sz="1800" dirty="0"/>
              <a:t>자유</a:t>
            </a:r>
            <a:r>
              <a:rPr lang="en-US" altLang="ko-KR" sz="1800" dirty="0"/>
              <a:t>, </a:t>
            </a:r>
            <a:r>
              <a:rPr lang="ko-KR" altLang="en-US" sz="1800" dirty="0"/>
              <a:t>평등</a:t>
            </a:r>
            <a:r>
              <a:rPr lang="en-US" altLang="ko-KR" sz="1800" dirty="0"/>
              <a:t>, </a:t>
            </a:r>
            <a:r>
              <a:rPr lang="ko-KR" altLang="en-US" sz="1800" dirty="0"/>
              <a:t>연대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000" dirty="0" smtClean="0"/>
          </a:p>
          <a:p>
            <a:pPr marL="0" indent="0">
              <a:buNone/>
            </a:pPr>
            <a:r>
              <a:rPr lang="ko-KR" altLang="en-US" sz="1800" dirty="0" smtClean="0"/>
              <a:t>① 평등</a:t>
            </a:r>
            <a:r>
              <a:rPr lang="en-US" altLang="ko-KR" sz="1800" dirty="0"/>
              <a:t>: </a:t>
            </a:r>
            <a:r>
              <a:rPr lang="ko-KR" altLang="en-US" sz="1800" dirty="0"/>
              <a:t>적극적 목표</a:t>
            </a:r>
            <a:r>
              <a:rPr lang="en-US" altLang="ko-KR" sz="1800" dirty="0"/>
              <a:t>, </a:t>
            </a:r>
            <a:r>
              <a:rPr lang="ko-KR" altLang="en-US" sz="1800" dirty="0"/>
              <a:t>자원의 배분 기준으로서 필요</a:t>
            </a:r>
            <a:r>
              <a:rPr lang="en-US" altLang="ko-KR" sz="1800" dirty="0"/>
              <a:t>(need)</a:t>
            </a:r>
            <a:r>
              <a:rPr lang="ko-KR" altLang="en-US" sz="1800" dirty="0"/>
              <a:t>와 연계</a:t>
            </a:r>
            <a:endParaRPr lang="en-US" altLang="ko-KR" sz="1800" dirty="0"/>
          </a:p>
          <a:p>
            <a:pPr marL="0" indent="0">
              <a:buNone/>
            </a:pPr>
            <a:r>
              <a:rPr lang="ko-KR" altLang="en-US" sz="1800" dirty="0" smtClean="0"/>
              <a:t>② 자유</a:t>
            </a:r>
            <a:r>
              <a:rPr lang="en-US" altLang="ko-KR" sz="1800" dirty="0"/>
              <a:t>: </a:t>
            </a:r>
            <a:r>
              <a:rPr lang="ko-KR" altLang="en-US" sz="1800" dirty="0"/>
              <a:t>자유의 개념은 광범위함</a:t>
            </a:r>
            <a:r>
              <a:rPr lang="en-US" altLang="ko-KR" sz="1800" dirty="0" smtClean="0"/>
              <a:t>.</a:t>
            </a:r>
          </a:p>
          <a:p>
            <a:pPr marL="0" indent="0">
              <a:buNone/>
            </a:pPr>
            <a:endParaRPr lang="en-US" altLang="ko-KR" sz="800" dirty="0"/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dirty="0" smtClean="0">
                <a:latin typeface="+mn-ea"/>
              </a:rPr>
              <a:t>물질적으로 </a:t>
            </a:r>
            <a:r>
              <a:rPr lang="ko-KR" altLang="en-US" sz="1800" dirty="0">
                <a:latin typeface="+mn-ea"/>
              </a:rPr>
              <a:t>궁핍이 없고</a:t>
            </a:r>
            <a:r>
              <a:rPr lang="en-US" altLang="ko-KR" sz="1800" dirty="0">
                <a:latin typeface="+mn-ea"/>
              </a:rPr>
              <a:t>, </a:t>
            </a:r>
            <a:r>
              <a:rPr lang="ko-KR" altLang="en-US" sz="1800" dirty="0">
                <a:latin typeface="+mn-ea"/>
              </a:rPr>
              <a:t>힘과 권력의 불평등이 없는 상태에서 자유</a:t>
            </a:r>
            <a:endParaRPr lang="en-US" altLang="ko-KR" sz="1800" dirty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spc="-150" dirty="0" smtClean="0">
                <a:latin typeface="+mn-ea"/>
              </a:rPr>
              <a:t>법적 </a:t>
            </a:r>
            <a:r>
              <a:rPr lang="ko-KR" altLang="en-US" sz="1800" spc="-150" dirty="0">
                <a:latin typeface="+mn-ea"/>
              </a:rPr>
              <a:t>정치적 자유로부터 경제적 안정도 </a:t>
            </a:r>
            <a:r>
              <a:rPr lang="ko-KR" altLang="en-US" sz="1800" dirty="0">
                <a:latin typeface="+mn-ea"/>
              </a:rPr>
              <a:t>포함하는 </a:t>
            </a:r>
            <a:r>
              <a:rPr lang="ko-KR" altLang="en-US" sz="1800" dirty="0" smtClean="0">
                <a:latin typeface="+mn-ea"/>
              </a:rPr>
              <a:t>광범위적</a:t>
            </a:r>
            <a:r>
              <a:rPr lang="en-US" altLang="ko-KR" sz="1800" dirty="0" smtClean="0">
                <a:latin typeface="+mn-ea"/>
              </a:rPr>
              <a:t>,</a:t>
            </a:r>
            <a:r>
              <a:rPr lang="ko-KR" altLang="en-US" sz="1800" dirty="0" smtClean="0">
                <a:latin typeface="+mn-ea"/>
              </a:rPr>
              <a:t> 포괄적 </a:t>
            </a:r>
            <a:r>
              <a:rPr lang="ko-KR" altLang="en-US" sz="1800" dirty="0">
                <a:latin typeface="+mn-ea"/>
              </a:rPr>
              <a:t>자유</a:t>
            </a:r>
            <a:endParaRPr lang="en-US" altLang="ko-KR" sz="1800" dirty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dirty="0" smtClean="0">
                <a:latin typeface="+mn-ea"/>
              </a:rPr>
              <a:t>사람은 </a:t>
            </a:r>
            <a:r>
              <a:rPr lang="ko-KR" altLang="en-US" sz="1800" spc="-150" dirty="0">
                <a:latin typeface="+mn-ea"/>
              </a:rPr>
              <a:t>스스로 삶의 기반을 </a:t>
            </a:r>
            <a:r>
              <a:rPr lang="ko-KR" altLang="en-US" sz="1800" dirty="0">
                <a:latin typeface="+mn-ea"/>
              </a:rPr>
              <a:t>개선할 수 있는 힘을 </a:t>
            </a:r>
            <a:r>
              <a:rPr lang="ko-KR" altLang="en-US" sz="1800" spc="-150" dirty="0">
                <a:latin typeface="+mn-ea"/>
              </a:rPr>
              <a:t>가져야하고</a:t>
            </a:r>
            <a:r>
              <a:rPr lang="en-US" altLang="ko-KR" sz="1800" dirty="0">
                <a:latin typeface="+mn-ea"/>
              </a:rPr>
              <a:t>, </a:t>
            </a:r>
            <a:r>
              <a:rPr lang="ko-KR" altLang="en-US" sz="1800" dirty="0">
                <a:latin typeface="+mn-ea"/>
              </a:rPr>
              <a:t>다른 권력에 </a:t>
            </a:r>
            <a:r>
              <a:rPr lang="ko-KR" altLang="en-US" sz="1800" dirty="0" smtClean="0">
                <a:latin typeface="+mn-ea"/>
              </a:rPr>
              <a:t>예속되지 </a:t>
            </a:r>
            <a:endParaRPr lang="en-US" altLang="ko-KR" sz="1800" dirty="0" smtClean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  </a:t>
            </a:r>
            <a:r>
              <a:rPr lang="ko-KR" altLang="en-US" sz="1800" dirty="0" smtClean="0">
                <a:latin typeface="+mn-ea"/>
              </a:rPr>
              <a:t>않아야 </a:t>
            </a:r>
            <a:r>
              <a:rPr lang="ko-KR" altLang="en-US" sz="1800" dirty="0">
                <a:latin typeface="+mn-ea"/>
              </a:rPr>
              <a:t>함</a:t>
            </a:r>
            <a:r>
              <a:rPr lang="en-US" altLang="ko-KR" sz="1800" dirty="0">
                <a:latin typeface="+mn-ea"/>
              </a:rPr>
              <a:t>. </a:t>
            </a:r>
            <a:r>
              <a:rPr lang="ko-KR" altLang="en-US" sz="1800" dirty="0">
                <a:latin typeface="+mn-ea"/>
              </a:rPr>
              <a:t>따라서 국가의 적극적 역할 필요</a:t>
            </a:r>
            <a:endParaRPr lang="en-US" altLang="ko-KR" sz="1800" dirty="0">
              <a:latin typeface="+mn-ea"/>
            </a:endParaRPr>
          </a:p>
          <a:p>
            <a:pPr marL="0" indent="0">
              <a:buNone/>
            </a:pPr>
            <a:endParaRPr lang="en-US" altLang="ko-KR" sz="10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+mn-ea"/>
              </a:rPr>
              <a:t>③ </a:t>
            </a:r>
            <a:r>
              <a:rPr lang="ko-KR" altLang="en-US" sz="1800" dirty="0" smtClean="0">
                <a:latin typeface="+mn-ea"/>
              </a:rPr>
              <a:t>연대</a:t>
            </a:r>
            <a:r>
              <a:rPr lang="en-US" altLang="ko-KR" sz="1800" dirty="0">
                <a:latin typeface="+mn-ea"/>
              </a:rPr>
              <a:t>(fraternity): </a:t>
            </a:r>
            <a:r>
              <a:rPr lang="ko-KR" altLang="en-US" sz="1800" dirty="0">
                <a:latin typeface="+mn-ea"/>
              </a:rPr>
              <a:t>경쟁이나 이기심에 대비되는 용어로서</a:t>
            </a:r>
            <a:r>
              <a:rPr lang="en-US" altLang="ko-KR" sz="1800" dirty="0">
                <a:latin typeface="+mn-ea"/>
              </a:rPr>
              <a:t>, </a:t>
            </a:r>
            <a:r>
              <a:rPr lang="ko-KR" altLang="en-US" sz="1800" dirty="0">
                <a:latin typeface="+mn-ea"/>
              </a:rPr>
              <a:t>동지애를 </a:t>
            </a:r>
            <a:r>
              <a:rPr lang="ko-KR" altLang="en-US" sz="1800" dirty="0" smtClean="0">
                <a:latin typeface="+mn-ea"/>
              </a:rPr>
              <a:t>바탕으로 </a:t>
            </a:r>
            <a:r>
              <a:rPr lang="ko-KR" altLang="en-US" sz="1800" dirty="0">
                <a:latin typeface="+mn-ea"/>
              </a:rPr>
              <a:t>하는 </a:t>
            </a:r>
            <a:endParaRPr lang="en-US" altLang="ko-KR" sz="18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+mn-ea"/>
              </a:rPr>
              <a:t>    </a:t>
            </a:r>
            <a:r>
              <a:rPr lang="ko-KR" altLang="en-US" sz="1800" dirty="0" smtClean="0">
                <a:latin typeface="+mn-ea"/>
              </a:rPr>
              <a:t>협력과 </a:t>
            </a:r>
            <a:r>
              <a:rPr lang="ko-KR" altLang="en-US" sz="1800" dirty="0">
                <a:latin typeface="+mn-ea"/>
              </a:rPr>
              <a:t>이타심을 강조</a:t>
            </a:r>
            <a:endParaRPr lang="en-US" altLang="ko-KR" sz="1800" dirty="0">
              <a:latin typeface="+mn-ea"/>
            </a:endParaRPr>
          </a:p>
          <a:p>
            <a:pPr>
              <a:buNone/>
            </a:pPr>
            <a:endParaRPr lang="en-US" altLang="ko-KR" sz="1000" dirty="0" smtClean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dirty="0" smtClean="0">
                <a:latin typeface="+mn-ea"/>
              </a:rPr>
              <a:t>시장은 </a:t>
            </a:r>
            <a:r>
              <a:rPr lang="ko-KR" altLang="en-US" sz="1800" dirty="0">
                <a:latin typeface="+mn-ea"/>
              </a:rPr>
              <a:t>비민주적 기구로 간주</a:t>
            </a:r>
            <a:r>
              <a:rPr lang="en-US" altLang="ko-KR" sz="1800" dirty="0">
                <a:latin typeface="+mn-ea"/>
              </a:rPr>
              <a:t>: </a:t>
            </a:r>
            <a:r>
              <a:rPr lang="ko-KR" altLang="en-US" sz="1800" dirty="0">
                <a:latin typeface="+mn-ea"/>
              </a:rPr>
              <a:t>소수의 엘리트가 </a:t>
            </a:r>
            <a:r>
              <a:rPr lang="ko-KR" altLang="en-US" sz="1800" dirty="0" err="1">
                <a:latin typeface="+mn-ea"/>
              </a:rPr>
              <a:t>독점력</a:t>
            </a:r>
            <a:r>
              <a:rPr lang="ko-KR" altLang="en-US" sz="1800" dirty="0">
                <a:latin typeface="+mn-ea"/>
              </a:rPr>
              <a:t> 행사</a:t>
            </a:r>
            <a:endParaRPr lang="en-US" altLang="ko-KR" sz="1800" dirty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dirty="0" smtClean="0">
                <a:latin typeface="+mn-ea"/>
              </a:rPr>
              <a:t>인간은 </a:t>
            </a:r>
            <a:r>
              <a:rPr lang="ko-KR" altLang="en-US" sz="1800" dirty="0">
                <a:latin typeface="+mn-ea"/>
              </a:rPr>
              <a:t>시장의 힘이라는 자의적 분배기구의 결과를 수용</a:t>
            </a:r>
            <a:endParaRPr lang="en-US" altLang="ko-KR" sz="1800" dirty="0">
              <a:latin typeface="+mn-ea"/>
            </a:endParaRPr>
          </a:p>
          <a:p>
            <a:pPr marL="0" indent="0">
              <a:buNone/>
            </a:pPr>
            <a:endParaRPr lang="en-US" altLang="ko-KR" sz="10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ko-KR" sz="1800" dirty="0" smtClean="0">
                <a:latin typeface="+mn-ea"/>
              </a:rPr>
              <a:t>&lt;</a:t>
            </a:r>
            <a:r>
              <a:rPr lang="ko-KR" altLang="en-US" sz="1800" dirty="0">
                <a:latin typeface="+mn-ea"/>
              </a:rPr>
              <a:t>종합</a:t>
            </a:r>
            <a:r>
              <a:rPr lang="en-US" altLang="ko-KR" sz="1800" dirty="0">
                <a:latin typeface="+mn-ea"/>
              </a:rPr>
              <a:t>&gt;</a:t>
            </a:r>
          </a:p>
          <a:p>
            <a:pPr>
              <a:buNone/>
            </a:pPr>
            <a:endParaRPr lang="en-US" altLang="ko-KR" sz="500" dirty="0" smtClean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dirty="0" smtClean="0">
                <a:latin typeface="+mn-ea"/>
              </a:rPr>
              <a:t>시장기능에 </a:t>
            </a:r>
            <a:r>
              <a:rPr lang="ko-KR" altLang="en-US" sz="1800" dirty="0">
                <a:latin typeface="+mn-ea"/>
              </a:rPr>
              <a:t>의한 상품생산은 적절한 제어나 통제가 없을 </a:t>
            </a:r>
            <a:r>
              <a:rPr lang="ko-KR" altLang="en-US" sz="1800" dirty="0" smtClean="0">
                <a:latin typeface="+mn-ea"/>
              </a:rPr>
              <a:t>경우 비효율적이고 </a:t>
            </a:r>
            <a:endParaRPr lang="en-US" altLang="ko-KR" sz="1800" dirty="0" smtClean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  </a:t>
            </a:r>
            <a:r>
              <a:rPr lang="ko-KR" altLang="en-US" sz="1800" dirty="0" smtClean="0">
                <a:latin typeface="+mn-ea"/>
              </a:rPr>
              <a:t>불평등하게 </a:t>
            </a:r>
            <a:r>
              <a:rPr lang="ko-KR" altLang="en-US" sz="1800" dirty="0">
                <a:latin typeface="+mn-ea"/>
              </a:rPr>
              <a:t>이루어질 가능성</a:t>
            </a:r>
            <a:endParaRPr lang="en-US" altLang="ko-KR" sz="1800" dirty="0">
              <a:latin typeface="+mn-ea"/>
            </a:endParaRPr>
          </a:p>
          <a:p>
            <a:pPr>
              <a:buNone/>
            </a:pPr>
            <a:r>
              <a:rPr lang="en-US" altLang="ko-KR" sz="1800" dirty="0" smtClean="0">
                <a:latin typeface="+mn-ea"/>
              </a:rPr>
              <a:t>• </a:t>
            </a:r>
            <a:r>
              <a:rPr lang="ko-KR" altLang="en-US" sz="1800" dirty="0" smtClean="0">
                <a:latin typeface="+mn-ea"/>
              </a:rPr>
              <a:t>국가의 </a:t>
            </a:r>
            <a:r>
              <a:rPr lang="ko-KR" altLang="en-US" sz="1800" dirty="0">
                <a:latin typeface="+mn-ea"/>
              </a:rPr>
              <a:t>시장개입은 바람직할 뿐만 아니라</a:t>
            </a:r>
            <a:r>
              <a:rPr lang="en-US" altLang="ko-KR" sz="1800" dirty="0">
                <a:latin typeface="+mn-ea"/>
              </a:rPr>
              <a:t>, </a:t>
            </a:r>
            <a:r>
              <a:rPr lang="ko-KR" altLang="en-US" sz="1800" dirty="0">
                <a:latin typeface="+mn-ea"/>
              </a:rPr>
              <a:t>적극적으로 요구</a:t>
            </a:r>
          </a:p>
        </p:txBody>
      </p:sp>
    </p:spTree>
    <p:extLst>
      <p:ext uri="{BB962C8B-B14F-4D97-AF65-F5344CB8AC3E}">
        <p14:creationId xmlns:p14="http://schemas.microsoft.com/office/powerpoint/2010/main" val="3547830062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778765"/>
            <a:ext cx="8858280" cy="53648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1800" dirty="0"/>
              <a:t>(2) </a:t>
            </a:r>
            <a:r>
              <a:rPr lang="ko-KR" altLang="en-US" sz="1800" dirty="0" smtClean="0"/>
              <a:t>마르크스주의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사상의 핵심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b="1" dirty="0" smtClean="0"/>
              <a:t>: </a:t>
            </a:r>
            <a:r>
              <a:rPr lang="ko-KR" altLang="en-US" sz="1800" dirty="0"/>
              <a:t>사회를 지배하는 생산양식</a:t>
            </a:r>
            <a:r>
              <a:rPr lang="en-US" altLang="ko-KR" sz="1800" dirty="0"/>
              <a:t>(mode of production)</a:t>
            </a:r>
            <a:r>
              <a:rPr lang="ko-KR" altLang="en-US" sz="1800" dirty="0"/>
              <a:t>이 사회의 </a:t>
            </a:r>
            <a:r>
              <a:rPr lang="ko-KR" altLang="en-US" sz="1800" dirty="0" smtClean="0"/>
              <a:t>정치경제 사회질서 </a:t>
            </a:r>
            <a:r>
              <a:rPr lang="ko-KR" altLang="en-US" sz="1800" dirty="0"/>
              <a:t>결정</a:t>
            </a:r>
            <a:endParaRPr lang="en-US" altLang="ko-KR" sz="1800" dirty="0"/>
          </a:p>
          <a:p>
            <a:pPr>
              <a:buNone/>
            </a:pPr>
            <a:endParaRPr lang="en-US" altLang="ko-KR" sz="1000" dirty="0" smtClean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자본주의적 </a:t>
            </a:r>
            <a:r>
              <a:rPr lang="ko-KR" altLang="en-US" sz="1800" dirty="0"/>
              <a:t>생산양식</a:t>
            </a:r>
            <a:r>
              <a:rPr lang="en-US" altLang="ko-KR" sz="1800" dirty="0"/>
              <a:t>: </a:t>
            </a:r>
            <a:r>
              <a:rPr lang="ko-KR" altLang="en-US" sz="1800" dirty="0"/>
              <a:t>생산과 생산수단의 </a:t>
            </a:r>
            <a:r>
              <a:rPr lang="ko-KR" altLang="en-US" sz="1800" spc="-150" dirty="0"/>
              <a:t>분리 </a:t>
            </a:r>
            <a:r>
              <a:rPr lang="en-US" altLang="ko-KR" sz="1800" spc="-150" dirty="0"/>
              <a:t>&amp; </a:t>
            </a:r>
            <a:r>
              <a:rPr lang="ko-KR" altLang="en-US" sz="1800" spc="-150" dirty="0"/>
              <a:t>생산수단</a:t>
            </a:r>
            <a:r>
              <a:rPr lang="ko-KR" altLang="en-US" sz="1800" dirty="0"/>
              <a:t>의 </a:t>
            </a:r>
            <a:r>
              <a:rPr lang="ko-KR" altLang="en-US" sz="1800" dirty="0" smtClean="0"/>
              <a:t>사적 </a:t>
            </a:r>
            <a:r>
              <a:rPr lang="ko-KR" altLang="en-US" sz="1800" dirty="0"/>
              <a:t>소유를 기반</a:t>
            </a:r>
            <a:endParaRPr lang="en-US" altLang="ko-KR" sz="1800" dirty="0"/>
          </a:p>
          <a:p>
            <a:pPr>
              <a:buNone/>
            </a:pPr>
            <a:endParaRPr lang="en-US" altLang="ko-KR" sz="1000" dirty="0" smtClean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자본주의는 </a:t>
            </a:r>
            <a:r>
              <a:rPr lang="ko-KR" altLang="en-US" sz="1800" dirty="0"/>
              <a:t>경제조직 자체의 </a:t>
            </a:r>
            <a:r>
              <a:rPr lang="ko-KR" altLang="en-US" sz="1800" spc="-150" dirty="0"/>
              <a:t>착취적 성격뿐만 </a:t>
            </a:r>
            <a:r>
              <a:rPr lang="ko-KR" altLang="en-US" sz="1800" dirty="0"/>
              <a:t>아니라</a:t>
            </a:r>
            <a:r>
              <a:rPr lang="en-US" altLang="ko-KR" sz="1800" dirty="0"/>
              <a:t>, </a:t>
            </a:r>
            <a:r>
              <a:rPr lang="ko-KR" altLang="en-US" sz="1800" dirty="0"/>
              <a:t>사회계층과 </a:t>
            </a:r>
            <a:r>
              <a:rPr lang="ko-KR" altLang="en-US" sz="1800" dirty="0" smtClean="0"/>
              <a:t>권력자원의 </a:t>
            </a:r>
            <a:endParaRPr lang="en-US" altLang="ko-KR" sz="1800" dirty="0" smtClean="0"/>
          </a:p>
          <a:p>
            <a:pPr>
              <a:buNone/>
            </a:pPr>
            <a:r>
              <a:rPr lang="ko-KR" altLang="en-US" sz="1800" dirty="0" smtClean="0"/>
              <a:t>  불평등 구조를 </a:t>
            </a:r>
            <a:r>
              <a:rPr lang="ko-KR" altLang="en-US" sz="1800" dirty="0"/>
              <a:t>형성</a:t>
            </a:r>
            <a:endParaRPr lang="en-US" altLang="ko-KR" sz="1800" dirty="0"/>
          </a:p>
          <a:p>
            <a:pPr>
              <a:buNone/>
            </a:pPr>
            <a:endParaRPr lang="en-US" altLang="ko-KR" sz="1000" dirty="0" smtClean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자본주의에 </a:t>
            </a:r>
            <a:r>
              <a:rPr lang="ko-KR" altLang="en-US" sz="1800" dirty="0"/>
              <a:t>대한 비판의 핵심</a:t>
            </a:r>
            <a:r>
              <a:rPr lang="en-US" altLang="ko-KR" sz="1800" dirty="0"/>
              <a:t>: </a:t>
            </a:r>
            <a:r>
              <a:rPr lang="ko-KR" altLang="en-US" sz="1800" dirty="0"/>
              <a:t>노동자에 대한 자본가의 착취구조</a:t>
            </a:r>
            <a:r>
              <a:rPr lang="en-US" altLang="ko-KR" sz="1800" dirty="0"/>
              <a:t>. </a:t>
            </a:r>
            <a:r>
              <a:rPr lang="ko-KR" altLang="en-US" sz="1800" dirty="0" smtClean="0"/>
              <a:t>노동력의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err="1" smtClean="0"/>
              <a:t>궁박판매</a:t>
            </a:r>
            <a:r>
              <a:rPr lang="ko-KR" altLang="en-US" sz="1800" dirty="0" smtClean="0"/>
              <a:t> </a:t>
            </a:r>
            <a:r>
              <a:rPr lang="ko-KR" altLang="en-US" sz="1800" dirty="0"/>
              <a:t>→잉여가치의 착취</a:t>
            </a:r>
            <a:r>
              <a:rPr lang="en-US" altLang="ko-KR" sz="1800" dirty="0"/>
              <a:t>(surplus value)</a:t>
            </a:r>
          </a:p>
          <a:p>
            <a:pPr>
              <a:buNone/>
            </a:pPr>
            <a:endParaRPr lang="en-US" altLang="ko-KR" sz="1000" dirty="0" smtClean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착취의 </a:t>
            </a:r>
            <a:r>
              <a:rPr lang="ko-KR" altLang="en-US" sz="1800" dirty="0"/>
              <a:t>근원</a:t>
            </a:r>
            <a:r>
              <a:rPr lang="en-US" altLang="ko-KR" sz="1800" dirty="0"/>
              <a:t>: </a:t>
            </a:r>
            <a:r>
              <a:rPr lang="ko-KR" altLang="en-US" sz="1800" dirty="0"/>
              <a:t>최저임금을 제공하는 대신 과도한 초과근로를 요구하는 방식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→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정상적 </a:t>
            </a:r>
            <a:r>
              <a:rPr lang="ko-KR" altLang="en-US" sz="1800" dirty="0"/>
              <a:t>시장이윤을 초과하는 이윤 축적 → 불평등의 심화</a:t>
            </a:r>
            <a:endParaRPr lang="en-US" altLang="ko-KR" sz="1800" dirty="0"/>
          </a:p>
          <a:p>
            <a:pPr>
              <a:buNone/>
            </a:pPr>
            <a:endParaRPr lang="en-US" altLang="ko-KR" sz="1000" dirty="0" smtClean="0"/>
          </a:p>
          <a:p>
            <a:pPr>
              <a:buNone/>
            </a:pPr>
            <a:r>
              <a:rPr lang="en-US" altLang="ko-KR" sz="1800" dirty="0" smtClean="0"/>
              <a:t>• Marx</a:t>
            </a:r>
          </a:p>
          <a:p>
            <a:pPr>
              <a:buNone/>
            </a:pPr>
            <a:r>
              <a:rPr lang="en-US" altLang="ko-KR" sz="1800" dirty="0" smtClean="0"/>
              <a:t>: </a:t>
            </a:r>
            <a:r>
              <a:rPr lang="ko-KR" altLang="en-US" sz="1800" dirty="0"/>
              <a:t>자본가의 착취적 성향 때문에 자본주의는 개혁의 대상이 </a:t>
            </a:r>
            <a:r>
              <a:rPr lang="ko-KR" altLang="en-US" sz="1800" dirty="0" smtClean="0"/>
              <a:t>아니라</a:t>
            </a:r>
            <a:r>
              <a:rPr lang="en-US" altLang="ko-KR" sz="1800" dirty="0"/>
              <a:t>, </a:t>
            </a:r>
            <a:r>
              <a:rPr lang="ko-KR" altLang="en-US" sz="1800" dirty="0"/>
              <a:t>타도의 </a:t>
            </a:r>
            <a:r>
              <a:rPr lang="ko-KR" altLang="en-US" sz="1800" dirty="0" smtClean="0"/>
              <a:t>대상이다</a:t>
            </a:r>
            <a:r>
              <a:rPr lang="en-US" altLang="ko-KR" sz="1800" dirty="0" smtClean="0"/>
              <a:t>.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469076465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자본주의적 생산양식</a:t>
            </a:r>
            <a:endParaRPr lang="en-US" altLang="ko-KR" sz="1800" dirty="0" smtClean="0"/>
          </a:p>
          <a:p>
            <a:pPr>
              <a:buNone/>
            </a:pPr>
            <a:endParaRPr lang="en-US" altLang="ko-KR" sz="9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: </a:t>
            </a:r>
            <a:r>
              <a:rPr lang="ko-KR" altLang="en-US" sz="1800" dirty="0"/>
              <a:t>불이익을 받는 다수의 피지배 계급 </a:t>
            </a:r>
            <a:r>
              <a:rPr lang="en-US" altLang="ko-KR" sz="1800" dirty="0"/>
              <a:t>vs. </a:t>
            </a:r>
            <a:r>
              <a:rPr lang="ko-KR" altLang="en-US" sz="1800" dirty="0"/>
              <a:t>정치적 영향력을 가진 소수의 </a:t>
            </a:r>
            <a:r>
              <a:rPr lang="ko-KR" altLang="en-US" sz="1800" dirty="0" smtClean="0"/>
              <a:t>경제적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특권계급 </a:t>
            </a:r>
            <a:r>
              <a:rPr lang="ko-KR" altLang="en-US" sz="1800" dirty="0"/>
              <a:t>간 대립과 충돌의 </a:t>
            </a:r>
            <a:r>
              <a:rPr lang="ko-KR" altLang="en-US" sz="1800" dirty="0" smtClean="0"/>
              <a:t>불가피성</a:t>
            </a:r>
            <a:endParaRPr lang="en-US" altLang="ko-KR" sz="1800" dirty="0" smtClean="0"/>
          </a:p>
          <a:p>
            <a:pPr>
              <a:buNone/>
            </a:pPr>
            <a:endParaRPr lang="en-US" altLang="ko-KR" sz="1000" dirty="0"/>
          </a:p>
          <a:p>
            <a:pPr marL="0" indent="0">
              <a:buFontTx/>
              <a:buChar char="-"/>
            </a:pPr>
            <a:r>
              <a:rPr lang="ko-KR" altLang="en-US" sz="1800" b="1" dirty="0" smtClean="0"/>
              <a:t> 사회주의 </a:t>
            </a:r>
            <a:r>
              <a:rPr lang="ko-KR" altLang="en-US" sz="1800" b="1" dirty="0"/>
              <a:t>사회의 건설을 위한 </a:t>
            </a:r>
            <a:r>
              <a:rPr lang="ko-KR" altLang="en-US" sz="1800" b="1" dirty="0" smtClean="0"/>
              <a:t>전략</a:t>
            </a:r>
            <a:endParaRPr lang="en-US" altLang="ko-KR" sz="1800" b="1" dirty="0" smtClean="0"/>
          </a:p>
          <a:p>
            <a:pPr marL="0" indent="0">
              <a:buNone/>
            </a:pPr>
            <a:endParaRPr lang="en-US" altLang="ko-KR" sz="10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불평등과 </a:t>
            </a:r>
            <a:r>
              <a:rPr lang="ko-KR" altLang="en-US" sz="1800" dirty="0"/>
              <a:t>착취의 원인이 되는 생산수단의 사회화와 국유화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생산자원의 </a:t>
            </a:r>
            <a:r>
              <a:rPr lang="ko-KR" altLang="en-US" sz="1800" dirty="0"/>
              <a:t>사적 소유권은 마르크스주의가 추구하는 자유의 정의를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훼손시키기 </a:t>
            </a:r>
            <a:r>
              <a:rPr lang="ko-KR" altLang="en-US" sz="1800" dirty="0"/>
              <a:t>때문</a:t>
            </a:r>
            <a:r>
              <a:rPr lang="en-US" altLang="ko-KR" sz="1800" dirty="0"/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국유화는 </a:t>
            </a:r>
            <a:r>
              <a:rPr lang="ko-KR" altLang="en-US" sz="1800" dirty="0"/>
              <a:t>산업민주주의 및 정치적 민주주의뿐만 아니라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마르크스주의의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목표를 </a:t>
            </a:r>
            <a:r>
              <a:rPr lang="ko-KR" altLang="en-US" sz="1800" dirty="0"/>
              <a:t>달성하기 위한 정책수단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국유화는 </a:t>
            </a:r>
            <a:r>
              <a:rPr lang="ko-KR" altLang="en-US" sz="1800" dirty="0"/>
              <a:t>산업이 개인적 편익보다는 사회적 편익을 위해 기능할 수 </a:t>
            </a:r>
            <a:r>
              <a:rPr lang="ko-KR" altLang="en-US" sz="1800" dirty="0" smtClean="0"/>
              <a:t>있도록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하는 </a:t>
            </a:r>
            <a:r>
              <a:rPr lang="ko-KR" altLang="en-US" sz="1800" dirty="0"/>
              <a:t>일종의 </a:t>
            </a:r>
            <a:r>
              <a:rPr lang="ko-KR" altLang="en-US" sz="1800" dirty="0" smtClean="0"/>
              <a:t>보증장치</a:t>
            </a:r>
            <a:endParaRPr lang="en-US" altLang="ko-KR" sz="1800" dirty="0" smtClean="0"/>
          </a:p>
        </p:txBody>
      </p:sp>
    </p:spTree>
    <p:extLst>
      <p:ext uri="{BB962C8B-B14F-4D97-AF65-F5344CB8AC3E}">
        <p14:creationId xmlns:p14="http://schemas.microsoft.com/office/powerpoint/2010/main" val="228217164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>
                <a:latin typeface="+mn-ea"/>
                <a:ea typeface="+mn-ea"/>
              </a:rPr>
              <a:t>제</a:t>
            </a:r>
            <a:r>
              <a:rPr lang="en-US" altLang="ko-KR" sz="2800" b="1" dirty="0">
                <a:latin typeface="+mn-ea"/>
                <a:ea typeface="+mn-ea"/>
              </a:rPr>
              <a:t>1</a:t>
            </a:r>
            <a:r>
              <a:rPr lang="ko-KR" altLang="en-US" sz="2800" b="1" dirty="0">
                <a:latin typeface="+mn-ea"/>
                <a:ea typeface="+mn-ea"/>
              </a:rPr>
              <a:t>절 사회사상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214233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b="1" dirty="0"/>
              <a:t>1. </a:t>
            </a:r>
            <a:r>
              <a:rPr lang="ko-KR" altLang="en-US" sz="2400" b="1" dirty="0"/>
              <a:t>사회사상의 정의와 기능</a:t>
            </a:r>
            <a:endParaRPr lang="en-US" altLang="ko-KR" sz="2400" b="1" dirty="0"/>
          </a:p>
          <a:p>
            <a:pPr marL="0" indent="0">
              <a:buNone/>
            </a:pPr>
            <a:endParaRPr lang="en-US" altLang="ko-KR" sz="1500" dirty="0" smtClean="0"/>
          </a:p>
          <a:p>
            <a:pPr marL="0" indent="0">
              <a:buNone/>
            </a:pPr>
            <a:r>
              <a:rPr lang="en-US" altLang="ko-KR" sz="1800" dirty="0" smtClean="0"/>
              <a:t>□ </a:t>
            </a:r>
            <a:r>
              <a:rPr lang="ko-KR" altLang="en-US" sz="1800" dirty="0" smtClean="0"/>
              <a:t>정의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r>
              <a:rPr lang="ko-KR" altLang="en-US" sz="1800" dirty="0"/>
              <a:t>사회사상</a:t>
            </a:r>
            <a:r>
              <a:rPr lang="en-US" altLang="ko-KR" sz="1800" dirty="0"/>
              <a:t>=</a:t>
            </a:r>
            <a:r>
              <a:rPr lang="ko-KR" altLang="en-US" sz="1800" dirty="0"/>
              <a:t>인간이 지향하는 다양한 </a:t>
            </a:r>
            <a:r>
              <a:rPr lang="ko-KR" altLang="en-US" sz="1800" dirty="0">
                <a:solidFill>
                  <a:srgbClr val="FF0000"/>
                </a:solidFill>
              </a:rPr>
              <a:t>사회체제</a:t>
            </a:r>
            <a:r>
              <a:rPr lang="ko-KR" altLang="en-US" sz="1800" dirty="0"/>
              <a:t>의 </a:t>
            </a:r>
            <a:r>
              <a:rPr lang="ko-KR" altLang="en-US" sz="1800" dirty="0">
                <a:solidFill>
                  <a:srgbClr val="FF0000"/>
                </a:solidFill>
              </a:rPr>
              <a:t>철학적 배경</a:t>
            </a:r>
            <a:endParaRPr lang="en-US" altLang="ko-KR" sz="1800" dirty="0">
              <a:solidFill>
                <a:srgbClr val="FF0000"/>
              </a:solidFill>
            </a:endParaRPr>
          </a:p>
          <a:p>
            <a:r>
              <a:rPr lang="ko-KR" altLang="en-US" sz="1800" dirty="0"/>
              <a:t>복지국가의 양적 질적 수준을 결정하는 요인</a:t>
            </a:r>
            <a:endParaRPr lang="en-US" altLang="ko-KR" sz="1800" dirty="0"/>
          </a:p>
          <a:p>
            <a:r>
              <a:rPr lang="ko-KR" altLang="en-US" sz="1800" dirty="0"/>
              <a:t>정치적 스펙트럼으로 나열</a:t>
            </a:r>
            <a:r>
              <a:rPr lang="en-US" altLang="ko-KR" sz="1800" dirty="0"/>
              <a:t>: </a:t>
            </a:r>
            <a:r>
              <a:rPr lang="ko-KR" altLang="en-US" sz="1800" dirty="0"/>
              <a:t>자유주의</a:t>
            </a:r>
            <a:r>
              <a:rPr lang="en-US" altLang="ko-KR" sz="1800" dirty="0"/>
              <a:t>, </a:t>
            </a:r>
            <a:r>
              <a:rPr lang="ko-KR" altLang="en-US" sz="1800" dirty="0"/>
              <a:t>진보주의</a:t>
            </a:r>
            <a:r>
              <a:rPr lang="en-US" altLang="ko-KR" sz="1800" dirty="0"/>
              <a:t>, </a:t>
            </a:r>
            <a:r>
              <a:rPr lang="ko-KR" altLang="en-US" sz="1800" dirty="0"/>
              <a:t>집합주의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□ </a:t>
            </a:r>
            <a:r>
              <a:rPr lang="ko-KR" altLang="en-US" sz="1800" dirty="0"/>
              <a:t>사회사상별 복지국가에 대한 </a:t>
            </a:r>
            <a:r>
              <a:rPr lang="ko-KR" altLang="en-US" sz="1800" dirty="0" smtClean="0"/>
              <a:t>입장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r>
              <a:rPr lang="ko-KR" altLang="en-US" sz="1800" dirty="0">
                <a:solidFill>
                  <a:srgbClr val="FF0000"/>
                </a:solidFill>
              </a:rPr>
              <a:t>자유주의</a:t>
            </a:r>
            <a:r>
              <a:rPr lang="en-US" altLang="ko-KR" sz="1800" dirty="0"/>
              <a:t>: </a:t>
            </a:r>
            <a:r>
              <a:rPr lang="ko-KR" altLang="en-US" sz="1800" dirty="0"/>
              <a:t>개인적 자율성과 시장기능의 중요성 강조</a:t>
            </a:r>
            <a:endParaRPr lang="en-US" altLang="ko-KR" sz="1800" dirty="0"/>
          </a:p>
          <a:p>
            <a:r>
              <a:rPr lang="ko-KR" altLang="en-US" sz="1800" dirty="0">
                <a:solidFill>
                  <a:srgbClr val="FF0000"/>
                </a:solidFill>
              </a:rPr>
              <a:t>집합주의</a:t>
            </a:r>
            <a:r>
              <a:rPr lang="en-US" altLang="ko-KR" sz="1800" dirty="0"/>
              <a:t>: </a:t>
            </a:r>
            <a:r>
              <a:rPr lang="ko-KR" altLang="en-US" sz="1800" dirty="0"/>
              <a:t>복지문제에 대한 공동체적 해결과 국가 역할 주장</a:t>
            </a:r>
            <a:endParaRPr lang="en-US" altLang="ko-KR" sz="1800" dirty="0"/>
          </a:p>
          <a:p>
            <a:r>
              <a:rPr lang="ko-KR" altLang="en-US" sz="1800" dirty="0">
                <a:solidFill>
                  <a:srgbClr val="FF0000"/>
                </a:solidFill>
              </a:rPr>
              <a:t>진보주의</a:t>
            </a:r>
            <a:r>
              <a:rPr lang="en-US" altLang="ko-KR" sz="1800" dirty="0"/>
              <a:t>: </a:t>
            </a:r>
            <a:r>
              <a:rPr lang="ko-KR" altLang="en-US" sz="1800" dirty="0"/>
              <a:t>실용적 차원에서 시장과 국가의 역할분담을 강조</a:t>
            </a:r>
            <a:r>
              <a:rPr lang="en-US" altLang="ko-KR" sz="1800" dirty="0"/>
              <a:t>. </a:t>
            </a:r>
            <a:r>
              <a:rPr lang="ko-KR" altLang="en-US" sz="1800" dirty="0"/>
              <a:t>대표사상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            = </a:t>
            </a:r>
            <a:r>
              <a:rPr lang="ko-KR" altLang="en-US" sz="1800" dirty="0" smtClean="0"/>
              <a:t>공리주의와  </a:t>
            </a:r>
            <a:r>
              <a:rPr lang="en-US" altLang="ko-KR" sz="1800" dirty="0"/>
              <a:t>J. Rawls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92334090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6786610" cy="714380"/>
          </a:xfrm>
        </p:spPr>
        <p:txBody>
          <a:bodyPr>
            <a:noAutofit/>
          </a:bodyPr>
          <a:lstStyle/>
          <a:p>
            <a:pPr algn="l"/>
            <a:r>
              <a:rPr lang="ko-KR" altLang="en-US" sz="2800" b="1" dirty="0"/>
              <a:t>제</a:t>
            </a:r>
            <a:r>
              <a:rPr lang="en-US" altLang="ko-KR" sz="2800" b="1" dirty="0"/>
              <a:t>2</a:t>
            </a:r>
            <a:r>
              <a:rPr lang="ko-KR" altLang="en-US" sz="2800" b="1" dirty="0"/>
              <a:t>절 사회사상별 복지국가에 대한 입장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66" y="1671638"/>
            <a:ext cx="8229600" cy="4686320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altLang="ko-KR" sz="2400" b="1" dirty="0" smtClean="0"/>
              <a:t>1. </a:t>
            </a:r>
            <a:r>
              <a:rPr lang="ko-KR" altLang="en-US" sz="2400" b="1" dirty="0" smtClean="0"/>
              <a:t>자유주의</a:t>
            </a:r>
            <a:endParaRPr lang="en-US" altLang="ko-KR" sz="2400" b="1" dirty="0"/>
          </a:p>
          <a:p>
            <a:pPr marL="0" indent="0">
              <a:buNone/>
            </a:pPr>
            <a:endParaRPr lang="en-US" altLang="ko-KR" sz="1000" dirty="0" smtClean="0"/>
          </a:p>
          <a:p>
            <a:pPr marL="0" indent="0">
              <a:buFontTx/>
              <a:buChar char="-"/>
            </a:pPr>
            <a:r>
              <a:rPr lang="ko-KR" altLang="en-US" sz="1800" dirty="0" smtClean="0"/>
              <a:t> 자연권적 </a:t>
            </a:r>
            <a:r>
              <a:rPr lang="ko-KR" altLang="en-US" sz="1800" dirty="0"/>
              <a:t>자유주의</a:t>
            </a:r>
            <a:r>
              <a:rPr lang="en-US" altLang="ko-KR" sz="1800" dirty="0"/>
              <a:t>: 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복지국가는 </a:t>
            </a:r>
            <a:r>
              <a:rPr lang="ko-KR" altLang="en-US" sz="1800" dirty="0"/>
              <a:t>개인의 자유를 침해하고</a:t>
            </a:r>
            <a:r>
              <a:rPr lang="en-US" altLang="ko-KR" sz="1800" dirty="0"/>
              <a:t>, </a:t>
            </a:r>
            <a:r>
              <a:rPr lang="ko-KR" altLang="en-US" sz="1800" dirty="0"/>
              <a:t>과도하게 평등을 </a:t>
            </a:r>
            <a:r>
              <a:rPr lang="ko-KR" altLang="en-US" sz="1800" dirty="0" smtClean="0"/>
              <a:t>침해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</a:t>
            </a:r>
            <a:r>
              <a:rPr lang="en-US" altLang="ko-KR" sz="1800" b="1" dirty="0" smtClean="0"/>
              <a:t> : </a:t>
            </a:r>
            <a:r>
              <a:rPr lang="ko-KR" altLang="en-US" sz="1800" dirty="0"/>
              <a:t>도덕성의 훼손 우려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000" dirty="0" smtClean="0"/>
          </a:p>
          <a:p>
            <a:pPr marL="0" indent="0">
              <a:buFontTx/>
              <a:buChar char="-"/>
            </a:pPr>
            <a:r>
              <a:rPr lang="ko-KR" altLang="en-US" sz="1800" dirty="0" smtClean="0"/>
              <a:t>경험적 자유주의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일정한 </a:t>
            </a:r>
            <a:r>
              <a:rPr lang="ko-KR" altLang="en-US" sz="1800" dirty="0"/>
              <a:t>수준의 복지국가를 수용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제도적 </a:t>
            </a:r>
            <a:r>
              <a:rPr lang="ko-KR" altLang="en-US" sz="1800" dirty="0"/>
              <a:t>복지국가와 잔여적 복지국가 중 잔여적 복지국가를 </a:t>
            </a:r>
            <a:r>
              <a:rPr lang="ko-KR" altLang="en-US" sz="1800" dirty="0" smtClean="0"/>
              <a:t>지지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</a:t>
            </a:r>
            <a:r>
              <a:rPr lang="en-US" altLang="ko-KR" sz="1800" b="1" dirty="0" smtClean="0"/>
              <a:t> : </a:t>
            </a:r>
            <a:r>
              <a:rPr lang="ko-KR" altLang="en-US" sz="1800" dirty="0"/>
              <a:t>즉</a:t>
            </a:r>
            <a:r>
              <a:rPr lang="en-US" altLang="ko-KR" sz="1800" dirty="0"/>
              <a:t>, </a:t>
            </a:r>
            <a:r>
              <a:rPr lang="ko-KR" altLang="en-US" sz="1800" dirty="0"/>
              <a:t>검소한 복지국가 </a:t>
            </a:r>
            <a:r>
              <a:rPr lang="en-US" altLang="ko-KR" sz="1800" dirty="0"/>
              <a:t>= </a:t>
            </a:r>
            <a:r>
              <a:rPr lang="ko-KR" altLang="en-US" sz="1800" dirty="0"/>
              <a:t>자유주의 시민사회의 이념에 부합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제도적 </a:t>
            </a:r>
            <a:r>
              <a:rPr lang="ko-KR" altLang="en-US" sz="1800" dirty="0"/>
              <a:t>복지국가</a:t>
            </a:r>
            <a:r>
              <a:rPr lang="en-US" altLang="ko-KR" sz="1800" dirty="0"/>
              <a:t>: </a:t>
            </a:r>
            <a:r>
              <a:rPr lang="ko-KR" altLang="en-US" sz="1800" dirty="0"/>
              <a:t>경제적 힘과 정치적 힘이 결합된 </a:t>
            </a:r>
            <a:r>
              <a:rPr lang="ko-KR" altLang="en-US" sz="1800" dirty="0" smtClean="0"/>
              <a:t>계획경제</a:t>
            </a:r>
            <a:r>
              <a:rPr lang="en-US" altLang="ko-KR" sz="1800" dirty="0" smtClean="0"/>
              <a:t>(</a:t>
            </a:r>
            <a:r>
              <a:rPr lang="en-US" altLang="ko-KR" sz="1600" dirty="0"/>
              <a:t>planed economy</a:t>
            </a:r>
            <a:r>
              <a:rPr lang="en-US" altLang="ko-KR" sz="1800" dirty="0" smtClean="0"/>
              <a:t>)</a:t>
            </a:r>
          </a:p>
          <a:p>
            <a:pPr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로서의 </a:t>
            </a:r>
            <a:r>
              <a:rPr lang="ko-KR" altLang="en-US" sz="1800" dirty="0"/>
              <a:t>특성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개인의 </a:t>
            </a:r>
            <a:r>
              <a:rPr lang="ko-KR" altLang="en-US" sz="1800" dirty="0"/>
              <a:t>자유를 억압하고</a:t>
            </a:r>
            <a:r>
              <a:rPr lang="en-US" altLang="ko-KR" sz="1800" dirty="0"/>
              <a:t>, </a:t>
            </a:r>
            <a:r>
              <a:rPr lang="ko-KR" altLang="en-US" sz="1800" dirty="0"/>
              <a:t>전체주의로 경도될 위험성</a:t>
            </a:r>
          </a:p>
        </p:txBody>
      </p:sp>
    </p:spTree>
    <p:extLst>
      <p:ext uri="{BB962C8B-B14F-4D97-AF65-F5344CB8AC3E}">
        <p14:creationId xmlns:p14="http://schemas.microsoft.com/office/powerpoint/2010/main" val="79257684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6436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진보주의와 사회민주주의</a:t>
            </a:r>
            <a:endParaRPr lang="en-US" altLang="ko-KR" sz="2400" b="1" dirty="0"/>
          </a:p>
          <a:p>
            <a:pPr marL="0" indent="0">
              <a:buNone/>
            </a:pPr>
            <a:endParaRPr lang="en-US" altLang="ko-KR" sz="1050" dirty="0" smtClean="0"/>
          </a:p>
          <a:p>
            <a:pPr marL="0" indent="0">
              <a:buNone/>
            </a:pPr>
            <a:r>
              <a:rPr lang="en-US" altLang="ko-KR" sz="1800" b="1" dirty="0" smtClean="0"/>
              <a:t>- </a:t>
            </a:r>
            <a:r>
              <a:rPr lang="ko-KR" altLang="en-US" sz="1800" b="1" dirty="0"/>
              <a:t>진보주의</a:t>
            </a:r>
            <a:endParaRPr lang="en-US" altLang="ko-KR" sz="1800" b="1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복지국가를 </a:t>
            </a:r>
            <a:r>
              <a:rPr lang="ko-KR" altLang="en-US" sz="1800" dirty="0"/>
              <a:t>옹호하는 입장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베버리지</a:t>
            </a:r>
            <a:r>
              <a:rPr lang="en-US" altLang="ko-KR" sz="1800" b="1" dirty="0" smtClean="0"/>
              <a:t>:</a:t>
            </a:r>
            <a:r>
              <a:rPr lang="ko-KR" altLang="en-US" sz="1800" dirty="0" smtClean="0"/>
              <a:t> </a:t>
            </a:r>
            <a:r>
              <a:rPr lang="ko-KR" altLang="en-US" sz="1800" dirty="0"/>
              <a:t>요람에서 무덤까지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5</a:t>
            </a:r>
            <a:r>
              <a:rPr lang="ko-KR" altLang="en-US" sz="1800" dirty="0"/>
              <a:t>대 사회악의 근절</a:t>
            </a:r>
            <a:r>
              <a:rPr lang="en-US" altLang="ko-KR" sz="1800" dirty="0"/>
              <a:t>: </a:t>
            </a:r>
            <a:r>
              <a:rPr lang="ko-KR" altLang="en-US" sz="1800" dirty="0"/>
              <a:t>빈곤</a:t>
            </a:r>
            <a:r>
              <a:rPr lang="en-US" altLang="ko-KR" sz="1800" dirty="0"/>
              <a:t>, </a:t>
            </a:r>
            <a:r>
              <a:rPr lang="ko-KR" altLang="en-US" sz="1800" dirty="0"/>
              <a:t>질병</a:t>
            </a:r>
            <a:r>
              <a:rPr lang="en-US" altLang="ko-KR" sz="1800" dirty="0"/>
              <a:t>, </a:t>
            </a:r>
            <a:r>
              <a:rPr lang="ko-KR" altLang="en-US" sz="1800" dirty="0"/>
              <a:t>불결</a:t>
            </a:r>
            <a:r>
              <a:rPr lang="en-US" altLang="ko-KR" sz="1800" dirty="0"/>
              <a:t>, </a:t>
            </a:r>
            <a:r>
              <a:rPr lang="ko-KR" altLang="en-US" sz="1800" dirty="0"/>
              <a:t>무지</a:t>
            </a:r>
            <a:r>
              <a:rPr lang="en-US" altLang="ko-KR" sz="1800" dirty="0"/>
              <a:t>, </a:t>
            </a:r>
            <a:r>
              <a:rPr lang="ko-KR" altLang="en-US" sz="1800" dirty="0"/>
              <a:t>나태의 </a:t>
            </a:r>
            <a:r>
              <a:rPr lang="ko-KR" altLang="en-US" sz="1800" dirty="0" smtClean="0"/>
              <a:t>해결</a:t>
            </a:r>
            <a:r>
              <a:rPr lang="en-US" altLang="ko-KR" sz="1800" dirty="0" smtClean="0"/>
              <a:t> </a:t>
            </a:r>
            <a:r>
              <a:rPr lang="ko-KR" altLang="en-US" sz="1800" b="1" dirty="0" smtClean="0"/>
              <a:t>→</a:t>
            </a:r>
            <a:r>
              <a:rPr lang="ko-KR" altLang="en-US" sz="1800" dirty="0" smtClean="0"/>
              <a:t> </a:t>
            </a:r>
            <a:r>
              <a:rPr lang="ko-KR" altLang="en-US" sz="1800" dirty="0"/>
              <a:t>복지국가의 역할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b="1" dirty="0"/>
              <a:t>- </a:t>
            </a:r>
            <a:r>
              <a:rPr lang="ko-KR" altLang="en-US" sz="1800" b="1" dirty="0"/>
              <a:t>사회민주주의</a:t>
            </a:r>
            <a:r>
              <a:rPr lang="en-US" altLang="ko-KR" sz="1800" b="1" dirty="0"/>
              <a:t>: </a:t>
            </a:r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사회민주주의는 </a:t>
            </a:r>
            <a:r>
              <a:rPr lang="ko-KR" altLang="en-US" sz="1800" dirty="0"/>
              <a:t>자유방임형 자본주의에서 사회주의로 이행하는 </a:t>
            </a:r>
            <a:r>
              <a:rPr lang="ko-KR" altLang="en-US" sz="1800" dirty="0" smtClean="0"/>
              <a:t>과정에서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형성된 </a:t>
            </a:r>
            <a:r>
              <a:rPr lang="ko-KR" altLang="en-US" sz="1800" dirty="0"/>
              <a:t>중간단계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그 </a:t>
            </a:r>
            <a:r>
              <a:rPr lang="ko-KR" altLang="en-US" sz="1800" dirty="0"/>
              <a:t>과정에서 복지국가는 매우 특별한 역할을 담당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b="1" dirty="0"/>
              <a:t>(</a:t>
            </a:r>
            <a:r>
              <a:rPr lang="ko-KR" altLang="en-US" sz="1800" b="1" dirty="0"/>
              <a:t>종합</a:t>
            </a:r>
            <a:r>
              <a:rPr lang="en-US" altLang="ko-KR" sz="1800" b="1" dirty="0"/>
              <a:t>)</a:t>
            </a:r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복지국가에 </a:t>
            </a:r>
            <a:r>
              <a:rPr lang="ko-KR" altLang="en-US" sz="1800" dirty="0"/>
              <a:t>대한 인식의 공유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Robson</a:t>
            </a:r>
            <a:r>
              <a:rPr lang="en-US" altLang="ko-KR" sz="1800" dirty="0"/>
              <a:t>: </a:t>
            </a:r>
            <a:r>
              <a:rPr lang="ko-KR" altLang="en-US" sz="1800" dirty="0"/>
              <a:t>진보주의는 해방</a:t>
            </a:r>
            <a:r>
              <a:rPr lang="en-US" altLang="ko-KR" sz="1800" dirty="0"/>
              <a:t>(emancipation)</a:t>
            </a:r>
            <a:r>
              <a:rPr lang="ko-KR" altLang="en-US" sz="1800" dirty="0"/>
              <a:t>을 추구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사회민주주의는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사회연대와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약자에 </a:t>
            </a:r>
            <a:r>
              <a:rPr lang="ko-KR" altLang="en-US" sz="1800" dirty="0"/>
              <a:t>대한 강자의 책임과 의무를 주장</a:t>
            </a:r>
            <a:r>
              <a:rPr lang="en-US" altLang="ko-KR" sz="1800" dirty="0"/>
              <a:t>.</a:t>
            </a:r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양자는 </a:t>
            </a:r>
            <a:r>
              <a:rPr lang="ko-KR" altLang="en-US" sz="1800" dirty="0"/>
              <a:t>보완적 관계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900379817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034" y="1120754"/>
            <a:ext cx="8229600" cy="47371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b="1" dirty="0"/>
              <a:t>3. </a:t>
            </a:r>
            <a:r>
              <a:rPr lang="ko-KR" altLang="en-US" sz="2400" b="1" dirty="0" smtClean="0"/>
              <a:t>마르크스주의</a:t>
            </a:r>
            <a:endParaRPr lang="en-US" altLang="ko-KR" sz="2400" b="1" dirty="0" smtClean="0"/>
          </a:p>
          <a:p>
            <a:pPr marL="0" indent="0">
              <a:buNone/>
            </a:pPr>
            <a:endParaRPr lang="en-US" altLang="ko-KR" sz="800" dirty="0"/>
          </a:p>
          <a:p>
            <a:pPr marL="0" indent="0">
              <a:buNone/>
            </a:pPr>
            <a:r>
              <a:rPr lang="en-US" altLang="ko-KR" sz="1800" dirty="0"/>
              <a:t>- </a:t>
            </a:r>
            <a:r>
              <a:rPr lang="ko-KR" altLang="en-US" sz="1800" dirty="0"/>
              <a:t>복지국가의 양면적 속성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복지국가는 </a:t>
            </a:r>
            <a:r>
              <a:rPr lang="ko-KR" altLang="en-US" sz="1800" dirty="0"/>
              <a:t>자본가들이 사용하는 억압적 도구인가</a:t>
            </a:r>
            <a:r>
              <a:rPr lang="en-US" altLang="ko-KR" sz="1800" dirty="0"/>
              <a:t>?: </a:t>
            </a:r>
            <a:r>
              <a:rPr lang="ko-KR" altLang="en-US" sz="1800" dirty="0"/>
              <a:t>채찍과 당근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노동자계급이 </a:t>
            </a:r>
            <a:r>
              <a:rPr lang="ko-KR" altLang="en-US" sz="1800" dirty="0"/>
              <a:t>투쟁을 통하여 획득한 전리품인가</a:t>
            </a:r>
            <a:r>
              <a:rPr lang="en-US" altLang="ko-KR" sz="1800" dirty="0" smtClean="0"/>
              <a:t>?</a:t>
            </a:r>
          </a:p>
          <a:p>
            <a:pPr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- </a:t>
            </a:r>
            <a:r>
              <a:rPr lang="ko-KR" altLang="en-US" sz="1800" dirty="0"/>
              <a:t>복지국가에 대한 반대입장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복지국가는 </a:t>
            </a:r>
            <a:r>
              <a:rPr lang="ko-KR" altLang="en-US" sz="1800" spc="-150" dirty="0"/>
              <a:t>지배계급에</a:t>
            </a:r>
            <a:r>
              <a:rPr lang="ko-KR" altLang="en-US" sz="1800" dirty="0"/>
              <a:t> 의해 제공되는 일종의 </a:t>
            </a:r>
            <a:r>
              <a:rPr lang="ko-KR" altLang="en-US" sz="1800" spc="-150" dirty="0"/>
              <a:t>부적절한</a:t>
            </a:r>
            <a:r>
              <a:rPr lang="ko-KR" altLang="en-US" sz="1800" dirty="0"/>
              <a:t> 보상금에 불과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복지국가는 </a:t>
            </a:r>
            <a:r>
              <a:rPr lang="ko-KR" altLang="en-US" sz="1800" dirty="0"/>
              <a:t>사회문제의 본질보다는 단순히 외형적 </a:t>
            </a:r>
            <a:r>
              <a:rPr lang="ko-KR" altLang="en-US" sz="1800" dirty="0" smtClean="0"/>
              <a:t>증상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(</a:t>
            </a:r>
            <a:r>
              <a:rPr lang="ko-KR" altLang="en-US" sz="1800" dirty="0"/>
              <a:t>갈등</a:t>
            </a:r>
            <a:r>
              <a:rPr lang="en-US" altLang="ko-KR" sz="1800" dirty="0"/>
              <a:t>, </a:t>
            </a:r>
            <a:r>
              <a:rPr lang="ko-KR" altLang="en-US" sz="1800" dirty="0"/>
              <a:t>긴장</a:t>
            </a:r>
            <a:r>
              <a:rPr lang="en-US" altLang="ko-KR" sz="1800" dirty="0"/>
              <a:t>, </a:t>
            </a:r>
            <a:r>
              <a:rPr lang="ko-KR" altLang="en-US" sz="1800" dirty="0"/>
              <a:t>적개심</a:t>
            </a:r>
            <a:r>
              <a:rPr lang="en-US" altLang="ko-KR" sz="1800" dirty="0"/>
              <a:t>)</a:t>
            </a:r>
            <a:r>
              <a:rPr lang="ko-KR" altLang="en-US" sz="1800" dirty="0"/>
              <a:t>만 조절하는 </a:t>
            </a:r>
            <a:r>
              <a:rPr lang="ko-KR" altLang="en-US" sz="1800" dirty="0" smtClean="0"/>
              <a:t>기능</a:t>
            </a:r>
            <a:endParaRPr lang="en-US" altLang="ko-KR" sz="1800" dirty="0" smtClean="0"/>
          </a:p>
          <a:p>
            <a:pPr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- </a:t>
            </a:r>
            <a:r>
              <a:rPr lang="ko-KR" altLang="en-US" sz="1800" dirty="0"/>
              <a:t>복지국가 지지</a:t>
            </a:r>
            <a:r>
              <a:rPr lang="en-US" altLang="ko-KR" sz="1800" dirty="0"/>
              <a:t>: </a:t>
            </a:r>
            <a:r>
              <a:rPr lang="ko-KR" altLang="en-US" sz="1800" dirty="0"/>
              <a:t>불합리한 자본주의 질서의 유지에 기여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복지국가는 </a:t>
            </a:r>
            <a:r>
              <a:rPr lang="ko-KR" altLang="en-US" sz="1800" dirty="0"/>
              <a:t>노사 양자의 이익에 기여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중립적 </a:t>
            </a:r>
            <a:r>
              <a:rPr lang="ko-KR" altLang="en-US" sz="1800" dirty="0" err="1" smtClean="0"/>
              <a:t>심판자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3017205814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5043494" cy="642934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>
                <a:latin typeface="+mn-ea"/>
                <a:ea typeface="+mn-ea"/>
              </a:rPr>
              <a:t>제</a:t>
            </a:r>
            <a:r>
              <a:rPr lang="en-US" altLang="ko-KR" sz="2800" b="1" dirty="0">
                <a:latin typeface="+mn-ea"/>
                <a:ea typeface="+mn-ea"/>
              </a:rPr>
              <a:t>3</a:t>
            </a:r>
            <a:r>
              <a:rPr lang="ko-KR" altLang="en-US" sz="2800" b="1" dirty="0">
                <a:latin typeface="+mn-ea"/>
                <a:ea typeface="+mn-ea"/>
              </a:rPr>
              <a:t>절 복지국가의 유형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928670"/>
            <a:ext cx="9001188" cy="56436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1800" dirty="0"/>
              <a:t>□ 복지국가 유형화의 의의와 </a:t>
            </a:r>
            <a:r>
              <a:rPr lang="ko-KR" altLang="en-US" sz="1800" dirty="0" smtClean="0"/>
              <a:t>종류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9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사회복지의 </a:t>
            </a:r>
            <a:r>
              <a:rPr lang="ko-KR" altLang="en-US" sz="1800" dirty="0"/>
              <a:t>다양한 범주 이해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en-US" altLang="ko-KR" sz="1800" dirty="0" err="1" smtClean="0"/>
              <a:t>Esping</a:t>
            </a:r>
            <a:r>
              <a:rPr lang="en-US" altLang="ko-KR" sz="1800" dirty="0" smtClean="0"/>
              <a:t> Andersen: </a:t>
            </a:r>
            <a:r>
              <a:rPr lang="ko-KR" altLang="en-US" sz="1800" dirty="0"/>
              <a:t>자유주의적 복지국가</a:t>
            </a:r>
            <a:r>
              <a:rPr lang="en-US" altLang="ko-KR" sz="1800" dirty="0"/>
              <a:t>, </a:t>
            </a:r>
            <a:r>
              <a:rPr lang="ko-KR" altLang="en-US" sz="1800" dirty="0"/>
              <a:t>보수주의적 복지국가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사민주의적 복지국가</a:t>
            </a:r>
            <a:endParaRPr lang="en-US" altLang="ko-KR" sz="1800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sz="1800" b="1" dirty="0" smtClean="0"/>
              <a:t> 1. </a:t>
            </a:r>
            <a:r>
              <a:rPr lang="ko-KR" altLang="en-US" sz="1800" b="1" dirty="0" err="1" smtClean="0"/>
              <a:t>탈상품화와</a:t>
            </a:r>
            <a:r>
              <a:rPr lang="ko-KR" altLang="en-US" sz="1800" b="1" dirty="0" smtClean="0"/>
              <a:t> 계층화</a:t>
            </a:r>
            <a:endParaRPr lang="en-US" altLang="ko-KR" sz="1800" b="1" dirty="0" smtClean="0"/>
          </a:p>
          <a:p>
            <a:pPr marL="514350" indent="-514350">
              <a:buNone/>
            </a:pPr>
            <a:endParaRPr lang="en-US" altLang="ko-KR" sz="1000" dirty="0"/>
          </a:p>
          <a:p>
            <a:pPr marL="0" indent="0">
              <a:buNone/>
            </a:pPr>
            <a:r>
              <a:rPr lang="en-US" altLang="ko-KR" sz="1800" dirty="0" smtClean="0"/>
              <a:t> □ </a:t>
            </a:r>
            <a:r>
              <a:rPr lang="ko-KR" altLang="en-US" sz="1800" dirty="0"/>
              <a:t>상품화의 정의와 </a:t>
            </a:r>
            <a:r>
              <a:rPr lang="ko-KR" altLang="en-US" sz="1800" dirty="0" smtClean="0"/>
              <a:t>문제점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 smtClean="0"/>
              <a:t>   • </a:t>
            </a:r>
            <a:r>
              <a:rPr lang="ko-KR" altLang="en-US" sz="1800" dirty="0" smtClean="0"/>
              <a:t>인간의 </a:t>
            </a:r>
            <a:r>
              <a:rPr lang="ko-KR" altLang="en-US" sz="1800" dirty="0"/>
              <a:t>생존은 상품으로서 노동력의 판매</a:t>
            </a:r>
            <a:r>
              <a:rPr lang="en-US" altLang="ko-KR" sz="1800" dirty="0"/>
              <a:t>,</a:t>
            </a:r>
            <a:r>
              <a:rPr lang="ko-KR" altLang="en-US" sz="1800" dirty="0"/>
              <a:t> 그 소득으로 </a:t>
            </a:r>
            <a:r>
              <a:rPr lang="ko-KR" altLang="en-US" sz="1800" dirty="0" smtClean="0"/>
              <a:t>생존에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필요한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</a:t>
            </a:r>
            <a:r>
              <a:rPr lang="ko-KR" altLang="en-US" sz="1800" dirty="0" smtClean="0"/>
              <a:t>소비재의 </a:t>
            </a:r>
            <a:r>
              <a:rPr lang="ko-KR" altLang="en-US" sz="1800" dirty="0"/>
              <a:t>구입을 통해 유지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   • </a:t>
            </a:r>
            <a:r>
              <a:rPr lang="ko-KR" altLang="en-US" sz="1800" dirty="0" smtClean="0"/>
              <a:t>시장 </a:t>
            </a:r>
            <a:r>
              <a:rPr lang="ko-KR" altLang="en-US" sz="1800" dirty="0"/>
              <a:t>의존적 </a:t>
            </a:r>
            <a:r>
              <a:rPr lang="ko-KR" altLang="en-US" sz="1800" dirty="0" smtClean="0"/>
              <a:t>생활양식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 </a:t>
            </a:r>
            <a:r>
              <a:rPr lang="en-US" altLang="ko-KR" sz="1800" b="1" dirty="0" smtClean="0"/>
              <a:t>: </a:t>
            </a:r>
            <a:r>
              <a:rPr lang="ko-KR" altLang="en-US" sz="1800" dirty="0"/>
              <a:t>삶의 불확실성과 불평등</a:t>
            </a:r>
            <a:r>
              <a:rPr lang="en-US" altLang="ko-KR" sz="1800" dirty="0"/>
              <a:t>, </a:t>
            </a:r>
            <a:r>
              <a:rPr lang="ko-KR" altLang="en-US" sz="1800" dirty="0"/>
              <a:t>인간성 소외의 </a:t>
            </a:r>
            <a:r>
              <a:rPr lang="ko-KR" altLang="en-US" sz="1800" dirty="0" smtClean="0"/>
              <a:t>원인으로 작용</a:t>
            </a:r>
            <a:endParaRPr lang="en-US" altLang="ko-KR" sz="1800" dirty="0" smtClean="0"/>
          </a:p>
          <a:p>
            <a:pPr>
              <a:buNone/>
            </a:pPr>
            <a:endParaRPr lang="en-US" altLang="ko-KR" sz="1000" dirty="0"/>
          </a:p>
          <a:p>
            <a:pPr marL="0" indent="0">
              <a:buNone/>
            </a:pPr>
            <a:r>
              <a:rPr lang="en-US" altLang="ko-KR" sz="1800" dirty="0" smtClean="0"/>
              <a:t> □ </a:t>
            </a:r>
            <a:r>
              <a:rPr lang="ko-KR" altLang="en-US" sz="1800" dirty="0"/>
              <a:t>탈상품화</a:t>
            </a:r>
            <a:r>
              <a:rPr lang="en-US" altLang="ko-KR" sz="1800" dirty="0"/>
              <a:t>(</a:t>
            </a:r>
            <a:r>
              <a:rPr lang="en-US" altLang="ko-KR" sz="1800" dirty="0" err="1"/>
              <a:t>decommodification</a:t>
            </a:r>
            <a:r>
              <a:rPr lang="en-US" altLang="ko-KR" sz="1800" dirty="0" smtClean="0"/>
              <a:t>)</a:t>
            </a:r>
          </a:p>
          <a:p>
            <a:pPr marL="0" indent="0"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 smtClean="0"/>
              <a:t>   • </a:t>
            </a:r>
            <a:r>
              <a:rPr lang="ko-KR" altLang="en-US" sz="1800" dirty="0" smtClean="0"/>
              <a:t>인간의 </a:t>
            </a:r>
            <a:r>
              <a:rPr lang="ko-KR" altLang="en-US" sz="1800" dirty="0"/>
              <a:t>생존이 시장에 의존하지 않고도 유지할 수 있는 정도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   • </a:t>
            </a:r>
            <a:r>
              <a:rPr lang="ko-KR" altLang="en-US" sz="1800" dirty="0" smtClean="0"/>
              <a:t>실업 </a:t>
            </a:r>
            <a:r>
              <a:rPr lang="ko-KR" altLang="en-US" sz="1800" dirty="0"/>
              <a:t>또는 퇴직 시 대체소득의 보장수준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   • </a:t>
            </a:r>
            <a:r>
              <a:rPr lang="ko-KR" altLang="en-US" sz="1800" dirty="0" smtClean="0"/>
              <a:t>인간의 </a:t>
            </a:r>
            <a:r>
              <a:rPr lang="ko-KR" altLang="en-US" sz="1800" dirty="0"/>
              <a:t>생명이나 존엄을 위한 상품</a:t>
            </a:r>
            <a:r>
              <a:rPr lang="en-US" altLang="ko-KR" sz="1800" dirty="0"/>
              <a:t>(</a:t>
            </a:r>
            <a:r>
              <a:rPr lang="ko-KR" altLang="en-US" sz="1800" dirty="0"/>
              <a:t>의료</a:t>
            </a:r>
            <a:r>
              <a:rPr lang="en-US" altLang="ko-KR" sz="1800" dirty="0"/>
              <a:t>, </a:t>
            </a:r>
            <a:r>
              <a:rPr lang="ko-KR" altLang="en-US" sz="1800" dirty="0"/>
              <a:t>교육</a:t>
            </a:r>
            <a:r>
              <a:rPr lang="en-US" altLang="ko-KR" sz="1800" dirty="0"/>
              <a:t>, </a:t>
            </a:r>
            <a:r>
              <a:rPr lang="ko-KR" altLang="en-US" sz="1800" dirty="0"/>
              <a:t>혈액 등</a:t>
            </a:r>
            <a:r>
              <a:rPr lang="en-US" altLang="ko-KR" sz="1800" dirty="0"/>
              <a:t>)</a:t>
            </a:r>
            <a:r>
              <a:rPr lang="ko-KR" altLang="en-US" sz="1800" dirty="0"/>
              <a:t>에 대한 </a:t>
            </a:r>
            <a:r>
              <a:rPr lang="ko-KR" altLang="en-US" sz="1800" dirty="0" smtClean="0"/>
              <a:t>가격기능의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</a:t>
            </a:r>
            <a:r>
              <a:rPr lang="ko-KR" altLang="en-US" sz="1800" dirty="0" smtClean="0"/>
              <a:t>제한 </a:t>
            </a:r>
            <a:r>
              <a:rPr lang="ko-KR" altLang="en-US" sz="1800" dirty="0"/>
              <a:t>또는 배제</a:t>
            </a:r>
          </a:p>
        </p:txBody>
      </p:sp>
    </p:spTree>
    <p:extLst>
      <p:ext uri="{BB962C8B-B14F-4D97-AF65-F5344CB8AC3E}">
        <p14:creationId xmlns:p14="http://schemas.microsoft.com/office/powerpoint/2010/main" val="341193176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4324" y="921641"/>
            <a:ext cx="8615394" cy="557919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ko-KR" sz="2900" dirty="0"/>
              <a:t>□ </a:t>
            </a:r>
            <a:r>
              <a:rPr lang="ko-KR" altLang="en-US" sz="2900" dirty="0"/>
              <a:t>계층화</a:t>
            </a:r>
            <a:r>
              <a:rPr lang="en-US" altLang="ko-KR" sz="2900" dirty="0"/>
              <a:t>(stratification</a:t>
            </a:r>
            <a:r>
              <a:rPr lang="en-US" altLang="ko-KR" sz="2900" dirty="0" smtClean="0"/>
              <a:t>)</a:t>
            </a:r>
          </a:p>
          <a:p>
            <a:pPr marL="0" indent="0">
              <a:buNone/>
            </a:pPr>
            <a:endParaRPr lang="en-US" altLang="ko-KR" sz="1600" dirty="0"/>
          </a:p>
          <a:p>
            <a:pPr>
              <a:lnSpc>
                <a:spcPct val="120000"/>
              </a:lnSpc>
              <a:buNone/>
            </a:pPr>
            <a:r>
              <a:rPr lang="en-US" altLang="ko-KR" sz="2900" dirty="0" smtClean="0"/>
              <a:t>• </a:t>
            </a:r>
            <a:r>
              <a:rPr lang="ko-KR" altLang="en-US" sz="2900" dirty="0" smtClean="0"/>
              <a:t>특정한 </a:t>
            </a:r>
            <a:r>
              <a:rPr lang="ko-KR" altLang="en-US" sz="2900" dirty="0"/>
              <a:t>사회체제에서 계급이나 신분적 분화체계를 지칭</a:t>
            </a:r>
            <a:endParaRPr lang="en-US" altLang="ko-KR" sz="2900" dirty="0"/>
          </a:p>
          <a:p>
            <a:pPr>
              <a:lnSpc>
                <a:spcPct val="120000"/>
              </a:lnSpc>
              <a:buNone/>
            </a:pPr>
            <a:r>
              <a:rPr lang="en-US" altLang="ko-KR" sz="2900" dirty="0" smtClean="0"/>
              <a:t>• </a:t>
            </a:r>
            <a:r>
              <a:rPr lang="ko-KR" altLang="en-US" sz="2900" dirty="0" smtClean="0"/>
              <a:t>통상적으로 </a:t>
            </a:r>
            <a:r>
              <a:rPr lang="ko-KR" altLang="en-US" sz="2900" dirty="0"/>
              <a:t>복지국가는 계층화로 인한 사회적 갈등이나 </a:t>
            </a:r>
            <a:r>
              <a:rPr lang="ko-KR" altLang="en-US" sz="2900" dirty="0" smtClean="0"/>
              <a:t>분열 방지기능</a:t>
            </a:r>
            <a:endParaRPr lang="en-US" altLang="ko-KR" sz="2900" dirty="0"/>
          </a:p>
          <a:p>
            <a:pPr>
              <a:lnSpc>
                <a:spcPct val="120000"/>
              </a:lnSpc>
              <a:buNone/>
            </a:pPr>
            <a:r>
              <a:rPr lang="en-US" altLang="ko-KR" sz="2900" dirty="0" smtClean="0"/>
              <a:t>• </a:t>
            </a:r>
            <a:r>
              <a:rPr lang="ko-KR" altLang="en-US" sz="2900" dirty="0" smtClean="0"/>
              <a:t>반대로 </a:t>
            </a:r>
            <a:r>
              <a:rPr lang="ko-KR" altLang="en-US" sz="2900" dirty="0"/>
              <a:t>복지국가는 계층화 문제를 고착화 또는 확대시키는 부작용</a:t>
            </a:r>
            <a:endParaRPr lang="en-US" altLang="ko-KR" sz="2900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sz="3800" b="1" dirty="0"/>
              <a:t>2. </a:t>
            </a:r>
            <a:r>
              <a:rPr lang="ko-KR" altLang="en-US" sz="3800" b="1" dirty="0"/>
              <a:t>복지국가의 유형별 </a:t>
            </a:r>
            <a:r>
              <a:rPr lang="ko-KR" altLang="en-US" sz="3800" b="1" dirty="0" smtClean="0"/>
              <a:t>분류</a:t>
            </a:r>
            <a:endParaRPr lang="en-US" altLang="ko-KR" sz="3800" b="1" dirty="0" smtClean="0"/>
          </a:p>
          <a:p>
            <a:pPr marL="0" indent="0">
              <a:buNone/>
            </a:pPr>
            <a:endParaRPr lang="en-US" altLang="ko-KR" sz="2200" dirty="0"/>
          </a:p>
          <a:p>
            <a:pPr marL="514350" indent="-514350">
              <a:buNone/>
            </a:pPr>
            <a:r>
              <a:rPr lang="en-US" altLang="ko-KR" sz="2900" dirty="0" smtClean="0"/>
              <a:t>1) </a:t>
            </a:r>
            <a:r>
              <a:rPr lang="ko-KR" altLang="en-US" sz="2900" dirty="0" smtClean="0"/>
              <a:t>자유주의적 복지국가</a:t>
            </a:r>
            <a:endParaRPr lang="en-US" altLang="ko-KR" sz="2900" dirty="0" smtClean="0"/>
          </a:p>
          <a:p>
            <a:pPr marL="514350" indent="-514350">
              <a:buNone/>
            </a:pPr>
            <a:endParaRPr lang="en-US" altLang="ko-KR" sz="1600" dirty="0"/>
          </a:p>
          <a:p>
            <a:pPr>
              <a:lnSpc>
                <a:spcPct val="120000"/>
              </a:lnSpc>
              <a:buNone/>
            </a:pPr>
            <a:r>
              <a:rPr lang="en-US" altLang="ko-KR" sz="2900" dirty="0" smtClean="0"/>
              <a:t>• </a:t>
            </a:r>
            <a:r>
              <a:rPr lang="ko-KR" altLang="en-US" sz="2900" dirty="0" smtClean="0"/>
              <a:t>인간의 </a:t>
            </a:r>
            <a:r>
              <a:rPr lang="ko-KR" altLang="en-US" sz="2900" dirty="0"/>
              <a:t>자유의지와 독립성을 최대한 보장하고</a:t>
            </a:r>
            <a:r>
              <a:rPr lang="en-US" altLang="ko-KR" sz="2900" dirty="0"/>
              <a:t>, </a:t>
            </a:r>
            <a:r>
              <a:rPr lang="ko-KR" altLang="en-US" sz="2900" dirty="0"/>
              <a:t>시장경제에 대한 강한 </a:t>
            </a:r>
            <a:r>
              <a:rPr lang="ko-KR" altLang="en-US" sz="2900" dirty="0" smtClean="0"/>
              <a:t>신뢰</a:t>
            </a:r>
            <a:endParaRPr lang="en-US" altLang="ko-KR" sz="2900" dirty="0"/>
          </a:p>
          <a:p>
            <a:pPr>
              <a:lnSpc>
                <a:spcPct val="120000"/>
              </a:lnSpc>
              <a:buNone/>
            </a:pPr>
            <a:r>
              <a:rPr lang="en-US" altLang="ko-KR" sz="2900" dirty="0" smtClean="0"/>
              <a:t>• </a:t>
            </a:r>
            <a:r>
              <a:rPr lang="ko-KR" altLang="en-US" sz="2900" dirty="0" smtClean="0"/>
              <a:t>대표국가</a:t>
            </a:r>
            <a:r>
              <a:rPr lang="en-US" altLang="ko-KR" sz="2900" dirty="0"/>
              <a:t>: </a:t>
            </a:r>
            <a:r>
              <a:rPr lang="ko-KR" altLang="en-US" sz="2900" dirty="0"/>
              <a:t>영국</a:t>
            </a:r>
            <a:r>
              <a:rPr lang="en-US" altLang="ko-KR" sz="2900" dirty="0"/>
              <a:t>, </a:t>
            </a:r>
            <a:r>
              <a:rPr lang="ko-KR" altLang="en-US" sz="2900" dirty="0"/>
              <a:t>미국</a:t>
            </a:r>
            <a:r>
              <a:rPr lang="en-US" altLang="ko-KR" sz="2900" dirty="0"/>
              <a:t>, </a:t>
            </a:r>
            <a:r>
              <a:rPr lang="ko-KR" altLang="en-US" sz="2900" dirty="0"/>
              <a:t>캐나다</a:t>
            </a:r>
            <a:r>
              <a:rPr lang="en-US" altLang="ko-KR" sz="2900" dirty="0"/>
              <a:t>, </a:t>
            </a:r>
            <a:r>
              <a:rPr lang="ko-KR" altLang="en-US" sz="2900" dirty="0"/>
              <a:t>호주</a:t>
            </a:r>
            <a:r>
              <a:rPr lang="en-US" altLang="ko-KR" sz="2900" dirty="0"/>
              <a:t>, </a:t>
            </a:r>
            <a:r>
              <a:rPr lang="ko-KR" altLang="en-US" sz="2900" dirty="0"/>
              <a:t>스위스 </a:t>
            </a:r>
            <a:r>
              <a:rPr lang="ko-KR" altLang="en-US" sz="2900" dirty="0" smtClean="0"/>
              <a:t>등</a:t>
            </a:r>
            <a:endParaRPr lang="en-US" altLang="ko-KR" sz="2900" dirty="0"/>
          </a:p>
          <a:p>
            <a:pPr>
              <a:lnSpc>
                <a:spcPct val="120000"/>
              </a:lnSpc>
              <a:buNone/>
            </a:pPr>
            <a:r>
              <a:rPr lang="en-US" altLang="ko-KR" sz="2900" dirty="0" smtClean="0"/>
              <a:t>• </a:t>
            </a:r>
            <a:r>
              <a:rPr lang="ko-KR" altLang="en-US" sz="2900" dirty="0" smtClean="0"/>
              <a:t>국가의 </a:t>
            </a:r>
            <a:r>
              <a:rPr lang="ko-KR" altLang="en-US" sz="2900" dirty="0"/>
              <a:t>역할</a:t>
            </a:r>
            <a:r>
              <a:rPr lang="en-US" altLang="ko-KR" sz="2900" dirty="0"/>
              <a:t>: </a:t>
            </a:r>
            <a:r>
              <a:rPr lang="ko-KR" altLang="en-US" sz="2900" dirty="0"/>
              <a:t>자유로운 경제행위에 따른 부정적 결과</a:t>
            </a:r>
            <a:r>
              <a:rPr lang="en-US" altLang="ko-KR" sz="2900" dirty="0"/>
              <a:t>, </a:t>
            </a:r>
            <a:r>
              <a:rPr lang="ko-KR" altLang="en-US" sz="2900" dirty="0"/>
              <a:t>즉 빈곤문제의 </a:t>
            </a:r>
            <a:r>
              <a:rPr lang="ko-KR" altLang="en-US" sz="2900" dirty="0" smtClean="0"/>
              <a:t>사후적 </a:t>
            </a:r>
            <a:r>
              <a:rPr lang="ko-KR" altLang="en-US" sz="2900" dirty="0"/>
              <a:t>구제</a:t>
            </a:r>
            <a:endParaRPr lang="en-US" altLang="ko-KR" sz="2900" dirty="0"/>
          </a:p>
          <a:p>
            <a:pPr>
              <a:lnSpc>
                <a:spcPct val="120000"/>
              </a:lnSpc>
              <a:buNone/>
            </a:pPr>
            <a:r>
              <a:rPr lang="en-US" altLang="ko-KR" sz="2900" dirty="0" smtClean="0"/>
              <a:t>• </a:t>
            </a:r>
            <a:r>
              <a:rPr lang="ko-KR" altLang="en-US" sz="2900" dirty="0" smtClean="0"/>
              <a:t>따라서 </a:t>
            </a:r>
            <a:r>
              <a:rPr lang="ko-KR" altLang="en-US" sz="2900" dirty="0"/>
              <a:t>공공부조 프로그램의 발달</a:t>
            </a:r>
            <a:endParaRPr lang="en-US" altLang="ko-KR" sz="2900" dirty="0"/>
          </a:p>
          <a:p>
            <a:pPr>
              <a:lnSpc>
                <a:spcPct val="120000"/>
              </a:lnSpc>
              <a:buNone/>
            </a:pPr>
            <a:r>
              <a:rPr lang="en-US" altLang="ko-KR" sz="2900" dirty="0" smtClean="0"/>
              <a:t>• </a:t>
            </a:r>
            <a:r>
              <a:rPr lang="ko-KR" altLang="en-US" sz="2900" dirty="0" err="1" smtClean="0"/>
              <a:t>탈상품화</a:t>
            </a:r>
            <a:r>
              <a:rPr lang="ko-KR" altLang="en-US" sz="2900" dirty="0" smtClean="0"/>
              <a:t> </a:t>
            </a:r>
            <a:r>
              <a:rPr lang="ko-KR" altLang="en-US" sz="2900" dirty="0"/>
              <a:t>효과와 재분배의 기능 미약</a:t>
            </a:r>
            <a:endParaRPr lang="en-US" altLang="ko-KR" sz="2900" dirty="0"/>
          </a:p>
          <a:p>
            <a:pPr>
              <a:lnSpc>
                <a:spcPct val="120000"/>
              </a:lnSpc>
              <a:buNone/>
            </a:pPr>
            <a:r>
              <a:rPr lang="en-US" altLang="ko-KR" sz="2900" dirty="0" smtClean="0"/>
              <a:t>• </a:t>
            </a:r>
            <a:r>
              <a:rPr lang="ko-KR" altLang="en-US" sz="2900" dirty="0" smtClean="0"/>
              <a:t>경제질서에 </a:t>
            </a:r>
            <a:r>
              <a:rPr lang="ko-KR" altLang="en-US" sz="2900" dirty="0"/>
              <a:t>대한 개입 자제</a:t>
            </a:r>
            <a:r>
              <a:rPr lang="en-US" altLang="ko-KR" sz="2900" dirty="0"/>
              <a:t>, </a:t>
            </a:r>
            <a:r>
              <a:rPr lang="ko-KR" altLang="en-US" sz="2900" dirty="0"/>
              <a:t>적극적 노동시장정책 미발달</a:t>
            </a:r>
            <a:endParaRPr lang="en-US" altLang="ko-KR" sz="2900" dirty="0"/>
          </a:p>
          <a:p>
            <a:pPr>
              <a:lnSpc>
                <a:spcPct val="120000"/>
              </a:lnSpc>
              <a:buNone/>
            </a:pPr>
            <a:r>
              <a:rPr lang="en-US" altLang="ko-KR" sz="2900" dirty="0" smtClean="0"/>
              <a:t>• </a:t>
            </a:r>
            <a:r>
              <a:rPr lang="ko-KR" altLang="en-US" sz="2900" dirty="0" smtClean="0"/>
              <a:t>사회복지급여</a:t>
            </a:r>
            <a:r>
              <a:rPr lang="en-US" altLang="ko-KR" sz="2900" dirty="0"/>
              <a:t>: </a:t>
            </a:r>
            <a:r>
              <a:rPr lang="ko-KR" altLang="en-US" sz="2900" dirty="0"/>
              <a:t>저소득계층에 초점</a:t>
            </a:r>
            <a:r>
              <a:rPr lang="en-US" altLang="ko-KR" sz="2900" dirty="0"/>
              <a:t>, </a:t>
            </a:r>
            <a:r>
              <a:rPr lang="ko-KR" altLang="en-US" sz="2900" dirty="0"/>
              <a:t>낙인효과 등</a:t>
            </a:r>
            <a:endParaRPr lang="en-US" altLang="ko-KR" sz="2900" dirty="0"/>
          </a:p>
          <a:p>
            <a:pPr>
              <a:lnSpc>
                <a:spcPct val="120000"/>
              </a:lnSpc>
              <a:buNone/>
            </a:pPr>
            <a:r>
              <a:rPr lang="en-US" altLang="ko-KR" sz="2900" dirty="0" smtClean="0"/>
              <a:t>• </a:t>
            </a:r>
            <a:r>
              <a:rPr lang="ko-KR" altLang="en-US" sz="2900" dirty="0" smtClean="0"/>
              <a:t>공공부문의 </a:t>
            </a:r>
            <a:r>
              <a:rPr lang="ko-KR" altLang="en-US" sz="2900" dirty="0"/>
              <a:t>사회서비스 역할 미약</a:t>
            </a:r>
            <a:r>
              <a:rPr lang="en-US" altLang="ko-KR" sz="2900" dirty="0"/>
              <a:t>, </a:t>
            </a:r>
            <a:r>
              <a:rPr lang="ko-KR" altLang="en-US" sz="2900" dirty="0"/>
              <a:t>대신 민간부문의 역할 강조</a:t>
            </a:r>
          </a:p>
        </p:txBody>
      </p:sp>
    </p:spTree>
    <p:extLst>
      <p:ext uri="{BB962C8B-B14F-4D97-AF65-F5344CB8AC3E}">
        <p14:creationId xmlns:p14="http://schemas.microsoft.com/office/powerpoint/2010/main" val="2035608584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785795"/>
            <a:ext cx="8329642" cy="5715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/>
              <a:t>2) </a:t>
            </a:r>
            <a:r>
              <a:rPr lang="ko-KR" altLang="en-US" sz="1800" dirty="0"/>
              <a:t>보수주의적 </a:t>
            </a:r>
            <a:r>
              <a:rPr lang="ko-KR" altLang="en-US" sz="1800" dirty="0" smtClean="0"/>
              <a:t>복지국가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조합주의적 </a:t>
            </a:r>
            <a:r>
              <a:rPr lang="ko-KR" altLang="en-US" sz="1800" dirty="0"/>
              <a:t>복지국가</a:t>
            </a:r>
            <a:r>
              <a:rPr lang="en-US" altLang="ko-KR" sz="1800" dirty="0"/>
              <a:t>(corporative welfare state</a:t>
            </a:r>
            <a:r>
              <a:rPr lang="en-US" altLang="ko-KR" sz="1800" dirty="0" smtClean="0"/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800" b="1" dirty="0" smtClean="0"/>
              <a:t>  : </a:t>
            </a:r>
            <a:r>
              <a:rPr lang="ko-KR" altLang="en-US" sz="1800" dirty="0"/>
              <a:t>기존의</a:t>
            </a:r>
            <a:r>
              <a:rPr lang="en-US" altLang="ko-KR" sz="1800" dirty="0"/>
              <a:t> </a:t>
            </a:r>
            <a:r>
              <a:rPr lang="ko-KR" altLang="en-US" sz="1800" dirty="0"/>
              <a:t>계층이나 지위 </a:t>
            </a:r>
            <a:r>
              <a:rPr lang="ko-KR" altLang="en-US" sz="1800" dirty="0" smtClean="0"/>
              <a:t>구조를 </a:t>
            </a:r>
            <a:r>
              <a:rPr lang="ko-KR" altLang="en-US" sz="1800" dirty="0"/>
              <a:t>유지하고자 하는 성향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사회복지제도는 </a:t>
            </a:r>
            <a:r>
              <a:rPr lang="ko-KR" altLang="en-US" sz="1800" dirty="0"/>
              <a:t>주로 사전 대비적 성격이 강한 사회보험을 중심으로 구성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길드의 </a:t>
            </a:r>
            <a:r>
              <a:rPr lang="ko-KR" altLang="en-US" sz="1800" dirty="0"/>
              <a:t>전통에 따라 사회복지제도는 직종별</a:t>
            </a:r>
            <a:r>
              <a:rPr lang="en-US" altLang="ko-KR" sz="1800" dirty="0"/>
              <a:t>·</a:t>
            </a:r>
            <a:r>
              <a:rPr lang="ko-KR" altLang="en-US" sz="1800" dirty="0" err="1"/>
              <a:t>직역별</a:t>
            </a:r>
            <a:r>
              <a:rPr lang="en-US" altLang="ko-KR" sz="1800" dirty="0"/>
              <a:t>·</a:t>
            </a:r>
            <a:r>
              <a:rPr lang="ko-KR" altLang="en-US" sz="1800" dirty="0"/>
              <a:t>지역별로 분화되어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급여의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내용 </a:t>
            </a:r>
            <a:r>
              <a:rPr lang="ko-KR" altLang="en-US" sz="1800" dirty="0"/>
              <a:t>및 수준의 편차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급여수준은 </a:t>
            </a:r>
            <a:r>
              <a:rPr lang="ko-KR" altLang="en-US" sz="1800" dirty="0"/>
              <a:t>대체로 높은 편이나</a:t>
            </a:r>
            <a:r>
              <a:rPr lang="en-US" altLang="ko-KR" sz="1800" dirty="0"/>
              <a:t>, </a:t>
            </a:r>
            <a:r>
              <a:rPr lang="ko-KR" altLang="en-US" sz="1800" dirty="0"/>
              <a:t>재분배 기능은 미미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해당국가</a:t>
            </a:r>
            <a:r>
              <a:rPr lang="en-US" altLang="ko-KR" sz="1800" dirty="0"/>
              <a:t>: </a:t>
            </a:r>
            <a:r>
              <a:rPr lang="ko-KR" altLang="en-US" sz="1800" dirty="0"/>
              <a:t>독일</a:t>
            </a:r>
            <a:r>
              <a:rPr lang="en-US" altLang="ko-KR" sz="1800" dirty="0"/>
              <a:t>, </a:t>
            </a:r>
            <a:r>
              <a:rPr lang="ko-KR" altLang="en-US" sz="1800" dirty="0"/>
              <a:t>오스트리아</a:t>
            </a:r>
            <a:r>
              <a:rPr lang="en-US" altLang="ko-KR" sz="1800" dirty="0"/>
              <a:t>, </a:t>
            </a:r>
            <a:r>
              <a:rPr lang="ko-KR" altLang="en-US" sz="1800" dirty="0"/>
              <a:t>프랑스 등 유럽의 </a:t>
            </a:r>
            <a:r>
              <a:rPr lang="ko-KR" altLang="en-US" sz="1800" dirty="0" err="1"/>
              <a:t>대륙권</a:t>
            </a:r>
            <a:r>
              <a:rPr lang="ko-KR" altLang="en-US" sz="1800" dirty="0"/>
              <a:t> 국가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가부장적 </a:t>
            </a:r>
            <a:r>
              <a:rPr lang="ko-KR" altLang="en-US" sz="1800" dirty="0"/>
              <a:t>성격과 남성생계부양자 모형을 바탕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높은 </a:t>
            </a:r>
            <a:r>
              <a:rPr lang="ko-KR" altLang="en-US" sz="1800" dirty="0"/>
              <a:t>사회보험료 수준은 </a:t>
            </a:r>
            <a:r>
              <a:rPr lang="ko-KR" altLang="en-US" sz="1800" spc="-150" dirty="0"/>
              <a:t>노동비용으로</a:t>
            </a:r>
            <a:r>
              <a:rPr lang="ko-KR" altLang="en-US" sz="1800" dirty="0"/>
              <a:t> 전가</a:t>
            </a:r>
            <a:r>
              <a:rPr lang="en-US" altLang="ko-KR" sz="1800" dirty="0"/>
              <a:t>: </a:t>
            </a:r>
            <a:r>
              <a:rPr lang="ko-KR" altLang="en-US" sz="1800" dirty="0"/>
              <a:t>일자리 창출을 억제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고용불안과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고도실업의 </a:t>
            </a:r>
            <a:r>
              <a:rPr lang="ko-KR" altLang="en-US" sz="1800" dirty="0"/>
              <a:t>원인 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노동시장의 </a:t>
            </a:r>
            <a:r>
              <a:rPr lang="ko-KR" altLang="en-US" sz="1800" dirty="0"/>
              <a:t>문제 → 사회복지재정의 악화</a:t>
            </a:r>
          </a:p>
        </p:txBody>
      </p:sp>
    </p:spTree>
    <p:extLst>
      <p:ext uri="{BB962C8B-B14F-4D97-AF65-F5344CB8AC3E}">
        <p14:creationId xmlns:p14="http://schemas.microsoft.com/office/powerpoint/2010/main" val="4294541225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7242" y="1547672"/>
            <a:ext cx="8229600" cy="40959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/>
              <a:t>3) </a:t>
            </a:r>
            <a:r>
              <a:rPr lang="ko-KR" altLang="en-US" sz="1800" dirty="0"/>
              <a:t>사회민주주의적 </a:t>
            </a:r>
            <a:r>
              <a:rPr lang="ko-KR" altLang="en-US" sz="1800" dirty="0" smtClean="0"/>
              <a:t>복지국가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800" dirty="0"/>
          </a:p>
          <a:p>
            <a:r>
              <a:rPr lang="ko-KR" altLang="en-US" sz="1800" dirty="0"/>
              <a:t>보편주의와 사회권을 통한 탈상품화 효과가 큰 복지국가의 유형</a:t>
            </a:r>
            <a:endParaRPr lang="en-US" altLang="ko-KR" sz="1800" dirty="0"/>
          </a:p>
          <a:p>
            <a:r>
              <a:rPr lang="ko-KR" altLang="en-US" sz="1800" dirty="0"/>
              <a:t>대표국가</a:t>
            </a:r>
            <a:r>
              <a:rPr lang="en-US" altLang="ko-KR" sz="1800" dirty="0"/>
              <a:t>: </a:t>
            </a:r>
            <a:r>
              <a:rPr lang="ko-KR" altLang="en-US" sz="1800" dirty="0"/>
              <a:t>스웨덴</a:t>
            </a:r>
            <a:r>
              <a:rPr lang="en-US" altLang="ko-KR" sz="1800" dirty="0"/>
              <a:t>, </a:t>
            </a:r>
            <a:r>
              <a:rPr lang="ko-KR" altLang="en-US" sz="1800" dirty="0"/>
              <a:t>핀란드</a:t>
            </a:r>
            <a:r>
              <a:rPr lang="en-US" altLang="ko-KR" sz="1800" dirty="0"/>
              <a:t>, </a:t>
            </a:r>
            <a:r>
              <a:rPr lang="ko-KR" altLang="en-US" sz="1800" dirty="0"/>
              <a:t>노르웨이 등 주로 북유럽의 국가들</a:t>
            </a:r>
            <a:endParaRPr lang="en-US" altLang="ko-KR" sz="1800" dirty="0"/>
          </a:p>
          <a:p>
            <a:r>
              <a:rPr lang="ko-KR" altLang="en-US" sz="1800" dirty="0"/>
              <a:t>특징</a:t>
            </a:r>
            <a:r>
              <a:rPr lang="en-US" altLang="ko-KR" sz="1800" dirty="0"/>
              <a:t>: </a:t>
            </a:r>
            <a:r>
              <a:rPr lang="ko-KR" altLang="en-US" sz="1800" dirty="0"/>
              <a:t>급여수준이 비교적 높고</a:t>
            </a:r>
            <a:r>
              <a:rPr lang="en-US" altLang="ko-KR" sz="1800" dirty="0"/>
              <a:t>, </a:t>
            </a:r>
            <a:r>
              <a:rPr lang="ko-KR" altLang="en-US" sz="1800" dirty="0"/>
              <a:t>재분배 기능도 강한 편</a:t>
            </a:r>
            <a:endParaRPr lang="en-US" altLang="ko-KR" sz="1800" dirty="0"/>
          </a:p>
          <a:p>
            <a:r>
              <a:rPr lang="ko-KR" altLang="en-US" sz="1800" dirty="0"/>
              <a:t>높은 수준의 평등 이념을 추구</a:t>
            </a:r>
            <a:endParaRPr lang="en-US" altLang="ko-KR" sz="1800" dirty="0"/>
          </a:p>
          <a:p>
            <a:r>
              <a:rPr lang="ko-KR" altLang="en-US" sz="1800" dirty="0"/>
              <a:t>양성평등과 여성의 높은 경제활동참가율</a:t>
            </a:r>
            <a:endParaRPr lang="en-US" altLang="ko-KR" sz="1800" dirty="0"/>
          </a:p>
          <a:p>
            <a:r>
              <a:rPr lang="ko-KR" altLang="en-US" sz="1800" dirty="0"/>
              <a:t>고도의 복지국가 유지를 위한 필수적 선행조건으로서 적극적 </a:t>
            </a:r>
            <a:r>
              <a:rPr lang="ko-KR" altLang="en-US" sz="1800" dirty="0" smtClean="0"/>
              <a:t>노동시장정책</a:t>
            </a:r>
            <a:endParaRPr lang="en-US" altLang="ko-KR" sz="1800" dirty="0"/>
          </a:p>
          <a:p>
            <a:r>
              <a:rPr lang="ko-KR" altLang="en-US" sz="1800" dirty="0"/>
              <a:t>노동과 복지가 </a:t>
            </a:r>
            <a:r>
              <a:rPr lang="ko-KR" altLang="en-US" sz="1800" spc="-150" dirty="0"/>
              <a:t>연계된 정책프로그램 </a:t>
            </a:r>
            <a:r>
              <a:rPr lang="ko-KR" altLang="en-US" sz="1800" dirty="0"/>
              <a:t>발달</a:t>
            </a:r>
            <a:r>
              <a:rPr lang="en-US" altLang="ko-KR" sz="1800" dirty="0"/>
              <a:t>: </a:t>
            </a:r>
            <a:r>
              <a:rPr lang="ko-KR" altLang="en-US" sz="1800" dirty="0"/>
              <a:t>시간제 근로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                                                        + </a:t>
            </a:r>
          </a:p>
          <a:p>
            <a:pPr>
              <a:buNone/>
            </a:pPr>
            <a:r>
              <a:rPr lang="en-US" altLang="ko-KR" sz="1800" dirty="0" smtClean="0"/>
              <a:t>                                                       </a:t>
            </a:r>
            <a:r>
              <a:rPr lang="ko-KR" altLang="en-US" sz="1800" dirty="0" smtClean="0"/>
              <a:t>보충적 급여 </a:t>
            </a:r>
            <a:r>
              <a:rPr lang="ko-KR" altLang="en-US" sz="1800" dirty="0" err="1" smtClean="0"/>
              <a:t>로서</a:t>
            </a:r>
            <a:r>
              <a:rPr lang="ko-KR" altLang="en-US" sz="1800" dirty="0" smtClean="0"/>
              <a:t> 부분연금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919421447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6208053"/>
            <a:ext cx="6858048" cy="3642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1800" dirty="0"/>
              <a:t>&lt;</a:t>
            </a:r>
            <a:r>
              <a:rPr lang="ko-KR" altLang="en-US" sz="1800" dirty="0"/>
              <a:t>표 </a:t>
            </a:r>
            <a:r>
              <a:rPr lang="en-US" altLang="ko-KR" sz="1800" smtClean="0"/>
              <a:t>4-1&gt; </a:t>
            </a:r>
            <a:r>
              <a:rPr lang="ko-KR" altLang="en-US" sz="1800" dirty="0"/>
              <a:t>복지국가 유형의 </a:t>
            </a:r>
            <a:r>
              <a:rPr lang="ko-KR" altLang="en-US" sz="1800" dirty="0" err="1"/>
              <a:t>특성별</a:t>
            </a:r>
            <a:r>
              <a:rPr lang="ko-KR" altLang="en-US" sz="1800" dirty="0"/>
              <a:t> 비교</a:t>
            </a:r>
            <a:r>
              <a:rPr lang="en-US" altLang="ko-KR" sz="1800" dirty="0" smtClean="0"/>
              <a:t>( </a:t>
            </a:r>
            <a:r>
              <a:rPr lang="ko-KR" altLang="en-US" sz="1800" dirty="0" err="1" smtClean="0"/>
              <a:t>사회복지정책론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p</a:t>
            </a:r>
            <a:r>
              <a:rPr lang="en-US" altLang="ko-KR" sz="1800" dirty="0"/>
              <a:t>. </a:t>
            </a:r>
            <a:r>
              <a:rPr lang="en-US" altLang="ko-KR" sz="1800" dirty="0" smtClean="0"/>
              <a:t>109 )</a:t>
            </a:r>
            <a:endParaRPr lang="ko-KR" altLang="en-US" sz="1800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214282" y="577520"/>
          <a:ext cx="8715440" cy="549468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78860"/>
                <a:gridCol w="2178860"/>
                <a:gridCol w="2178860"/>
                <a:gridCol w="2178860"/>
              </a:tblGrid>
              <a:tr h="38392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구분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자유주의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보수주의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spc="-150" dirty="0" smtClean="0"/>
                        <a:t>사회민주주의</a:t>
                      </a:r>
                      <a:endParaRPr lang="ko-KR" altLang="en-US" sz="1600" spc="-1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63148">
                <a:tc>
                  <a:txBody>
                    <a:bodyPr/>
                    <a:lstStyle/>
                    <a:p>
                      <a:pPr algn="ctr" latinLnBrk="1"/>
                      <a:endParaRPr lang="en-US" altLang="ko-KR" sz="7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탈 상품화 수준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6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낮음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중간</a:t>
                      </a:r>
                      <a:endParaRPr lang="en-US" altLang="ko-KR" sz="1600" dirty="0" smtClean="0"/>
                    </a:p>
                    <a:p>
                      <a:pPr algn="ctr" latinLnBrk="1"/>
                      <a:r>
                        <a:rPr lang="en-US" altLang="ko-KR" sz="1600" dirty="0" smtClean="0"/>
                        <a:t>(</a:t>
                      </a:r>
                      <a:r>
                        <a:rPr lang="ko-KR" altLang="en-US" sz="1600" dirty="0" smtClean="0"/>
                        <a:t>가족생계부양자 모형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7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높음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38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계층화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spc="-150" dirty="0" smtClean="0"/>
                        <a:t>계층 간 불평등 존속</a:t>
                      </a:r>
                      <a:endParaRPr lang="ko-KR" altLang="en-US" sz="1600" spc="-1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spc="-300" dirty="0" smtClean="0"/>
                        <a:t>사회적 신분 격차의 유지</a:t>
                      </a:r>
                      <a:endParaRPr lang="ko-KR" altLang="en-US" sz="1600" spc="-3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높은 수준의 평등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45248">
                <a:tc>
                  <a:txBody>
                    <a:bodyPr/>
                    <a:lstStyle/>
                    <a:p>
                      <a:pPr algn="ctr" latinLnBrk="1"/>
                      <a:endParaRPr lang="en-US" altLang="ko-KR" sz="1600" spc="0" dirty="0" smtClean="0"/>
                    </a:p>
                    <a:p>
                      <a:pPr algn="ctr" latinLnBrk="1"/>
                      <a:r>
                        <a:rPr lang="ko-KR" altLang="en-US" sz="1600" spc="0" dirty="0" smtClean="0"/>
                        <a:t>가족</a:t>
                      </a:r>
                      <a:r>
                        <a:rPr lang="en-US" altLang="ko-KR" sz="1600" spc="0" dirty="0" smtClean="0"/>
                        <a:t>, </a:t>
                      </a:r>
                      <a:r>
                        <a:rPr lang="ko-KR" altLang="en-US" sz="1600" spc="0" dirty="0" smtClean="0"/>
                        <a:t>시장</a:t>
                      </a:r>
                      <a:r>
                        <a:rPr lang="en-US" altLang="ko-KR" sz="1600" spc="0" dirty="0" smtClean="0"/>
                        <a:t>, </a:t>
                      </a:r>
                      <a:r>
                        <a:rPr lang="ko-KR" altLang="en-US" sz="1600" spc="0" dirty="0" smtClean="0"/>
                        <a:t>국가의 </a:t>
                      </a:r>
                      <a:endParaRPr lang="en-US" altLang="ko-KR" sz="1600" spc="0" dirty="0" smtClean="0"/>
                    </a:p>
                    <a:p>
                      <a:pPr algn="ctr" latinLnBrk="1"/>
                      <a:r>
                        <a:rPr lang="ko-KR" altLang="en-US" sz="1600" spc="0" dirty="0" smtClean="0"/>
                        <a:t>역할분담 체계</a:t>
                      </a:r>
                      <a:endParaRPr lang="ko-KR" altLang="en-US" sz="1600" spc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6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시장 </a:t>
                      </a:r>
                      <a:r>
                        <a:rPr lang="en-US" altLang="ko-KR" sz="1600" dirty="0" smtClean="0"/>
                        <a:t>= </a:t>
                      </a:r>
                      <a:r>
                        <a:rPr lang="ko-KR" altLang="en-US" sz="1600" spc="-150" dirty="0" smtClean="0"/>
                        <a:t>핵심적 역할</a:t>
                      </a:r>
                      <a:endParaRPr lang="en-US" altLang="ko-KR" sz="1600" spc="-150" dirty="0" smtClean="0"/>
                    </a:p>
                    <a:p>
                      <a:pPr algn="ctr" latinLnBrk="1"/>
                      <a:r>
                        <a:rPr lang="ko-KR" altLang="en-US" sz="1600" spc="-300" dirty="0" smtClean="0"/>
                        <a:t>가족</a:t>
                      </a:r>
                      <a:r>
                        <a:rPr lang="en-US" altLang="ko-KR" sz="1600" spc="-300" dirty="0" smtClean="0"/>
                        <a:t>/</a:t>
                      </a:r>
                      <a:r>
                        <a:rPr lang="ko-KR" altLang="en-US" sz="1600" spc="-300" dirty="0" smtClean="0"/>
                        <a:t>국가 </a:t>
                      </a:r>
                      <a:r>
                        <a:rPr lang="en-US" altLang="ko-KR" sz="1600" spc="-300" dirty="0" smtClean="0"/>
                        <a:t>= </a:t>
                      </a:r>
                      <a:r>
                        <a:rPr lang="ko-KR" altLang="en-US" sz="1600" spc="-300" dirty="0" smtClean="0"/>
                        <a:t>제한적 역할</a:t>
                      </a:r>
                      <a:endParaRPr lang="ko-KR" altLang="en-US" sz="1600" spc="-3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9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가족</a:t>
                      </a:r>
                      <a:r>
                        <a:rPr lang="en-US" altLang="ko-KR" sz="1600" dirty="0" smtClean="0"/>
                        <a:t>=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ko-KR" altLang="en-US" sz="1600" baseline="0" dirty="0" smtClean="0"/>
                        <a:t>핵심적 역할</a:t>
                      </a:r>
                      <a:endParaRPr lang="en-US" altLang="ko-KR" sz="1600" baseline="0" dirty="0" smtClean="0"/>
                    </a:p>
                    <a:p>
                      <a:pPr algn="ctr" latinLnBrk="1"/>
                      <a:r>
                        <a:rPr lang="ko-KR" altLang="en-US" sz="1600" baseline="0" dirty="0" smtClean="0"/>
                        <a:t>시장</a:t>
                      </a:r>
                      <a:r>
                        <a:rPr lang="en-US" altLang="ko-KR" sz="1600" baseline="0" dirty="0" smtClean="0"/>
                        <a:t>= </a:t>
                      </a:r>
                      <a:r>
                        <a:rPr lang="ko-KR" altLang="en-US" sz="1600" baseline="0" dirty="0" smtClean="0"/>
                        <a:t>제한적 역할</a:t>
                      </a:r>
                      <a:endParaRPr lang="en-US" altLang="ko-KR" sz="1600" baseline="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국가</a:t>
                      </a:r>
                      <a:r>
                        <a:rPr lang="en-US" altLang="ko-KR" sz="1600" dirty="0" smtClean="0"/>
                        <a:t>= </a:t>
                      </a:r>
                      <a:r>
                        <a:rPr lang="ko-KR" altLang="en-US" sz="1600" dirty="0" smtClean="0"/>
                        <a:t>보충적 역할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6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국가</a:t>
                      </a:r>
                      <a:r>
                        <a:rPr lang="en-US" altLang="ko-KR" sz="1600" dirty="0" smtClean="0"/>
                        <a:t>=</a:t>
                      </a:r>
                      <a:r>
                        <a:rPr lang="en-US" altLang="ko-KR" sz="1600" baseline="0" dirty="0" smtClean="0"/>
                        <a:t> </a:t>
                      </a:r>
                      <a:r>
                        <a:rPr lang="ko-KR" altLang="en-US" sz="1600" baseline="0" dirty="0" smtClean="0"/>
                        <a:t>핵심적 역할</a:t>
                      </a:r>
                      <a:endParaRPr lang="en-US" altLang="ko-KR" sz="1600" baseline="0" dirty="0" smtClean="0"/>
                    </a:p>
                    <a:p>
                      <a:pPr algn="ctr" latinLnBrk="1"/>
                      <a:r>
                        <a:rPr lang="ko-KR" altLang="en-US" sz="1600" spc="-150" baseline="0" dirty="0" smtClean="0"/>
                        <a:t>가족</a:t>
                      </a:r>
                      <a:r>
                        <a:rPr lang="en-US" altLang="ko-KR" sz="1600" spc="-150" baseline="0" dirty="0" smtClean="0"/>
                        <a:t>/</a:t>
                      </a:r>
                      <a:r>
                        <a:rPr lang="ko-KR" altLang="en-US" sz="1600" spc="-150" baseline="0" dirty="0" smtClean="0"/>
                        <a:t>시장</a:t>
                      </a:r>
                      <a:r>
                        <a:rPr lang="en-US" altLang="ko-KR" sz="1600" spc="-150" baseline="0" dirty="0" smtClean="0"/>
                        <a:t>= </a:t>
                      </a:r>
                      <a:r>
                        <a:rPr lang="ko-KR" altLang="en-US" sz="1600" spc="-150" baseline="0" dirty="0" smtClean="0"/>
                        <a:t>제한적 역할</a:t>
                      </a:r>
                      <a:endParaRPr lang="ko-KR" altLang="en-US" sz="1600" spc="-1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1315">
                <a:tc>
                  <a:txBody>
                    <a:bodyPr/>
                    <a:lstStyle/>
                    <a:p>
                      <a:pPr algn="ctr" latinLnBrk="1"/>
                      <a:endParaRPr lang="en-US" altLang="ko-KR" sz="1600" spc="-150" dirty="0" smtClean="0"/>
                    </a:p>
                    <a:p>
                      <a:pPr algn="ctr" latinLnBrk="1"/>
                      <a:r>
                        <a:rPr lang="ko-KR" altLang="en-US" sz="1600" spc="-150" dirty="0" smtClean="0"/>
                        <a:t>복지국가의 기본목표</a:t>
                      </a:r>
                      <a:endParaRPr lang="ko-KR" altLang="en-US" sz="1600" spc="-1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보편주의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spc="-150" dirty="0" err="1" smtClean="0"/>
                        <a:t>직역별</a:t>
                      </a:r>
                      <a:r>
                        <a:rPr lang="en-US" altLang="ko-KR" sz="1600" spc="-150" dirty="0" smtClean="0"/>
                        <a:t>, </a:t>
                      </a:r>
                      <a:r>
                        <a:rPr lang="ko-KR" altLang="en-US" sz="1600" spc="-150" dirty="0" smtClean="0"/>
                        <a:t>직종별</a:t>
                      </a:r>
                      <a:r>
                        <a:rPr lang="en-US" altLang="ko-KR" sz="1600" spc="-150" dirty="0" smtClean="0"/>
                        <a:t>, </a:t>
                      </a:r>
                    </a:p>
                    <a:p>
                      <a:pPr algn="ctr" latinLnBrk="1"/>
                      <a:r>
                        <a:rPr lang="ko-KR" altLang="en-US" sz="1600" spc="-150" dirty="0" smtClean="0"/>
                        <a:t>지역별 협동주의</a:t>
                      </a:r>
                      <a:endParaRPr lang="en-US" altLang="ko-KR" sz="1600" spc="-150" dirty="0" smtClean="0"/>
                    </a:p>
                    <a:p>
                      <a:pPr algn="ctr" latinLnBrk="1"/>
                      <a:r>
                        <a:rPr lang="en-US" altLang="ko-KR" sz="1600" spc="-150" dirty="0" smtClean="0"/>
                        <a:t>(=</a:t>
                      </a:r>
                      <a:r>
                        <a:rPr lang="ko-KR" altLang="en-US" sz="1600" spc="-150" dirty="0" smtClean="0"/>
                        <a:t>조합주의</a:t>
                      </a:r>
                      <a:r>
                        <a:rPr lang="en-US" altLang="ko-KR" sz="1600" spc="-150" dirty="0" smtClean="0"/>
                        <a:t>)</a:t>
                      </a:r>
                      <a:endParaRPr lang="ko-KR" altLang="en-US" sz="1600" spc="-1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보편주의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878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복지국가의 수준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최저생활 보장</a:t>
                      </a:r>
                      <a:endParaRPr lang="ko-KR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생활수준 보장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spc="-300" dirty="0" smtClean="0"/>
                        <a:t>높은 수준의 평등한 급여</a:t>
                      </a:r>
                      <a:endParaRPr lang="ko-KR" altLang="en-US" sz="1600" spc="-3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01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분배적 기능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미미함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미미함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매우 큼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63148">
                <a:tc>
                  <a:txBody>
                    <a:bodyPr/>
                    <a:lstStyle/>
                    <a:p>
                      <a:pPr algn="ctr" latinLnBrk="1"/>
                      <a:endParaRPr lang="en-US" altLang="ko-KR" sz="9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노동시장과의 연계성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미미함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노동시장 중심의 </a:t>
                      </a:r>
                      <a:endParaRPr lang="en-US" altLang="ko-KR" sz="16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사회복지정책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노동시장과의 </a:t>
                      </a:r>
                      <a:endParaRPr lang="en-US" altLang="ko-KR" sz="16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연계성 매우 높음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63071">
                <a:tc>
                  <a:txBody>
                    <a:bodyPr/>
                    <a:lstStyle/>
                    <a:p>
                      <a:pPr algn="ctr" latinLnBrk="1"/>
                      <a:endParaRPr lang="en-US" altLang="ko-KR" sz="6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대표적 국가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6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영국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캐나다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호주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6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독일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프랑스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spc="-150" dirty="0" smtClean="0"/>
                        <a:t>이탈리아</a:t>
                      </a:r>
                      <a:endParaRPr lang="ko-KR" altLang="en-US" sz="1600" spc="-1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4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스웨덴</a:t>
                      </a:r>
                      <a:r>
                        <a:rPr lang="en-US" altLang="ko-KR" sz="1600" dirty="0" smtClean="0"/>
                        <a:t>, </a:t>
                      </a:r>
                      <a:r>
                        <a:rPr lang="ko-KR" altLang="en-US" sz="1600" dirty="0" smtClean="0"/>
                        <a:t>노르웨이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355977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857232"/>
            <a:ext cx="4890844" cy="447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/>
              <a:t>[</a:t>
            </a:r>
            <a:r>
              <a:rPr lang="ko-KR" altLang="en-US" sz="1800" dirty="0"/>
              <a:t>그림 </a:t>
            </a:r>
            <a:r>
              <a:rPr lang="en-US" altLang="ko-KR" sz="1800" dirty="0"/>
              <a:t>4-1] </a:t>
            </a:r>
            <a:r>
              <a:rPr lang="ko-KR" altLang="en-US" sz="1800" dirty="0"/>
              <a:t>사회사상별 정치적 </a:t>
            </a:r>
            <a:r>
              <a:rPr lang="ko-KR" altLang="en-US" sz="1800" dirty="0" smtClean="0"/>
              <a:t>스펙트럼</a:t>
            </a:r>
            <a:r>
              <a:rPr lang="en-US" altLang="ko-KR" sz="1800" dirty="0" smtClean="0"/>
              <a:t>(</a:t>
            </a:r>
            <a:r>
              <a:rPr lang="en-US" altLang="ko-KR" sz="1800" dirty="0"/>
              <a:t>p. 94)</a:t>
            </a:r>
            <a:endParaRPr lang="ko-KR" altLang="en-US" sz="1800" dirty="0"/>
          </a:p>
        </p:txBody>
      </p:sp>
      <p:grpSp>
        <p:nvGrpSpPr>
          <p:cNvPr id="32" name="그룹 31"/>
          <p:cNvGrpSpPr/>
          <p:nvPr/>
        </p:nvGrpSpPr>
        <p:grpSpPr>
          <a:xfrm>
            <a:off x="0" y="2714620"/>
            <a:ext cx="9144000" cy="2786082"/>
            <a:chOff x="0" y="2786058"/>
            <a:chExt cx="9144000" cy="2786082"/>
          </a:xfrm>
        </p:grpSpPr>
        <p:grpSp>
          <p:nvGrpSpPr>
            <p:cNvPr id="15" name="그룹 14"/>
            <p:cNvGrpSpPr/>
            <p:nvPr/>
          </p:nvGrpSpPr>
          <p:grpSpPr>
            <a:xfrm>
              <a:off x="0" y="4786322"/>
              <a:ext cx="9144000" cy="785818"/>
              <a:chOff x="0" y="4857760"/>
              <a:chExt cx="9144000" cy="785818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714348" y="4930786"/>
                <a:ext cx="7645454" cy="641354"/>
                <a:chOff x="642910" y="4857760"/>
                <a:chExt cx="7645454" cy="641354"/>
              </a:xfrm>
            </p:grpSpPr>
            <p:cxnSp>
              <p:nvCxnSpPr>
                <p:cNvPr id="5" name="직선 연결선 4"/>
                <p:cNvCxnSpPr/>
                <p:nvPr/>
              </p:nvCxnSpPr>
              <p:spPr>
                <a:xfrm>
                  <a:off x="642910" y="5214950"/>
                  <a:ext cx="7643866" cy="1588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직선 연결선 5"/>
                <p:cNvCxnSpPr/>
                <p:nvPr/>
              </p:nvCxnSpPr>
              <p:spPr>
                <a:xfrm rot="5400000" flipH="1" flipV="1">
                  <a:off x="323027" y="5177643"/>
                  <a:ext cx="641354" cy="1588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직선 연결선 10"/>
                <p:cNvCxnSpPr/>
                <p:nvPr/>
              </p:nvCxnSpPr>
              <p:spPr>
                <a:xfrm rot="5400000" flipH="1" flipV="1">
                  <a:off x="7966893" y="5177643"/>
                  <a:ext cx="641354" cy="1588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직사각형 11"/>
              <p:cNvSpPr/>
              <p:nvPr/>
            </p:nvSpPr>
            <p:spPr>
              <a:xfrm>
                <a:off x="0" y="4857760"/>
                <a:ext cx="785818" cy="78581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800" b="1" dirty="0" smtClean="0">
                    <a:solidFill>
                      <a:schemeClr val="tx1"/>
                    </a:solidFill>
                  </a:rPr>
                  <a:t>좌</a:t>
                </a:r>
                <a:endParaRPr lang="ko-KR" altLang="en-US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8358182" y="4857760"/>
                <a:ext cx="785818" cy="78581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800" b="1" dirty="0" smtClean="0">
                    <a:solidFill>
                      <a:schemeClr val="tx1"/>
                    </a:solidFill>
                  </a:rPr>
                  <a:t>우</a:t>
                </a:r>
                <a:endParaRPr lang="ko-KR" altLang="en-US" sz="28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4" name="그룹 73"/>
            <p:cNvGrpSpPr/>
            <p:nvPr/>
          </p:nvGrpSpPr>
          <p:grpSpPr>
            <a:xfrm>
              <a:off x="1000100" y="2786058"/>
              <a:ext cx="2214578" cy="2358507"/>
              <a:chOff x="1000100" y="3071810"/>
              <a:chExt cx="2214578" cy="2358507"/>
            </a:xfrm>
          </p:grpSpPr>
          <p:grpSp>
            <p:nvGrpSpPr>
              <p:cNvPr id="31" name="그룹 30"/>
              <p:cNvGrpSpPr/>
              <p:nvPr/>
            </p:nvGrpSpPr>
            <p:grpSpPr>
              <a:xfrm>
                <a:off x="1000100" y="3071810"/>
                <a:ext cx="2214578" cy="2358507"/>
                <a:chOff x="1428728" y="2571744"/>
                <a:chExt cx="2071702" cy="3501641"/>
              </a:xfrm>
              <a:solidFill>
                <a:schemeClr val="accent3">
                  <a:lumMod val="20000"/>
                  <a:lumOff val="80000"/>
                </a:schemeClr>
              </a:solidFill>
            </p:grpSpPr>
            <p:sp>
              <p:nvSpPr>
                <p:cNvPr id="20" name="위쪽 화살표 19"/>
                <p:cNvSpPr/>
                <p:nvPr/>
              </p:nvSpPr>
              <p:spPr>
                <a:xfrm rot="10800000">
                  <a:off x="1428728" y="3643314"/>
                  <a:ext cx="2071702" cy="2428892"/>
                </a:xfrm>
                <a:prstGeom prst="upArrow">
                  <a:avLst>
                    <a:gd name="adj1" fmla="val 10000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3" name="직선 연결선 22"/>
                <p:cNvCxnSpPr>
                  <a:stCxn id="20" idx="2"/>
                  <a:endCxn id="20" idx="0"/>
                </p:cNvCxnSpPr>
                <p:nvPr/>
              </p:nvCxnSpPr>
              <p:spPr>
                <a:xfrm rot="16200000" flipH="1">
                  <a:off x="1250133" y="4858196"/>
                  <a:ext cx="2428892" cy="1486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직사각형 15"/>
                <p:cNvSpPr/>
                <p:nvPr/>
              </p:nvSpPr>
              <p:spPr>
                <a:xfrm>
                  <a:off x="1428728" y="2571744"/>
                  <a:ext cx="2071702" cy="1071570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dirty="0" smtClean="0">
                      <a:solidFill>
                        <a:schemeClr val="tx1"/>
                      </a:solidFill>
                    </a:rPr>
                    <a:t>집합주의</a:t>
                  </a:r>
                  <a:endParaRPr lang="ko-KR" altLang="en-US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7" name="직사각형 26"/>
              <p:cNvSpPr/>
              <p:nvPr/>
            </p:nvSpPr>
            <p:spPr>
              <a:xfrm>
                <a:off x="1000100" y="3776666"/>
                <a:ext cx="1214446" cy="108109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마르크스</a:t>
                </a:r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주의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직사각형 20"/>
              <p:cNvSpPr/>
              <p:nvPr/>
            </p:nvSpPr>
            <p:spPr>
              <a:xfrm>
                <a:off x="2000232" y="3786190"/>
                <a:ext cx="1214446" cy="107157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사회</a:t>
                </a:r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민주주의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5" name="그룹 74"/>
            <p:cNvGrpSpPr/>
            <p:nvPr/>
          </p:nvGrpSpPr>
          <p:grpSpPr>
            <a:xfrm>
              <a:off x="3500430" y="2786058"/>
              <a:ext cx="2214578" cy="2358507"/>
              <a:chOff x="3500430" y="3071810"/>
              <a:chExt cx="2214578" cy="2358507"/>
            </a:xfrm>
          </p:grpSpPr>
          <p:grpSp>
            <p:nvGrpSpPr>
              <p:cNvPr id="62" name="그룹 61"/>
              <p:cNvGrpSpPr/>
              <p:nvPr/>
            </p:nvGrpSpPr>
            <p:grpSpPr>
              <a:xfrm>
                <a:off x="3500430" y="3071810"/>
                <a:ext cx="2214578" cy="2358507"/>
                <a:chOff x="1428728" y="2571744"/>
                <a:chExt cx="2071702" cy="3501641"/>
              </a:xfrm>
              <a:solidFill>
                <a:schemeClr val="accent3">
                  <a:lumMod val="20000"/>
                  <a:lumOff val="80000"/>
                </a:schemeClr>
              </a:solidFill>
            </p:grpSpPr>
            <p:sp>
              <p:nvSpPr>
                <p:cNvPr id="63" name="위쪽 화살표 62"/>
                <p:cNvSpPr/>
                <p:nvPr/>
              </p:nvSpPr>
              <p:spPr>
                <a:xfrm rot="10800000">
                  <a:off x="1428728" y="3643314"/>
                  <a:ext cx="2071702" cy="2428892"/>
                </a:xfrm>
                <a:prstGeom prst="upArrow">
                  <a:avLst>
                    <a:gd name="adj1" fmla="val 10000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64" name="직선 연결선 63"/>
                <p:cNvCxnSpPr>
                  <a:stCxn id="63" idx="2"/>
                  <a:endCxn id="63" idx="0"/>
                </p:cNvCxnSpPr>
                <p:nvPr/>
              </p:nvCxnSpPr>
              <p:spPr>
                <a:xfrm rot="16200000" flipH="1">
                  <a:off x="1250133" y="4858196"/>
                  <a:ext cx="2428892" cy="1486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직사각형 64"/>
                <p:cNvSpPr/>
                <p:nvPr/>
              </p:nvSpPr>
              <p:spPr>
                <a:xfrm>
                  <a:off x="1428728" y="2571744"/>
                  <a:ext cx="2071702" cy="1071570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dirty="0" smtClean="0">
                      <a:solidFill>
                        <a:schemeClr val="tx1"/>
                      </a:solidFill>
                    </a:rPr>
                    <a:t>진보주의</a:t>
                  </a:r>
                  <a:endParaRPr lang="ko-KR" altLang="en-US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6" name="직사각형 65"/>
              <p:cNvSpPr/>
              <p:nvPr/>
            </p:nvSpPr>
            <p:spPr>
              <a:xfrm>
                <a:off x="3500430" y="3776666"/>
                <a:ext cx="1214446" cy="108109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>
                    <a:solidFill>
                      <a:schemeClr val="tx1"/>
                    </a:solidFill>
                  </a:rPr>
                  <a:t>Rawls</a:t>
                </a:r>
                <a:r>
                  <a:rPr lang="ko-KR" altLang="en-US" dirty="0" smtClean="0">
                    <a:solidFill>
                      <a:schemeClr val="tx1"/>
                    </a:solidFill>
                  </a:rPr>
                  <a:t>의 </a:t>
                </a:r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사회정의</a:t>
                </a:r>
                <a:endParaRPr lang="en-US" altLang="ko-KR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직사각형 66"/>
              <p:cNvSpPr/>
              <p:nvPr/>
            </p:nvSpPr>
            <p:spPr>
              <a:xfrm>
                <a:off x="4500562" y="3786190"/>
                <a:ext cx="1214446" cy="107157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공리</a:t>
                </a:r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주의</a:t>
                </a:r>
                <a:endParaRPr lang="en-US" altLang="ko-KR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6" name="그룹 75"/>
            <p:cNvGrpSpPr/>
            <p:nvPr/>
          </p:nvGrpSpPr>
          <p:grpSpPr>
            <a:xfrm>
              <a:off x="5929322" y="2786058"/>
              <a:ext cx="2357454" cy="2358507"/>
              <a:chOff x="5929322" y="3071810"/>
              <a:chExt cx="2357454" cy="2358507"/>
            </a:xfrm>
          </p:grpSpPr>
          <p:grpSp>
            <p:nvGrpSpPr>
              <p:cNvPr id="68" name="그룹 67"/>
              <p:cNvGrpSpPr/>
              <p:nvPr/>
            </p:nvGrpSpPr>
            <p:grpSpPr>
              <a:xfrm>
                <a:off x="6000760" y="3071810"/>
                <a:ext cx="2214578" cy="2358507"/>
                <a:chOff x="1428728" y="2571744"/>
                <a:chExt cx="2071702" cy="3501641"/>
              </a:xfrm>
              <a:solidFill>
                <a:schemeClr val="accent3">
                  <a:lumMod val="20000"/>
                  <a:lumOff val="80000"/>
                </a:schemeClr>
              </a:solidFill>
            </p:grpSpPr>
            <p:sp>
              <p:nvSpPr>
                <p:cNvPr id="69" name="위쪽 화살표 68"/>
                <p:cNvSpPr/>
                <p:nvPr/>
              </p:nvSpPr>
              <p:spPr>
                <a:xfrm rot="10800000">
                  <a:off x="1428728" y="3643314"/>
                  <a:ext cx="2071702" cy="2428892"/>
                </a:xfrm>
                <a:prstGeom prst="upArrow">
                  <a:avLst>
                    <a:gd name="adj1" fmla="val 10000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70" name="직선 연결선 69"/>
                <p:cNvCxnSpPr>
                  <a:stCxn id="69" idx="2"/>
                  <a:endCxn id="69" idx="0"/>
                </p:cNvCxnSpPr>
                <p:nvPr/>
              </p:nvCxnSpPr>
              <p:spPr>
                <a:xfrm rot="16200000" flipH="1">
                  <a:off x="1250133" y="4858196"/>
                  <a:ext cx="2428892" cy="1486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직사각형 70"/>
                <p:cNvSpPr/>
                <p:nvPr/>
              </p:nvSpPr>
              <p:spPr>
                <a:xfrm>
                  <a:off x="1428728" y="2571744"/>
                  <a:ext cx="2071702" cy="1071570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dirty="0" smtClean="0">
                      <a:solidFill>
                        <a:schemeClr val="tx1"/>
                      </a:solidFill>
                    </a:rPr>
                    <a:t>자유주의</a:t>
                  </a:r>
                  <a:endParaRPr lang="ko-KR" altLang="en-US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2" name="직사각형 71"/>
              <p:cNvSpPr/>
              <p:nvPr/>
            </p:nvSpPr>
            <p:spPr>
              <a:xfrm>
                <a:off x="5929322" y="3776666"/>
                <a:ext cx="1214446" cy="108109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경험적</a:t>
                </a:r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자유주의</a:t>
                </a:r>
                <a:endParaRPr lang="en-US" altLang="ko-KR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직사각형 72"/>
              <p:cNvSpPr/>
              <p:nvPr/>
            </p:nvSpPr>
            <p:spPr>
              <a:xfrm>
                <a:off x="7072330" y="3786190"/>
                <a:ext cx="1214446" cy="107157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자연권적</a:t>
                </a:r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자유주의</a:t>
                </a:r>
                <a:endParaRPr lang="en-US" altLang="ko-KR" dirty="0" smtClean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207987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428628"/>
            <a:ext cx="8686800" cy="621508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ko-KR" sz="3800" b="1" dirty="0"/>
              <a:t>2. </a:t>
            </a:r>
            <a:r>
              <a:rPr lang="ko-KR" altLang="en-US" sz="3800" b="1" dirty="0"/>
              <a:t>사회사상의 </a:t>
            </a:r>
            <a:r>
              <a:rPr lang="ko-KR" altLang="en-US" sz="3800" b="1" dirty="0" smtClean="0"/>
              <a:t>종류</a:t>
            </a:r>
            <a:endParaRPr lang="en-US" altLang="ko-KR" sz="3800" b="1" dirty="0" smtClean="0"/>
          </a:p>
          <a:p>
            <a:pPr marL="0" indent="0">
              <a:buNone/>
            </a:pPr>
            <a:endParaRPr lang="en-US" altLang="ko-KR" sz="1600" dirty="0"/>
          </a:p>
          <a:p>
            <a:pPr marL="514350" indent="-514350">
              <a:buNone/>
            </a:pPr>
            <a:r>
              <a:rPr lang="en-US" altLang="ko-KR" sz="2600" dirty="0" smtClean="0"/>
              <a:t>1) </a:t>
            </a:r>
            <a:r>
              <a:rPr lang="ko-KR" altLang="en-US" sz="2600" dirty="0" smtClean="0"/>
              <a:t>자유주의</a:t>
            </a:r>
            <a:r>
              <a:rPr lang="en-US" altLang="ko-KR" sz="2600" dirty="0"/>
              <a:t>(libertarianism</a:t>
            </a:r>
            <a:r>
              <a:rPr lang="en-US" altLang="ko-KR" sz="2600" dirty="0" smtClean="0"/>
              <a:t>)</a:t>
            </a:r>
          </a:p>
          <a:p>
            <a:pPr marL="514350" indent="-514350">
              <a:buNone/>
            </a:pPr>
            <a:endParaRPr lang="en-US" altLang="ko-KR" sz="2600" dirty="0"/>
          </a:p>
          <a:p>
            <a:pPr marL="540000"/>
            <a:r>
              <a:rPr lang="en-US" altLang="ko-KR" sz="2600" dirty="0"/>
              <a:t>A. Smith </a:t>
            </a:r>
            <a:r>
              <a:rPr lang="ko-KR" altLang="en-US" sz="2600" dirty="0"/>
              <a:t>등 고전적 자유주의사상에 뿌리</a:t>
            </a:r>
            <a:endParaRPr lang="en-US" altLang="ko-KR" sz="2600" dirty="0"/>
          </a:p>
          <a:p>
            <a:pPr marL="540000"/>
            <a:r>
              <a:rPr lang="ko-KR" altLang="en-US" sz="2600" dirty="0"/>
              <a:t>정치적 관점</a:t>
            </a:r>
            <a:r>
              <a:rPr lang="en-US" altLang="ko-KR" sz="2600" dirty="0"/>
              <a:t>: </a:t>
            </a:r>
            <a:r>
              <a:rPr lang="ko-KR" altLang="en-US" sz="2600" dirty="0"/>
              <a:t>자연권적 자유주의와 경험적 자유주의로 구분</a:t>
            </a:r>
            <a:endParaRPr lang="en-US" altLang="ko-KR" sz="2600" dirty="0"/>
          </a:p>
          <a:p>
            <a:pPr marL="0" indent="0">
              <a:buNone/>
            </a:pP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(1) </a:t>
            </a:r>
            <a:r>
              <a:rPr lang="ko-KR" altLang="en-US" sz="2600" dirty="0">
                <a:solidFill>
                  <a:srgbClr val="FF0000"/>
                </a:solidFill>
              </a:rPr>
              <a:t>자연권적 자유주의</a:t>
            </a:r>
            <a:r>
              <a:rPr lang="en-US" altLang="ko-KR" sz="2600" dirty="0"/>
              <a:t>(natural-rights libertarianism</a:t>
            </a:r>
            <a:r>
              <a:rPr lang="en-US" altLang="ko-KR" sz="2600" dirty="0" smtClean="0"/>
              <a:t>)</a:t>
            </a:r>
          </a:p>
          <a:p>
            <a:pPr marL="0" indent="0">
              <a:buNone/>
            </a:pPr>
            <a:endParaRPr lang="en-US" altLang="ko-KR" sz="2600" dirty="0"/>
          </a:p>
          <a:p>
            <a:pPr marL="540000">
              <a:lnSpc>
                <a:spcPct val="120000"/>
              </a:lnSpc>
            </a:pPr>
            <a:r>
              <a:rPr lang="ko-KR" altLang="en-US" sz="2600" dirty="0"/>
              <a:t>야경국가</a:t>
            </a:r>
            <a:r>
              <a:rPr lang="en-US" altLang="ko-KR" sz="2600" dirty="0"/>
              <a:t>(</a:t>
            </a:r>
            <a:r>
              <a:rPr lang="en-US" altLang="ko-KR" sz="2600" dirty="0" err="1"/>
              <a:t>Nachtswaechterstaat</a:t>
            </a:r>
            <a:r>
              <a:rPr lang="en-US" altLang="ko-KR" sz="2600" dirty="0"/>
              <a:t>): </a:t>
            </a:r>
            <a:r>
              <a:rPr lang="ko-KR" altLang="en-US" sz="2600" dirty="0"/>
              <a:t>국방 치안 질서유지 등 일부를 제외한 </a:t>
            </a:r>
            <a:r>
              <a:rPr lang="ko-KR" altLang="en-US" sz="2600" dirty="0" smtClean="0"/>
              <a:t>국가개입</a:t>
            </a:r>
            <a:endParaRPr lang="en-US" altLang="ko-KR" sz="2600" dirty="0" smtClean="0"/>
          </a:p>
          <a:p>
            <a:pPr marL="540000">
              <a:lnSpc>
                <a:spcPct val="120000"/>
              </a:lnSpc>
              <a:buNone/>
            </a:pPr>
            <a:r>
              <a:rPr lang="en-US" altLang="ko-KR" sz="2600" dirty="0" smtClean="0">
                <a:solidFill>
                  <a:schemeClr val="bg1"/>
                </a:solidFill>
              </a:rPr>
              <a:t>   . </a:t>
            </a:r>
            <a:r>
              <a:rPr lang="ko-KR" altLang="en-US" sz="2600" dirty="0" smtClean="0"/>
              <a:t>자체를 </a:t>
            </a:r>
            <a:r>
              <a:rPr lang="ko-KR" altLang="en-US" sz="2600" dirty="0"/>
              <a:t>도덕적으로 잘못된 것으로 간주</a:t>
            </a:r>
            <a:endParaRPr lang="en-US" altLang="ko-KR" sz="2600" dirty="0"/>
          </a:p>
          <a:p>
            <a:pPr marL="540000">
              <a:lnSpc>
                <a:spcPct val="120000"/>
              </a:lnSpc>
            </a:pPr>
            <a:r>
              <a:rPr lang="ko-KR" altLang="en-US" sz="2600" dirty="0"/>
              <a:t>기본적 입장</a:t>
            </a:r>
            <a:r>
              <a:rPr lang="en-US" altLang="ko-KR" sz="2600" dirty="0"/>
              <a:t>: </a:t>
            </a:r>
            <a:r>
              <a:rPr lang="ko-KR" altLang="en-US" sz="2600" spc="-150" dirty="0">
                <a:solidFill>
                  <a:srgbClr val="FF0000"/>
                </a:solidFill>
              </a:rPr>
              <a:t>재산권</a:t>
            </a:r>
            <a:r>
              <a:rPr lang="ko-KR" altLang="en-US" sz="2600" spc="-150" dirty="0"/>
              <a:t>을</a:t>
            </a:r>
            <a:r>
              <a:rPr lang="ko-KR" altLang="en-US" sz="2600" dirty="0"/>
              <a:t> 도덕적 </a:t>
            </a:r>
            <a:r>
              <a:rPr lang="ko-KR" altLang="en-US" sz="2600" spc="-150" dirty="0"/>
              <a:t>기준에서</a:t>
            </a:r>
            <a:r>
              <a:rPr lang="ko-KR" altLang="en-US" sz="2600" dirty="0"/>
              <a:t> </a:t>
            </a:r>
            <a:r>
              <a:rPr lang="ko-KR" altLang="en-US" sz="2600" spc="-150" dirty="0"/>
              <a:t>파악하고</a:t>
            </a:r>
            <a:r>
              <a:rPr lang="en-US" altLang="ko-KR" sz="2600" dirty="0"/>
              <a:t>, </a:t>
            </a:r>
            <a:r>
              <a:rPr lang="ko-KR" altLang="en-US" sz="2600" spc="-150" dirty="0">
                <a:solidFill>
                  <a:srgbClr val="FF0000"/>
                </a:solidFill>
              </a:rPr>
              <a:t>자연권</a:t>
            </a:r>
            <a:r>
              <a:rPr lang="ko-KR" altLang="en-US" sz="2600" spc="-150" dirty="0"/>
              <a:t>으로서</a:t>
            </a:r>
            <a:r>
              <a:rPr lang="ko-KR" altLang="en-US" sz="2600" dirty="0"/>
              <a:t> </a:t>
            </a:r>
            <a:r>
              <a:rPr lang="ko-KR" altLang="en-US" sz="2600" dirty="0" smtClean="0"/>
              <a:t>보호 주장</a:t>
            </a:r>
            <a:endParaRPr lang="en-US" altLang="ko-KR" sz="2600" dirty="0"/>
          </a:p>
          <a:p>
            <a:pPr marL="540000">
              <a:lnSpc>
                <a:spcPct val="120000"/>
              </a:lnSpc>
            </a:pPr>
            <a:r>
              <a:rPr lang="en-US" altLang="ko-KR" sz="2600" dirty="0" err="1"/>
              <a:t>Nozick</a:t>
            </a:r>
            <a:r>
              <a:rPr lang="en-US" altLang="ko-KR" sz="2600" dirty="0"/>
              <a:t>: “</a:t>
            </a:r>
            <a:r>
              <a:rPr lang="ko-KR" altLang="en-US" sz="2600" dirty="0"/>
              <a:t>모든 사람은 </a:t>
            </a:r>
            <a:r>
              <a:rPr lang="ko-KR" altLang="en-US" sz="2600" spc="-150" dirty="0"/>
              <a:t>자신의</a:t>
            </a:r>
            <a:r>
              <a:rPr lang="ko-KR" altLang="en-US" sz="2600" dirty="0"/>
              <a:t> 노력에 </a:t>
            </a:r>
            <a:r>
              <a:rPr lang="ko-KR" altLang="en-US" sz="2600" spc="-150" dirty="0"/>
              <a:t>상응하는</a:t>
            </a:r>
            <a:r>
              <a:rPr lang="ko-KR" altLang="en-US" sz="2600" dirty="0"/>
              <a:t> 몫을 차지할 수 있는 권리</a:t>
            </a:r>
            <a:r>
              <a:rPr lang="en-US" altLang="ko-KR" sz="2600" dirty="0"/>
              <a:t>”</a:t>
            </a:r>
            <a:r>
              <a:rPr lang="ko-KR" altLang="en-US" sz="2600" dirty="0"/>
              <a:t> </a:t>
            </a:r>
            <a:endParaRPr lang="en-US" altLang="ko-KR" sz="2600" dirty="0" smtClean="0"/>
          </a:p>
          <a:p>
            <a:pPr marL="540000">
              <a:lnSpc>
                <a:spcPct val="120000"/>
              </a:lnSpc>
              <a:buNone/>
            </a:pPr>
            <a:r>
              <a:rPr lang="en-US" altLang="ko-KR" sz="2600" dirty="0" smtClean="0"/>
              <a:t>      = </a:t>
            </a:r>
            <a:r>
              <a:rPr lang="ko-KR" altLang="en-US" sz="2600" dirty="0">
                <a:solidFill>
                  <a:srgbClr val="FF0000"/>
                </a:solidFill>
              </a:rPr>
              <a:t>보유의 정의</a:t>
            </a:r>
            <a:r>
              <a:rPr lang="en-US" altLang="ko-KR" sz="2600" dirty="0"/>
              <a:t>(Justice in holding)</a:t>
            </a:r>
          </a:p>
          <a:p>
            <a:pPr marL="0" indent="0">
              <a:buNone/>
            </a:pPr>
            <a:endParaRPr lang="en-US" altLang="ko-KR" sz="2600" dirty="0" smtClean="0"/>
          </a:p>
          <a:p>
            <a:pPr marL="0" indent="0">
              <a:buNone/>
            </a:pPr>
            <a:r>
              <a:rPr lang="en-US" altLang="ko-KR" sz="2600" dirty="0" smtClean="0"/>
              <a:t> </a:t>
            </a:r>
            <a:r>
              <a:rPr lang="ko-KR" altLang="ko-KR" sz="2600" dirty="0" smtClean="0"/>
              <a:t>□ </a:t>
            </a:r>
            <a:r>
              <a:rPr lang="ko-KR" altLang="en-US" sz="2600" dirty="0" smtClean="0"/>
              <a:t>보유의 </a:t>
            </a:r>
            <a:r>
              <a:rPr lang="ko-KR" altLang="en-US" sz="2600" dirty="0"/>
              <a:t>정의의 </a:t>
            </a:r>
            <a:r>
              <a:rPr lang="en-US" altLang="ko-KR" sz="2600" dirty="0">
                <a:solidFill>
                  <a:srgbClr val="FF0000"/>
                </a:solidFill>
              </a:rPr>
              <a:t>3</a:t>
            </a:r>
            <a:r>
              <a:rPr lang="ko-KR" altLang="en-US" sz="2600" dirty="0">
                <a:solidFill>
                  <a:srgbClr val="FF0000"/>
                </a:solidFill>
              </a:rPr>
              <a:t>대 </a:t>
            </a:r>
            <a:r>
              <a:rPr lang="ko-KR" altLang="en-US" sz="2600" dirty="0" smtClean="0">
                <a:solidFill>
                  <a:srgbClr val="FF0000"/>
                </a:solidFill>
              </a:rPr>
              <a:t>요소</a:t>
            </a:r>
            <a:endParaRPr lang="en-US" altLang="ko-KR" sz="2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ko-KR" sz="1400" dirty="0">
              <a:solidFill>
                <a:srgbClr val="FF0000"/>
              </a:solidFill>
            </a:endParaRPr>
          </a:p>
          <a:p>
            <a:pPr marL="540000">
              <a:lnSpc>
                <a:spcPct val="120000"/>
              </a:lnSpc>
              <a:buNone/>
            </a:pPr>
            <a:r>
              <a:rPr lang="en-US" altLang="ko-KR" sz="2600" dirty="0" smtClean="0"/>
              <a:t>• </a:t>
            </a:r>
            <a:r>
              <a:rPr lang="ko-KR" altLang="en-US" sz="2600" dirty="0" smtClean="0">
                <a:solidFill>
                  <a:srgbClr val="FF0000"/>
                </a:solidFill>
              </a:rPr>
              <a:t>획득의 </a:t>
            </a:r>
            <a:r>
              <a:rPr lang="ko-KR" altLang="en-US" sz="2600" dirty="0">
                <a:solidFill>
                  <a:srgbClr val="FF0000"/>
                </a:solidFill>
              </a:rPr>
              <a:t>정의</a:t>
            </a:r>
            <a:r>
              <a:rPr lang="en-US" altLang="ko-KR" sz="2600" dirty="0"/>
              <a:t>(justice in acquisition</a:t>
            </a:r>
            <a:r>
              <a:rPr lang="en-US" altLang="ko-KR" sz="2600" dirty="0" smtClean="0"/>
              <a:t>)</a:t>
            </a:r>
          </a:p>
          <a:p>
            <a:pPr marL="540000">
              <a:lnSpc>
                <a:spcPct val="120000"/>
              </a:lnSpc>
              <a:buNone/>
            </a:pPr>
            <a:r>
              <a:rPr lang="ko-KR" altLang="en-US" sz="2600" dirty="0" smtClean="0"/>
              <a:t>  </a:t>
            </a:r>
            <a:r>
              <a:rPr lang="en-US" altLang="ko-KR" sz="2600" b="1" dirty="0" smtClean="0"/>
              <a:t>: </a:t>
            </a:r>
            <a:r>
              <a:rPr lang="ko-KR" altLang="en-US" sz="2600" dirty="0" smtClean="0"/>
              <a:t>보유는 </a:t>
            </a:r>
            <a:r>
              <a:rPr lang="ko-KR" altLang="en-US" sz="2600" dirty="0"/>
              <a:t>경제활동을 </a:t>
            </a:r>
            <a:r>
              <a:rPr lang="ko-KR" altLang="en-US" sz="2600" dirty="0" smtClean="0"/>
              <a:t>통해 </a:t>
            </a:r>
            <a:r>
              <a:rPr lang="ko-KR" altLang="en-US" sz="2600" dirty="0"/>
              <a:t>획득한 </a:t>
            </a:r>
            <a:r>
              <a:rPr lang="ko-KR" altLang="en-US" sz="2600" dirty="0" smtClean="0"/>
              <a:t>대가를 </a:t>
            </a:r>
            <a:r>
              <a:rPr lang="ko-KR" altLang="en-US" sz="2600" dirty="0"/>
              <a:t>중심으로 구성되어야 함</a:t>
            </a:r>
            <a:r>
              <a:rPr lang="en-US" altLang="ko-KR" sz="2600" dirty="0"/>
              <a:t>.</a:t>
            </a:r>
          </a:p>
          <a:p>
            <a:pPr marL="540000">
              <a:lnSpc>
                <a:spcPct val="120000"/>
              </a:lnSpc>
              <a:buNone/>
            </a:pPr>
            <a:r>
              <a:rPr lang="en-US" altLang="ko-KR" sz="2600" dirty="0" smtClean="0"/>
              <a:t>• </a:t>
            </a:r>
            <a:r>
              <a:rPr lang="ko-KR" altLang="en-US" sz="2600" dirty="0" smtClean="0">
                <a:solidFill>
                  <a:srgbClr val="FF0000"/>
                </a:solidFill>
              </a:rPr>
              <a:t>이전의 </a:t>
            </a:r>
            <a:r>
              <a:rPr lang="ko-KR" altLang="en-US" sz="2600" dirty="0">
                <a:solidFill>
                  <a:srgbClr val="FF0000"/>
                </a:solidFill>
              </a:rPr>
              <a:t>정의</a:t>
            </a:r>
            <a:r>
              <a:rPr lang="en-US" altLang="ko-KR" sz="2600" dirty="0"/>
              <a:t>(justice in transfer</a:t>
            </a:r>
            <a:r>
              <a:rPr lang="en-US" altLang="ko-KR" sz="2600" dirty="0" smtClean="0"/>
              <a:t>)</a:t>
            </a:r>
          </a:p>
          <a:p>
            <a:pPr marL="540000">
              <a:lnSpc>
                <a:spcPct val="120000"/>
              </a:lnSpc>
              <a:buNone/>
            </a:pPr>
            <a:r>
              <a:rPr lang="en-US" altLang="ko-KR" sz="2600" dirty="0" smtClean="0"/>
              <a:t>  </a:t>
            </a:r>
            <a:r>
              <a:rPr lang="en-US" altLang="ko-KR" sz="2600" b="1" dirty="0" smtClean="0"/>
              <a:t>: </a:t>
            </a:r>
            <a:r>
              <a:rPr lang="ko-KR" altLang="en-US" sz="2600" dirty="0" smtClean="0"/>
              <a:t>정당한 </a:t>
            </a:r>
            <a:r>
              <a:rPr lang="ko-KR" altLang="en-US" sz="2600" dirty="0"/>
              <a:t>상속을 통한 부의 이전은 </a:t>
            </a:r>
            <a:r>
              <a:rPr lang="ko-KR" altLang="en-US" sz="2600" dirty="0" smtClean="0"/>
              <a:t>허용되어야 </a:t>
            </a:r>
            <a:r>
              <a:rPr lang="ko-KR" altLang="en-US" sz="2600" dirty="0"/>
              <a:t>함</a:t>
            </a:r>
            <a:r>
              <a:rPr lang="en-US" altLang="ko-KR" sz="2600" dirty="0"/>
              <a:t>.</a:t>
            </a:r>
          </a:p>
          <a:p>
            <a:pPr marL="540000">
              <a:lnSpc>
                <a:spcPct val="120000"/>
              </a:lnSpc>
              <a:buNone/>
            </a:pPr>
            <a:r>
              <a:rPr lang="en-US" altLang="ko-KR" sz="2600" dirty="0" smtClean="0"/>
              <a:t>• </a:t>
            </a:r>
            <a:r>
              <a:rPr lang="ko-KR" altLang="en-US" sz="2600" dirty="0" smtClean="0">
                <a:solidFill>
                  <a:srgbClr val="FF0000"/>
                </a:solidFill>
              </a:rPr>
              <a:t>교정의 </a:t>
            </a:r>
            <a:r>
              <a:rPr lang="ko-KR" altLang="en-US" sz="2600" dirty="0">
                <a:solidFill>
                  <a:srgbClr val="FF0000"/>
                </a:solidFill>
              </a:rPr>
              <a:t>원리</a:t>
            </a:r>
            <a:r>
              <a:rPr lang="en-US" altLang="ko-KR" sz="2600" dirty="0"/>
              <a:t>(principle of rectification</a:t>
            </a:r>
            <a:r>
              <a:rPr lang="en-US" altLang="ko-KR" sz="2600" dirty="0" smtClean="0"/>
              <a:t>)</a:t>
            </a:r>
            <a:r>
              <a:rPr lang="en-US" altLang="ko-KR" sz="2600" b="1" dirty="0" smtClean="0"/>
              <a:t>   </a:t>
            </a:r>
          </a:p>
          <a:p>
            <a:pPr marL="540000">
              <a:lnSpc>
                <a:spcPct val="120000"/>
              </a:lnSpc>
              <a:buNone/>
            </a:pPr>
            <a:r>
              <a:rPr lang="en-US" altLang="ko-KR" sz="2600" b="1" dirty="0" smtClean="0"/>
              <a:t>  :</a:t>
            </a:r>
            <a:r>
              <a:rPr lang="en-US" altLang="ko-KR" sz="2600" dirty="0" smtClean="0"/>
              <a:t> </a:t>
            </a:r>
            <a:r>
              <a:rPr lang="ko-KR" altLang="en-US" sz="2600" spc="-150" dirty="0"/>
              <a:t>국가는</a:t>
            </a:r>
            <a:r>
              <a:rPr lang="ko-KR" altLang="en-US" sz="2600" dirty="0"/>
              <a:t> </a:t>
            </a:r>
            <a:r>
              <a:rPr lang="ko-KR" altLang="en-US" sz="2600" spc="-150" dirty="0"/>
              <a:t>부당한</a:t>
            </a:r>
            <a:r>
              <a:rPr lang="ko-KR" altLang="en-US" sz="2600" dirty="0"/>
              <a:t> </a:t>
            </a:r>
            <a:r>
              <a:rPr lang="ko-KR" altLang="en-US" sz="2600" spc="-150" dirty="0"/>
              <a:t>방법으로</a:t>
            </a:r>
            <a:r>
              <a:rPr lang="ko-KR" altLang="en-US" sz="2600" dirty="0"/>
              <a:t> 획득한 </a:t>
            </a:r>
            <a:r>
              <a:rPr lang="ko-KR" altLang="en-US" sz="2600" dirty="0" smtClean="0"/>
              <a:t>보유를 </a:t>
            </a:r>
            <a:r>
              <a:rPr lang="ko-KR" altLang="en-US" sz="2600" spc="-150" dirty="0"/>
              <a:t>환수하여</a:t>
            </a:r>
            <a:r>
              <a:rPr lang="ko-KR" altLang="en-US" sz="2600" dirty="0"/>
              <a:t> </a:t>
            </a:r>
            <a:r>
              <a:rPr lang="ko-KR" altLang="en-US" sz="2600" spc="-150" dirty="0"/>
              <a:t>재분배의</a:t>
            </a:r>
            <a:r>
              <a:rPr lang="ko-KR" altLang="en-US" sz="2600" dirty="0"/>
              <a:t> 재원으로 활용</a:t>
            </a:r>
          </a:p>
        </p:txBody>
      </p:sp>
    </p:spTree>
    <p:extLst>
      <p:ext uri="{BB962C8B-B14F-4D97-AF65-F5344CB8AC3E}">
        <p14:creationId xmlns:p14="http://schemas.microsoft.com/office/powerpoint/2010/main" val="112657940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48" y="642918"/>
            <a:ext cx="7786742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국가의 </a:t>
            </a:r>
            <a:r>
              <a:rPr lang="ko-KR" altLang="en-US" sz="1800" dirty="0"/>
              <a:t>핵심적 </a:t>
            </a:r>
            <a:r>
              <a:rPr lang="ko-KR" altLang="en-US" sz="1800" dirty="0" smtClean="0"/>
              <a:t>임무</a:t>
            </a:r>
            <a:r>
              <a:rPr lang="en-US" altLang="ko-KR" sz="1800" dirty="0" smtClean="0"/>
              <a:t> = </a:t>
            </a:r>
            <a:r>
              <a:rPr lang="ko-KR" altLang="en-US" sz="1800" dirty="0"/>
              <a:t>국민의 </a:t>
            </a:r>
            <a:r>
              <a:rPr lang="ko-KR" altLang="en-US" sz="1800" dirty="0">
                <a:solidFill>
                  <a:srgbClr val="FF0000"/>
                </a:solidFill>
              </a:rPr>
              <a:t>재산권 </a:t>
            </a:r>
            <a:r>
              <a:rPr lang="ko-KR" altLang="en-US" sz="1800" dirty="0" smtClean="0">
                <a:solidFill>
                  <a:srgbClr val="FF0000"/>
                </a:solidFill>
              </a:rPr>
              <a:t>보호</a:t>
            </a:r>
            <a:endParaRPr lang="en-US" altLang="ko-KR" sz="18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국가의 </a:t>
            </a:r>
            <a:r>
              <a:rPr lang="ko-KR" altLang="en-US" sz="1800" dirty="0"/>
              <a:t>지나친 </a:t>
            </a:r>
            <a:r>
              <a:rPr lang="ko-KR" altLang="en-US" sz="1800" dirty="0" smtClean="0">
                <a:solidFill>
                  <a:srgbClr val="FF0000"/>
                </a:solidFill>
              </a:rPr>
              <a:t>과세행위</a:t>
            </a:r>
            <a:endParaRPr lang="en-US" altLang="ko-KR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ko-KR" sz="1800" dirty="0" smtClean="0"/>
              <a:t>: </a:t>
            </a:r>
            <a:r>
              <a:rPr lang="ko-KR" altLang="en-US" sz="1800" dirty="0"/>
              <a:t>국민의 노력을 통해 획득한 </a:t>
            </a:r>
            <a:r>
              <a:rPr lang="ko-KR" altLang="en-US" sz="1800" dirty="0" smtClean="0"/>
              <a:t>대가를 </a:t>
            </a:r>
            <a:r>
              <a:rPr lang="ko-KR" altLang="en-US" sz="1800" dirty="0"/>
              <a:t>약탈하는 일종의 도적질 </a:t>
            </a:r>
            <a:r>
              <a:rPr lang="en-US" altLang="ko-KR" sz="1800" dirty="0" smtClean="0"/>
              <a:t> </a:t>
            </a:r>
          </a:p>
          <a:p>
            <a:pPr>
              <a:buNone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= </a:t>
            </a:r>
            <a:r>
              <a:rPr lang="ko-KR" altLang="en-US" sz="1800" dirty="0" smtClean="0"/>
              <a:t>국민은 </a:t>
            </a:r>
            <a:r>
              <a:rPr lang="ko-KR" altLang="en-US" sz="1800" dirty="0"/>
              <a:t>그에 </a:t>
            </a:r>
            <a:r>
              <a:rPr lang="ko-KR" altLang="en-US" sz="1800" dirty="0" smtClean="0"/>
              <a:t>상당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하는 </a:t>
            </a:r>
            <a:r>
              <a:rPr lang="ko-KR" altLang="en-US" sz="1800" dirty="0"/>
              <a:t>만큼 부역행위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b="1" dirty="0" smtClean="0"/>
              <a:t>( </a:t>
            </a:r>
            <a:r>
              <a:rPr lang="ko-KR" altLang="en-US" sz="1800" dirty="0" smtClean="0"/>
              <a:t>국가에 </a:t>
            </a:r>
            <a:r>
              <a:rPr lang="ko-KR" altLang="en-US" sz="1800" dirty="0"/>
              <a:t>의한 재분배정책은 아주 제한적 </a:t>
            </a:r>
            <a:r>
              <a:rPr lang="ko-KR" altLang="en-US" sz="1800" dirty="0" smtClean="0"/>
              <a:t>수준으로 국한 </a:t>
            </a:r>
            <a:r>
              <a:rPr lang="en-US" altLang="ko-KR" sz="1800" dirty="0" smtClean="0"/>
              <a:t>)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국가에 </a:t>
            </a:r>
            <a:r>
              <a:rPr lang="ko-KR" altLang="en-US" sz="1800" dirty="0"/>
              <a:t>의한 재분배정책보다는 </a:t>
            </a:r>
            <a:r>
              <a:rPr lang="ko-KR" altLang="en-US" sz="1800" dirty="0">
                <a:solidFill>
                  <a:srgbClr val="FF0000"/>
                </a:solidFill>
              </a:rPr>
              <a:t>부자들의 자선행위</a:t>
            </a:r>
            <a:r>
              <a:rPr lang="ko-KR" altLang="en-US" sz="1800" dirty="0"/>
              <a:t>를 통한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빈곤구제를 선호</a:t>
            </a:r>
            <a:endParaRPr lang="en-US" altLang="ko-KR" sz="1800" dirty="0" smtClean="0"/>
          </a:p>
          <a:p>
            <a:pPr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 smtClean="0"/>
              <a:t>(2) </a:t>
            </a:r>
            <a:r>
              <a:rPr lang="ko-KR" altLang="en-US" sz="1800" dirty="0"/>
              <a:t>경험적 자유주의</a:t>
            </a:r>
            <a:r>
              <a:rPr lang="en-US" altLang="ko-KR" sz="1800" dirty="0"/>
              <a:t>(empirical libertarianism</a:t>
            </a:r>
            <a:r>
              <a:rPr lang="en-US" altLang="ko-KR" sz="1800" dirty="0" smtClean="0"/>
              <a:t>)</a:t>
            </a:r>
          </a:p>
          <a:p>
            <a:pPr marL="0" indent="0">
              <a:buNone/>
            </a:pP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기본적 입장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/>
              <a:t>고전적 </a:t>
            </a:r>
            <a:r>
              <a:rPr lang="ko-KR" altLang="en-US" sz="1800" spc="-150" dirty="0"/>
              <a:t>자유주의의</a:t>
            </a:r>
            <a:r>
              <a:rPr lang="ko-KR" altLang="en-US" sz="1800" dirty="0"/>
              <a:t> 전통을 </a:t>
            </a:r>
            <a:r>
              <a:rPr lang="ko-KR" altLang="en-US" sz="1800" spc="-150" dirty="0">
                <a:solidFill>
                  <a:srgbClr val="FF0000"/>
                </a:solidFill>
              </a:rPr>
              <a:t>현실사회</a:t>
            </a:r>
            <a:r>
              <a:rPr lang="ko-KR" altLang="en-US" sz="1800" spc="-150" dirty="0"/>
              <a:t>에</a:t>
            </a:r>
            <a:r>
              <a:rPr lang="ko-KR" altLang="en-US" sz="1800" dirty="0"/>
              <a:t> </a:t>
            </a:r>
            <a:r>
              <a:rPr lang="ko-KR" altLang="en-US" sz="1800" spc="-150" dirty="0"/>
              <a:t>적합하게</a:t>
            </a:r>
            <a:r>
              <a:rPr lang="ko-KR" altLang="en-US" sz="1800" dirty="0"/>
              <a:t> 재조정하여 </a:t>
            </a:r>
            <a:r>
              <a:rPr lang="ko-KR" altLang="en-US" sz="1800" dirty="0" smtClean="0"/>
              <a:t>적용</a:t>
            </a:r>
            <a:endParaRPr lang="en-US" altLang="ko-KR" sz="1800" dirty="0" smtClean="0"/>
          </a:p>
          <a:p>
            <a:pPr>
              <a:buNone/>
            </a:pP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대표학자</a:t>
            </a:r>
            <a:r>
              <a:rPr lang="en-US" altLang="ko-KR" sz="1800" dirty="0"/>
              <a:t>: </a:t>
            </a:r>
            <a:r>
              <a:rPr lang="en-US" altLang="ko-KR" sz="1800" dirty="0" err="1"/>
              <a:t>Hayeck</a:t>
            </a:r>
            <a:r>
              <a:rPr lang="en-US" altLang="ko-KR" sz="1800" dirty="0"/>
              <a:t>,</a:t>
            </a:r>
            <a:r>
              <a:rPr lang="ko-KR" altLang="en-US" sz="1800" dirty="0"/>
              <a:t> </a:t>
            </a:r>
            <a:r>
              <a:rPr lang="en-US" altLang="ko-KR" sz="1800" dirty="0"/>
              <a:t>Friedman </a:t>
            </a:r>
            <a:r>
              <a:rPr lang="ko-KR" altLang="en-US" sz="1800" dirty="0"/>
              <a:t>등</a:t>
            </a:r>
            <a:endParaRPr lang="en-US" altLang="ko-KR" sz="1800" dirty="0"/>
          </a:p>
          <a:p>
            <a:pPr>
              <a:buNone/>
            </a:pP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국가의 </a:t>
            </a:r>
            <a:r>
              <a:rPr lang="ko-KR" altLang="en-US" sz="1800" dirty="0"/>
              <a:t>개입을 </a:t>
            </a:r>
            <a:r>
              <a:rPr lang="ko-KR" altLang="en-US" sz="1800" dirty="0">
                <a:solidFill>
                  <a:srgbClr val="FF0000"/>
                </a:solidFill>
              </a:rPr>
              <a:t>도덕적 차원</a:t>
            </a:r>
            <a:r>
              <a:rPr lang="ko-KR" altLang="en-US" sz="1800" dirty="0"/>
              <a:t>에서 비판하는 것이 아니라</a:t>
            </a:r>
            <a:r>
              <a:rPr lang="en-US" altLang="ko-KR" sz="1800" dirty="0"/>
              <a:t>,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            </a:t>
            </a:r>
            <a:r>
              <a:rPr lang="ko-KR" altLang="en-US" sz="1800" dirty="0" smtClean="0"/>
              <a:t>그것이 </a:t>
            </a:r>
            <a:r>
              <a:rPr lang="ko-KR" altLang="en-US" sz="1800" dirty="0"/>
              <a:t>가져다 주게 되는 </a:t>
            </a:r>
            <a:r>
              <a:rPr lang="ko-KR" altLang="en-US" sz="1800" dirty="0">
                <a:solidFill>
                  <a:srgbClr val="FF0000"/>
                </a:solidFill>
              </a:rPr>
              <a:t>부작용</a:t>
            </a:r>
            <a:r>
              <a:rPr lang="ko-KR" altLang="en-US" sz="1800" dirty="0"/>
              <a:t>을 우려하여 </a:t>
            </a:r>
            <a:r>
              <a:rPr lang="ko-KR" altLang="en-US" sz="1800" dirty="0" smtClean="0"/>
              <a:t>반대입장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88550907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3714752"/>
            <a:ext cx="8901082" cy="292895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en-US" altLang="ko-KR" sz="20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시장은 </a:t>
            </a:r>
            <a:r>
              <a:rPr lang="ko-KR" altLang="en-US" sz="1800" dirty="0"/>
              <a:t>자연과 같은 초월적 힘으로 승자와 패자를 결정하는 </a:t>
            </a:r>
            <a:r>
              <a:rPr lang="ko-KR" altLang="en-US" sz="1800" dirty="0" smtClean="0"/>
              <a:t>경제적 게임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게임의 </a:t>
            </a:r>
            <a:r>
              <a:rPr lang="ko-KR" altLang="en-US" sz="1800" dirty="0"/>
              <a:t>결과는 좋음 또는 나쁨으로</a:t>
            </a:r>
            <a:r>
              <a:rPr lang="en-US" altLang="ko-KR" sz="1800" dirty="0"/>
              <a:t>, </a:t>
            </a:r>
            <a:r>
              <a:rPr lang="ko-KR" altLang="en-US" sz="1800" dirty="0"/>
              <a:t>공정 또는 불공정은 결코 아님</a:t>
            </a:r>
            <a:r>
              <a:rPr lang="en-US" altLang="ko-KR" sz="1800" dirty="0"/>
              <a:t>.</a:t>
            </a:r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사회정의는 </a:t>
            </a:r>
            <a:r>
              <a:rPr lang="ko-KR" altLang="en-US" sz="1800" dirty="0"/>
              <a:t>단지 사람의 기분을 만족시켜주는 </a:t>
            </a:r>
            <a:r>
              <a:rPr lang="ko-KR" altLang="en-US" sz="1800" dirty="0" smtClean="0"/>
              <a:t>믿음으로서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일종의 </a:t>
            </a:r>
            <a:r>
              <a:rPr lang="ko-KR" altLang="en-US" sz="1800" dirty="0" smtClean="0">
                <a:solidFill>
                  <a:srgbClr val="FF0000"/>
                </a:solidFill>
              </a:rPr>
              <a:t>종교적 </a:t>
            </a:r>
            <a:endParaRPr lang="en-US" altLang="ko-KR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ko-KR" sz="1800" dirty="0" smtClean="0">
                <a:solidFill>
                  <a:srgbClr val="FF0000"/>
                </a:solidFill>
              </a:rPr>
              <a:t>  </a:t>
            </a:r>
            <a:r>
              <a:rPr lang="ko-KR" altLang="en-US" sz="1800" dirty="0" smtClean="0">
                <a:solidFill>
                  <a:srgbClr val="FF0000"/>
                </a:solidFill>
              </a:rPr>
              <a:t>미신</a:t>
            </a:r>
            <a:r>
              <a:rPr lang="ko-KR" altLang="en-US" sz="1800" dirty="0" smtClean="0"/>
              <a:t>과도 같은 </a:t>
            </a:r>
            <a:r>
              <a:rPr lang="ko-KR" altLang="en-US" sz="1800" dirty="0"/>
              <a:t>것임</a:t>
            </a:r>
            <a:r>
              <a:rPr lang="en-US" altLang="ko-KR" sz="1800" dirty="0"/>
              <a:t>.</a:t>
            </a:r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과도한 </a:t>
            </a:r>
            <a:r>
              <a:rPr lang="ko-KR" altLang="en-US" sz="1800" dirty="0"/>
              <a:t>사회정의의 추구는 자칫 </a:t>
            </a:r>
            <a:r>
              <a:rPr lang="ko-KR" altLang="en-US" sz="1800" dirty="0" smtClean="0"/>
              <a:t>분배정의의 </a:t>
            </a:r>
            <a:r>
              <a:rPr lang="ko-KR" altLang="en-US" sz="1800" spc="-150" dirty="0"/>
              <a:t>차원에서 </a:t>
            </a:r>
            <a:r>
              <a:rPr lang="ko-KR" altLang="en-US" sz="1800" spc="-150" dirty="0" smtClean="0">
                <a:solidFill>
                  <a:srgbClr val="FF0000"/>
                </a:solidFill>
              </a:rPr>
              <a:t>국가개입</a:t>
            </a:r>
            <a:r>
              <a:rPr lang="ko-KR" altLang="en-US" sz="1800" dirty="0" smtClean="0"/>
              <a:t>을 </a:t>
            </a:r>
            <a:r>
              <a:rPr lang="ko-KR" altLang="en-US" sz="1800" spc="-150" dirty="0" smtClean="0"/>
              <a:t>요구하게 될 </a:t>
            </a:r>
            <a:r>
              <a:rPr lang="ko-KR" altLang="en-US" sz="1800" spc="-150" dirty="0"/>
              <a:t>위험성</a:t>
            </a:r>
            <a:endParaRPr lang="en-US" altLang="ko-KR" sz="1800" spc="-15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분배정의를 </a:t>
            </a:r>
            <a:r>
              <a:rPr lang="ko-KR" altLang="en-US" sz="1800" dirty="0"/>
              <a:t>목표로 한 </a:t>
            </a:r>
            <a:r>
              <a:rPr lang="ko-KR" altLang="en-US" sz="1800" spc="-150" dirty="0"/>
              <a:t>국가개입은 사람의 </a:t>
            </a:r>
            <a:r>
              <a:rPr lang="ko-KR" altLang="en-US" sz="1800" dirty="0"/>
              <a:t>이해를 통제해야 </a:t>
            </a:r>
            <a:r>
              <a:rPr lang="ko-KR" altLang="en-US" sz="1800" dirty="0" smtClean="0"/>
              <a:t>하므로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결과적으로 </a:t>
            </a:r>
            <a:r>
              <a:rPr lang="ko-KR" altLang="en-US" sz="1800" dirty="0"/>
              <a:t>개인의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>
                <a:solidFill>
                  <a:srgbClr val="FF0000"/>
                </a:solidFill>
              </a:rPr>
              <a:t>  </a:t>
            </a:r>
            <a:r>
              <a:rPr lang="ko-KR" altLang="en-US" sz="1800" dirty="0" smtClean="0">
                <a:solidFill>
                  <a:srgbClr val="FF0000"/>
                </a:solidFill>
              </a:rPr>
              <a:t>자유를 </a:t>
            </a:r>
            <a:r>
              <a:rPr lang="ko-KR" altLang="en-US" sz="1800" dirty="0">
                <a:solidFill>
                  <a:srgbClr val="FF0000"/>
                </a:solidFill>
              </a:rPr>
              <a:t>억제</a:t>
            </a:r>
            <a:r>
              <a:rPr lang="ko-KR" altLang="en-US" sz="1800" dirty="0"/>
              <a:t>하게 될 우려가 높음</a:t>
            </a:r>
            <a:r>
              <a:rPr lang="en-US" altLang="ko-KR" sz="1800" dirty="0" smtClean="0"/>
              <a:t>.</a:t>
            </a:r>
            <a:endParaRPr lang="en-US" altLang="ko-KR" sz="1800" dirty="0"/>
          </a:p>
        </p:txBody>
      </p:sp>
      <p:sp>
        <p:nvSpPr>
          <p:cNvPr id="4" name="직사각형 3"/>
          <p:cNvSpPr/>
          <p:nvPr/>
        </p:nvSpPr>
        <p:spPr>
          <a:xfrm>
            <a:off x="428596" y="785794"/>
            <a:ext cx="8215370" cy="307183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1"/>
                </a:solidFill>
              </a:rPr>
              <a:t>  </a:t>
            </a:r>
            <a:r>
              <a:rPr lang="en-US" altLang="ko-KR" b="1" dirty="0" smtClean="0">
                <a:solidFill>
                  <a:schemeClr val="tx1"/>
                </a:solidFill>
              </a:rPr>
              <a:t>[ </a:t>
            </a:r>
            <a:r>
              <a:rPr lang="ko-KR" altLang="en-US" b="1" dirty="0" smtClean="0">
                <a:solidFill>
                  <a:schemeClr val="tx1"/>
                </a:solidFill>
              </a:rPr>
              <a:t>경험적 자유주의의 세 가지 특징 </a:t>
            </a:r>
            <a:r>
              <a:rPr lang="en-US" altLang="ko-KR" b="1" dirty="0" smtClean="0">
                <a:solidFill>
                  <a:schemeClr val="tx1"/>
                </a:solidFill>
              </a:rPr>
              <a:t>]</a:t>
            </a:r>
          </a:p>
          <a:p>
            <a:pPr>
              <a:buNone/>
            </a:pPr>
            <a:endParaRPr lang="en-US" altLang="ko-KR" sz="1000" dirty="0" smtClean="0">
              <a:solidFill>
                <a:schemeClr val="tx1"/>
              </a:solidFill>
            </a:endParaRPr>
          </a:p>
          <a:p>
            <a:pPr marL="514350" indent="-514350">
              <a:buNone/>
            </a:pPr>
            <a:r>
              <a:rPr lang="ko-KR" altLang="en-US" dirty="0" smtClean="0">
                <a:solidFill>
                  <a:schemeClr val="tx1"/>
                </a:solidFill>
              </a:rPr>
              <a:t> ① 개인의 자유가 가장 최우선의 가치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514350" indent="-514350">
              <a:buNone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514350" indent="-514350">
              <a:buNone/>
            </a:pPr>
            <a:r>
              <a:rPr lang="en-US" altLang="ko-KR" dirty="0" smtClean="0">
                <a:solidFill>
                  <a:schemeClr val="tx1"/>
                </a:solidFill>
              </a:rPr>
              <a:t>     : </a:t>
            </a:r>
            <a:r>
              <a:rPr lang="en-US" altLang="ko-KR" dirty="0" err="1" smtClean="0">
                <a:solidFill>
                  <a:schemeClr val="tx1"/>
                </a:solidFill>
              </a:rPr>
              <a:t>Hayeck</a:t>
            </a:r>
            <a:r>
              <a:rPr lang="ko-KR" altLang="en-US" dirty="0" smtClean="0">
                <a:solidFill>
                  <a:schemeClr val="tx1"/>
                </a:solidFill>
              </a:rPr>
              <a:t>은 과도한 평등 추구는 개인의 자유를 제약하거나 침해할 우려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514350" indent="-514350">
              <a:buNone/>
            </a:pPr>
            <a:endParaRPr lang="en-US" altLang="ko-KR" sz="1000" dirty="0" smtClean="0">
              <a:solidFill>
                <a:schemeClr val="tx1"/>
              </a:solidFill>
            </a:endParaRPr>
          </a:p>
          <a:p>
            <a:pPr marL="514350" indent="-514350">
              <a:buNone/>
            </a:pPr>
            <a:r>
              <a:rPr lang="ko-KR" altLang="en-US" dirty="0" smtClean="0">
                <a:solidFill>
                  <a:schemeClr val="tx1"/>
                </a:solidFill>
              </a:rPr>
              <a:t> ② 시장은 개인의 자유를 보호하고 경제적 편익을 </a:t>
            </a:r>
            <a:r>
              <a:rPr lang="ko-KR" altLang="en-US" spc="-150" dirty="0" smtClean="0">
                <a:solidFill>
                  <a:schemeClr val="tx1"/>
                </a:solidFill>
              </a:rPr>
              <a:t>창출하는</a:t>
            </a:r>
            <a:r>
              <a:rPr lang="ko-KR" altLang="en-US" dirty="0" smtClean="0">
                <a:solidFill>
                  <a:schemeClr val="tx1"/>
                </a:solidFill>
              </a:rPr>
              <a:t> 가장 효율적 기구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>
              <a:buNone/>
            </a:pPr>
            <a:endParaRPr lang="en-US" altLang="ko-KR" sz="1000" dirty="0" smtClean="0">
              <a:solidFill>
                <a:schemeClr val="tx1"/>
              </a:solidFill>
            </a:endParaRPr>
          </a:p>
          <a:p>
            <a:pPr marL="514350" indent="-514350">
              <a:buNone/>
            </a:pPr>
            <a:r>
              <a:rPr lang="en-US" altLang="ko-KR" dirty="0" smtClean="0">
                <a:solidFill>
                  <a:schemeClr val="tx1"/>
                </a:solidFill>
              </a:rPr>
              <a:t>     : </a:t>
            </a:r>
            <a:r>
              <a:rPr lang="ko-KR" altLang="en-US" dirty="0" smtClean="0">
                <a:solidFill>
                  <a:schemeClr val="tx1"/>
                </a:solidFill>
              </a:rPr>
              <a:t>개인의 행위에 대한 시장의 경제적 보상은 개인 본인은 물론</a:t>
            </a:r>
            <a:r>
              <a:rPr lang="en-US" altLang="ko-KR" dirty="0" smtClean="0">
                <a:solidFill>
                  <a:schemeClr val="tx1"/>
                </a:solidFill>
              </a:rPr>
              <a:t>,</a:t>
            </a:r>
            <a:r>
              <a:rPr lang="ko-KR" altLang="en-US" dirty="0" smtClean="0">
                <a:solidFill>
                  <a:schemeClr val="tx1"/>
                </a:solidFill>
              </a:rPr>
              <a:t> 사회 전체의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514350" indent="-514350">
              <a:lnSpc>
                <a:spcPct val="150000"/>
              </a:lnSpc>
              <a:buNone/>
            </a:pPr>
            <a:r>
              <a:rPr lang="en-US" altLang="ko-KR" dirty="0" smtClean="0">
                <a:solidFill>
                  <a:schemeClr val="tx1"/>
                </a:solidFill>
              </a:rPr>
              <a:t>     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편익으로도 가산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514350" indent="-514350">
              <a:buNone/>
            </a:pPr>
            <a:endParaRPr lang="en-US" altLang="ko-KR" sz="900" dirty="0" smtClean="0">
              <a:solidFill>
                <a:schemeClr val="tx1"/>
              </a:solidFill>
            </a:endParaRPr>
          </a:p>
          <a:p>
            <a:pPr marL="514350" indent="-514350">
              <a:buNone/>
            </a:pPr>
            <a:r>
              <a:rPr lang="ko-KR" altLang="en-US" dirty="0" smtClean="0">
                <a:solidFill>
                  <a:schemeClr val="tx1"/>
                </a:solidFill>
              </a:rPr>
              <a:t> ③ 사회정의의 추구는 무익하고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종종 유해할 수도 있음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084247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857232"/>
            <a:ext cx="8686800" cy="1714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2800" dirty="0" smtClean="0"/>
              <a:t>• </a:t>
            </a:r>
            <a:r>
              <a:rPr lang="ko-KR" altLang="en-US" sz="1800" dirty="0" smtClean="0"/>
              <a:t>경험적 자유주의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:</a:t>
            </a:r>
            <a:r>
              <a:rPr lang="ko-KR" altLang="en-US" sz="1800" dirty="0" smtClean="0"/>
              <a:t> </a:t>
            </a:r>
            <a:r>
              <a:rPr lang="en-US" altLang="ko-KR" sz="1800" dirty="0"/>
              <a:t>1970</a:t>
            </a:r>
            <a:r>
              <a:rPr lang="ko-KR" altLang="en-US" sz="1800" dirty="0"/>
              <a:t>년대 </a:t>
            </a:r>
            <a:r>
              <a:rPr lang="en-US" altLang="ko-KR" sz="1800" dirty="0">
                <a:solidFill>
                  <a:srgbClr val="FF0000"/>
                </a:solidFill>
              </a:rPr>
              <a:t>New Right</a:t>
            </a:r>
            <a:r>
              <a:rPr lang="ko-KR" altLang="en-US" sz="1800" dirty="0"/>
              <a:t>라는 사회사상으로 출범</a:t>
            </a:r>
            <a:endParaRPr lang="en-US" altLang="ko-KR" sz="1800" dirty="0"/>
          </a:p>
          <a:p>
            <a:pPr>
              <a:buNone/>
            </a:pPr>
            <a:r>
              <a:rPr lang="en-US" altLang="ko-KR" sz="2800" dirty="0" smtClean="0"/>
              <a:t>•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고전적 </a:t>
            </a:r>
            <a:r>
              <a:rPr lang="ko-KR" altLang="en-US" sz="1800" dirty="0"/>
              <a:t>자유주의에 </a:t>
            </a:r>
            <a:r>
              <a:rPr lang="ko-KR" altLang="en-US" sz="1800" dirty="0" smtClean="0"/>
              <a:t>뿌리 </a:t>
            </a:r>
            <a:r>
              <a:rPr lang="en-US" altLang="ko-KR" sz="1800" dirty="0" smtClean="0"/>
              <a:t>= </a:t>
            </a:r>
            <a:r>
              <a:rPr lang="ko-KR" altLang="en-US" sz="1800" dirty="0" err="1" smtClean="0">
                <a:solidFill>
                  <a:srgbClr val="FF0000"/>
                </a:solidFill>
              </a:rPr>
              <a:t>신고전학파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2000" dirty="0"/>
          </a:p>
        </p:txBody>
      </p:sp>
      <p:sp>
        <p:nvSpPr>
          <p:cNvPr id="4" name="직사각형 3"/>
          <p:cNvSpPr/>
          <p:nvPr/>
        </p:nvSpPr>
        <p:spPr>
          <a:xfrm>
            <a:off x="357158" y="2786058"/>
            <a:ext cx="8572560" cy="26432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altLang="ko-KR" dirty="0" smtClean="0">
                <a:solidFill>
                  <a:schemeClr val="tx1"/>
                </a:solidFill>
              </a:rPr>
              <a:t>• </a:t>
            </a:r>
            <a:r>
              <a:rPr lang="ko-KR" altLang="en-US" dirty="0" smtClean="0">
                <a:solidFill>
                  <a:schemeClr val="tx1"/>
                </a:solidFill>
              </a:rPr>
              <a:t>제반 문제의 책임과 해결 주체는 개인이 되어야 함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r>
              <a:rPr lang="en-US" altLang="ko-KR" dirty="0" smtClean="0">
                <a:solidFill>
                  <a:schemeClr val="tx1"/>
                </a:solidFill>
              </a:rPr>
              <a:t>• </a:t>
            </a:r>
            <a:r>
              <a:rPr lang="ko-KR" altLang="en-US" dirty="0" smtClean="0">
                <a:solidFill>
                  <a:schemeClr val="tx1"/>
                </a:solidFill>
              </a:rPr>
              <a:t>국가 개입은 개인의 자유의지와 창의력을 제약할 수 있으므로 반대 입장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altLang="ko-KR" dirty="0" smtClean="0">
                <a:solidFill>
                  <a:schemeClr val="tx1"/>
                </a:solidFill>
              </a:rPr>
              <a:t>• </a:t>
            </a:r>
            <a:r>
              <a:rPr lang="ko-KR" altLang="en-US" dirty="0" smtClean="0">
                <a:solidFill>
                  <a:schemeClr val="tx1"/>
                </a:solidFill>
              </a:rPr>
              <a:t>국가의 사회복지정책은 빈곤구제와 같은 제한적 범위에서만 한정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altLang="ko-KR" dirty="0" smtClean="0">
                <a:solidFill>
                  <a:schemeClr val="tx1"/>
                </a:solidFill>
              </a:rPr>
              <a:t>• </a:t>
            </a:r>
            <a:r>
              <a:rPr lang="ko-KR" altLang="en-US" dirty="0" smtClean="0">
                <a:solidFill>
                  <a:schemeClr val="tx1"/>
                </a:solidFill>
              </a:rPr>
              <a:t>시장에 대한 무한 신뢰</a:t>
            </a:r>
            <a:r>
              <a:rPr lang="en-US" altLang="ko-KR" dirty="0" smtClean="0">
                <a:solidFill>
                  <a:schemeClr val="tx1"/>
                </a:solidFill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</a:rPr>
              <a:t>시장은 완전경쟁을 통하여 개인에게 선택범위 확장 →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altLang="ko-KR" dirty="0" smtClean="0">
                <a:solidFill>
                  <a:schemeClr val="tx1"/>
                </a:solidFill>
              </a:rPr>
              <a:t>  </a:t>
            </a:r>
            <a:r>
              <a:rPr lang="ko-KR" altLang="en-US" dirty="0" smtClean="0">
                <a:solidFill>
                  <a:schemeClr val="tx1"/>
                </a:solidFill>
              </a:rPr>
              <a:t>비용을 최소화 → 생산자의 독점이윤을 방지 → 공정한 분배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2899046" y="2571744"/>
            <a:ext cx="338746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ko-KR" sz="2400" b="1" dirty="0" smtClean="0">
                <a:latin typeface="+mn-ea"/>
              </a:rPr>
              <a:t>New Right</a:t>
            </a:r>
            <a:r>
              <a:rPr lang="ko-KR" altLang="en-US" sz="2400" b="1" dirty="0" smtClean="0">
                <a:latin typeface="+mn-ea"/>
              </a:rPr>
              <a:t>의 사회사상</a:t>
            </a:r>
            <a:endParaRPr lang="ko-KR" altLang="en-US" sz="2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7626249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428736"/>
            <a:ext cx="8786874" cy="3929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/>
              <a:t>2) </a:t>
            </a:r>
            <a:r>
              <a:rPr lang="ko-KR" altLang="en-US" sz="1800" dirty="0"/>
              <a:t>진보주의</a:t>
            </a:r>
            <a:r>
              <a:rPr lang="en-US" altLang="ko-KR" sz="1800" dirty="0"/>
              <a:t>(</a:t>
            </a:r>
            <a:r>
              <a:rPr lang="en-US" altLang="ko-KR" sz="1800" dirty="0" err="1"/>
              <a:t>Progessivism</a:t>
            </a:r>
            <a:r>
              <a:rPr lang="en-US" altLang="ko-KR" sz="1800" dirty="0" smtClean="0"/>
              <a:t>)</a:t>
            </a:r>
          </a:p>
          <a:p>
            <a:pPr marL="0" indent="0">
              <a:buNone/>
            </a:pPr>
            <a:endParaRPr lang="en-US" altLang="ko-KR" sz="1000" dirty="0"/>
          </a:p>
          <a:p>
            <a:r>
              <a:rPr lang="ko-KR" altLang="en-US" sz="1800" dirty="0"/>
              <a:t>고전적 자유주의에 사상적 뿌리</a:t>
            </a:r>
            <a:endParaRPr lang="en-US" altLang="ko-KR" sz="1800" dirty="0"/>
          </a:p>
          <a:p>
            <a:r>
              <a:rPr lang="ko-KR" altLang="en-US" sz="1800" dirty="0"/>
              <a:t>자유주의와 차별적 </a:t>
            </a:r>
            <a:r>
              <a:rPr lang="ko-KR" altLang="en-US" sz="1800" dirty="0" smtClean="0"/>
              <a:t>특성</a:t>
            </a:r>
            <a:endParaRPr lang="en-US" altLang="ko-KR" sz="1800" dirty="0"/>
          </a:p>
          <a:p>
            <a:pPr marL="514350" indent="-514350">
              <a:buNone/>
            </a:pPr>
            <a:r>
              <a:rPr lang="ko-KR" altLang="en-US" sz="1800" dirty="0" smtClean="0"/>
              <a:t>①</a:t>
            </a:r>
            <a:r>
              <a:rPr lang="ko-KR" altLang="en-US" sz="1800" dirty="0" smtClean="0">
                <a:solidFill>
                  <a:srgbClr val="FF0000"/>
                </a:solidFill>
              </a:rPr>
              <a:t> 자본주의와 </a:t>
            </a:r>
            <a:r>
              <a:rPr lang="ko-KR" altLang="en-US" sz="1800" dirty="0">
                <a:solidFill>
                  <a:srgbClr val="FF0000"/>
                </a:solidFill>
              </a:rPr>
              <a:t>시장경제의 우월성</a:t>
            </a:r>
            <a:r>
              <a:rPr lang="ko-KR" altLang="en-US" sz="1800" dirty="0"/>
              <a:t>에 대한 확고한 신념</a:t>
            </a:r>
            <a:r>
              <a:rPr lang="en-US" altLang="ko-KR" sz="1800" dirty="0"/>
              <a:t>. </a:t>
            </a:r>
          </a:p>
          <a:p>
            <a:pPr marL="514350" indent="-514350">
              <a:buNone/>
            </a:pPr>
            <a:r>
              <a:rPr lang="ko-KR" altLang="en-US" sz="1800" dirty="0" smtClean="0"/>
              <a:t>② 동시에 </a:t>
            </a:r>
            <a:r>
              <a:rPr lang="ko-KR" altLang="en-US" sz="1800" dirty="0"/>
              <a:t>자본주의는 </a:t>
            </a:r>
            <a:r>
              <a:rPr lang="ko-KR" altLang="en-US" sz="1800" dirty="0">
                <a:solidFill>
                  <a:srgbClr val="FF0000"/>
                </a:solidFill>
              </a:rPr>
              <a:t>빈곤이나 불평등</a:t>
            </a:r>
            <a:r>
              <a:rPr lang="ko-KR" altLang="en-US" sz="1800" dirty="0"/>
              <a:t>과 같은 </a:t>
            </a:r>
            <a:r>
              <a:rPr lang="ko-KR" altLang="en-US" sz="1800" dirty="0" smtClean="0"/>
              <a:t>사회문제를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초래하고 있다고 인정</a:t>
            </a:r>
            <a:endParaRPr lang="en-US" altLang="ko-KR" sz="1800" dirty="0"/>
          </a:p>
          <a:p>
            <a:pPr marL="514350" indent="-514350">
              <a:buNone/>
            </a:pPr>
            <a:r>
              <a:rPr lang="ko-KR" altLang="en-US" sz="1800" dirty="0" smtClean="0"/>
              <a:t>③ </a:t>
            </a:r>
            <a:r>
              <a:rPr lang="ko-KR" altLang="en-US" sz="1800" dirty="0" smtClean="0">
                <a:solidFill>
                  <a:srgbClr val="FF0000"/>
                </a:solidFill>
              </a:rPr>
              <a:t>국가</a:t>
            </a:r>
            <a:r>
              <a:rPr lang="ko-KR" altLang="en-US" sz="1800" dirty="0" smtClean="0"/>
              <a:t>는 </a:t>
            </a:r>
            <a:r>
              <a:rPr lang="ko-KR" altLang="en-US" sz="1800" dirty="0"/>
              <a:t>사회문제를 해결할 수 있는 능력을 </a:t>
            </a:r>
            <a:r>
              <a:rPr lang="ko-KR" altLang="en-US" sz="1800" dirty="0" smtClean="0"/>
              <a:t>갖추고 있음에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대한 믿음</a:t>
            </a:r>
            <a:endParaRPr lang="en-US" altLang="ko-KR" sz="1800" dirty="0" smtClean="0"/>
          </a:p>
          <a:p>
            <a:pPr marL="514350" indent="-514350">
              <a:buNone/>
            </a:pP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en-US" altLang="ko-KR" sz="1800" dirty="0" smtClean="0">
                <a:solidFill>
                  <a:srgbClr val="FF0000"/>
                </a:solidFill>
              </a:rPr>
              <a:t>  </a:t>
            </a:r>
            <a:r>
              <a:rPr lang="ko-KR" altLang="en-US" sz="1800" dirty="0" smtClean="0">
                <a:solidFill>
                  <a:srgbClr val="FF0000"/>
                </a:solidFill>
              </a:rPr>
              <a:t>사적 재산권</a:t>
            </a:r>
            <a:r>
              <a:rPr lang="ko-KR" altLang="en-US" sz="1800" dirty="0">
                <a:solidFill>
                  <a:srgbClr val="FF0000"/>
                </a:solidFill>
              </a:rPr>
              <a:t> </a:t>
            </a:r>
            <a:r>
              <a:rPr lang="en-US" altLang="ko-KR" sz="1800" dirty="0" smtClean="0"/>
              <a:t>=</a:t>
            </a:r>
            <a:r>
              <a:rPr lang="ko-KR" altLang="en-US" sz="1800" dirty="0" smtClean="0"/>
              <a:t> </a:t>
            </a:r>
            <a:r>
              <a:rPr lang="ko-KR" altLang="en-US" sz="1800" dirty="0"/>
              <a:t>본질적 목표가 </a:t>
            </a:r>
            <a:r>
              <a:rPr lang="ko-KR" altLang="en-US" sz="1800" dirty="0" smtClean="0"/>
              <a:t>아닌</a:t>
            </a:r>
            <a:r>
              <a:rPr lang="en-US" altLang="ko-KR" sz="1800" dirty="0" smtClean="0"/>
              <a:t>, </a:t>
            </a:r>
            <a:r>
              <a:rPr lang="ko-KR" altLang="en-US" sz="1800" dirty="0"/>
              <a:t>국민들의 보다 나은 삶을 위한 </a:t>
            </a:r>
            <a:r>
              <a:rPr lang="ko-KR" altLang="en-US" sz="1800" dirty="0" smtClean="0"/>
              <a:t>수단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  </a:t>
            </a:r>
            <a:r>
              <a:rPr lang="ko-KR" altLang="en-US" sz="1800" dirty="0" smtClean="0"/>
              <a:t>진보주의는 </a:t>
            </a:r>
            <a:r>
              <a:rPr lang="ko-KR" altLang="en-US" sz="1800" dirty="0"/>
              <a:t>국가가 공리주의나 </a:t>
            </a:r>
            <a:r>
              <a:rPr lang="en-US" altLang="ko-KR" sz="1800" dirty="0"/>
              <a:t>J. Rawls</a:t>
            </a:r>
            <a:r>
              <a:rPr lang="ko-KR" altLang="en-US" sz="1800" dirty="0"/>
              <a:t>의 사회정의와 같은 </a:t>
            </a:r>
            <a:r>
              <a:rPr lang="ko-KR" altLang="en-US" sz="1800" dirty="0" smtClean="0"/>
              <a:t>사회개혁 </a:t>
            </a:r>
            <a:r>
              <a:rPr lang="ko-KR" altLang="en-US" sz="1800" dirty="0"/>
              <a:t>사상에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따라 자본주의를 </a:t>
            </a:r>
            <a:r>
              <a:rPr lang="ko-KR" altLang="en-US" sz="1800" dirty="0"/>
              <a:t>적절하게 통제할 경우</a:t>
            </a:r>
            <a:r>
              <a:rPr lang="en-US" altLang="ko-KR" sz="1800" dirty="0"/>
              <a:t>, </a:t>
            </a:r>
            <a:r>
              <a:rPr lang="ko-KR" altLang="en-US" sz="1800" dirty="0" smtClean="0">
                <a:solidFill>
                  <a:srgbClr val="FF0000"/>
                </a:solidFill>
              </a:rPr>
              <a:t>효율성과 </a:t>
            </a:r>
            <a:r>
              <a:rPr lang="ko-KR" altLang="en-US" sz="1800" dirty="0">
                <a:solidFill>
                  <a:srgbClr val="FF0000"/>
                </a:solidFill>
              </a:rPr>
              <a:t>형평성의 목표</a:t>
            </a:r>
            <a:r>
              <a:rPr lang="ko-KR" altLang="en-US" sz="1800" dirty="0"/>
              <a:t>를 동시에 </a:t>
            </a:r>
            <a:r>
              <a:rPr lang="ko-KR" altLang="en-US" sz="1800" dirty="0" smtClean="0"/>
              <a:t>실현할 </a:t>
            </a:r>
            <a:r>
              <a:rPr lang="ko-KR" altLang="en-US" sz="1800" dirty="0"/>
              <a:t>수 </a:t>
            </a:r>
            <a:r>
              <a:rPr lang="ko-KR" altLang="en-US" sz="1800" dirty="0" smtClean="0"/>
              <a:t>있다는 믿음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88934271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689846"/>
            <a:ext cx="8229600" cy="3810724"/>
          </a:xfrm>
        </p:spPr>
        <p:txBody>
          <a:bodyPr>
            <a:normAutofit/>
          </a:bodyPr>
          <a:lstStyle/>
          <a:p>
            <a:pPr marL="457200" indent="-457200">
              <a:buAutoNum type="arabicParenBoth"/>
            </a:pPr>
            <a:r>
              <a:rPr lang="ko-KR" altLang="en-US" sz="1800" dirty="0" smtClean="0"/>
              <a:t>공리주의</a:t>
            </a:r>
            <a:r>
              <a:rPr lang="en-US" altLang="ko-KR" sz="1800" dirty="0"/>
              <a:t>(Utilitarianism</a:t>
            </a:r>
            <a:r>
              <a:rPr lang="en-US" altLang="ko-KR" sz="1800" dirty="0" smtClean="0"/>
              <a:t>)</a:t>
            </a:r>
          </a:p>
          <a:p>
            <a:pPr marL="514350" indent="-51435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800" dirty="0"/>
              <a:t>□ </a:t>
            </a:r>
            <a:r>
              <a:rPr lang="ko-KR" altLang="en-US" sz="1800" dirty="0"/>
              <a:t>공리주의 사상의 주요 </a:t>
            </a:r>
            <a:r>
              <a:rPr lang="ko-KR" altLang="en-US" sz="1800" dirty="0" smtClean="0"/>
              <a:t>내용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en-US" altLang="ko-KR" sz="1800" dirty="0"/>
              <a:t>J. Bentham</a:t>
            </a:r>
            <a:r>
              <a:rPr lang="ko-KR" altLang="en-US" sz="1800" dirty="0"/>
              <a:t>의 </a:t>
            </a:r>
            <a:r>
              <a:rPr lang="en-US" altLang="ko-KR" sz="1800" dirty="0"/>
              <a:t>‘</a:t>
            </a:r>
            <a:r>
              <a:rPr lang="ko-KR" altLang="en-US" sz="1800" dirty="0">
                <a:solidFill>
                  <a:srgbClr val="FF0000"/>
                </a:solidFill>
              </a:rPr>
              <a:t>최대다수 최대행복</a:t>
            </a:r>
            <a:r>
              <a:rPr lang="en-US" altLang="ko-KR" sz="1800" dirty="0"/>
              <a:t>’</a:t>
            </a:r>
            <a:r>
              <a:rPr lang="ko-KR" altLang="en-US" sz="1800" dirty="0"/>
              <a:t>의 원칙에 따라 사회구성원의 </a:t>
            </a:r>
            <a:r>
              <a:rPr lang="ko-KR" altLang="en-US" sz="1800" dirty="0" smtClean="0">
                <a:solidFill>
                  <a:srgbClr val="FF0000"/>
                </a:solidFill>
              </a:rPr>
              <a:t>총 복지가 </a:t>
            </a:r>
            <a:endParaRPr lang="en-US" altLang="ko-KR" sz="18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>
                <a:solidFill>
                  <a:srgbClr val="FF0000"/>
                </a:solidFill>
              </a:rPr>
              <a:t>    </a:t>
            </a:r>
            <a:r>
              <a:rPr lang="ko-KR" altLang="en-US" sz="1800" dirty="0" smtClean="0">
                <a:solidFill>
                  <a:srgbClr val="FF0000"/>
                </a:solidFill>
              </a:rPr>
              <a:t>극대화</a:t>
            </a:r>
            <a:r>
              <a:rPr lang="ko-KR" altLang="en-US" sz="1800" dirty="0" smtClean="0"/>
              <a:t>될 </a:t>
            </a:r>
            <a:r>
              <a:rPr lang="ko-KR" altLang="en-US" sz="1800" dirty="0"/>
              <a:t>수 있는 방향으로 자원이 배분되어야 함</a:t>
            </a:r>
            <a:r>
              <a:rPr lang="en-US" altLang="ko-KR" sz="1800" dirty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800" dirty="0"/>
              <a:t>(</a:t>
            </a:r>
            <a:r>
              <a:rPr lang="ko-KR" altLang="en-US" sz="1800" dirty="0"/>
              <a:t>가정</a:t>
            </a:r>
            <a:r>
              <a:rPr lang="en-US" altLang="ko-KR" sz="1800" dirty="0"/>
              <a:t>) </a:t>
            </a:r>
            <a:r>
              <a:rPr lang="ko-KR" altLang="en-US" sz="1800" dirty="0"/>
              <a:t>국내총생산의 크기가 고정</a:t>
            </a:r>
            <a:r>
              <a:rPr lang="en-US" altLang="ko-KR" sz="1800" dirty="0"/>
              <a:t>, </a:t>
            </a:r>
            <a:r>
              <a:rPr lang="ko-KR" altLang="en-US" sz="1800" dirty="0"/>
              <a:t>가장 바람직한 분배는</a:t>
            </a:r>
            <a:r>
              <a:rPr lang="en-US" altLang="ko-KR" sz="1800" dirty="0"/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1800" dirty="0"/>
              <a:t>Edgeworth: </a:t>
            </a:r>
            <a:r>
              <a:rPr lang="ko-KR" altLang="en-US" sz="1800" dirty="0"/>
              <a:t>모든 사람에게 소득이 균등하게 나누어 주는 것이 전체의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총 복지를 </a:t>
            </a:r>
            <a:r>
              <a:rPr lang="ko-KR" altLang="en-US" sz="1800" dirty="0"/>
              <a:t>극대화할 수 있는 가장 바람직한 방안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571472" y="4516805"/>
            <a:ext cx="7858180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□ </a:t>
            </a:r>
            <a:r>
              <a:rPr lang="ko-KR" altLang="en-US" dirty="0" smtClean="0"/>
              <a:t>조건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세 가지의 가정이 충족</a:t>
            </a:r>
            <a:endParaRPr lang="en-US" altLang="ko-KR" dirty="0" smtClean="0"/>
          </a:p>
          <a:p>
            <a:endParaRPr lang="en-US" altLang="ko-KR" sz="1000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①. </a:t>
            </a:r>
            <a:r>
              <a:rPr lang="ko-KR" altLang="en-US" dirty="0" smtClean="0"/>
              <a:t>사회적 총 복지는 각 개인들의 복지를 합한 것임</a:t>
            </a:r>
            <a:r>
              <a:rPr lang="en-US" altLang="ko-KR" dirty="0" smtClean="0"/>
              <a:t>: TW = </a:t>
            </a:r>
            <a:r>
              <a:rPr lang="el-GR" altLang="ko-KR" dirty="0" smtClean="0"/>
              <a:t>Σ</a:t>
            </a:r>
            <a:r>
              <a:rPr lang="en-US" altLang="ko-KR" dirty="0" err="1" smtClean="0"/>
              <a:t>Wi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②. </a:t>
            </a:r>
            <a:r>
              <a:rPr lang="ko-KR" altLang="en-US" spc="-150" dirty="0" smtClean="0"/>
              <a:t>모든 사람은 동일한 복지함수</a:t>
            </a:r>
            <a:r>
              <a:rPr lang="en-US" altLang="ko-KR" dirty="0" smtClean="0"/>
              <a:t>, </a:t>
            </a:r>
            <a:r>
              <a:rPr lang="ko-KR" altLang="en-US" spc="-150" dirty="0" smtClean="0"/>
              <a:t>개인들의 복지는 </a:t>
            </a:r>
            <a:r>
              <a:rPr lang="ko-KR" altLang="en-US" dirty="0" smtClean="0"/>
              <a:t>소득수준에 의해서만 결정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③. </a:t>
            </a:r>
            <a:r>
              <a:rPr lang="ko-KR" altLang="en-US" dirty="0" smtClean="0"/>
              <a:t>한계효용체감의 법칙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47054229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2970</TotalTime>
  <Words>2486</Words>
  <Application>Microsoft Office PowerPoint</Application>
  <PresentationFormat>화면 슬라이드 쇼(4:3)</PresentationFormat>
  <Paragraphs>471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0" baseType="lpstr">
      <vt:lpstr>맑은 고딕</vt:lpstr>
      <vt:lpstr>Arial</vt:lpstr>
      <vt:lpstr>Office 테마</vt:lpstr>
      <vt:lpstr>제4장 사회사상과  복지국가의 유형</vt:lpstr>
      <vt:lpstr>제1절 사회사상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제2절 사회사상별 복지국가에 대한 입장</vt:lpstr>
      <vt:lpstr>PowerPoint 프레젠테이션</vt:lpstr>
      <vt:lpstr>PowerPoint 프레젠테이션</vt:lpstr>
      <vt:lpstr>제3절 복지국가의 유형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VIP_819</cp:lastModifiedBy>
  <cp:revision>137</cp:revision>
  <dcterms:created xsi:type="dcterms:W3CDTF">2013-02-19T13:16:54Z</dcterms:created>
  <dcterms:modified xsi:type="dcterms:W3CDTF">2018-02-12T14:01:46Z</dcterms:modified>
</cp:coreProperties>
</file>