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7" r:id="rId2"/>
    <p:sldId id="258" r:id="rId3"/>
    <p:sldId id="259" r:id="rId4"/>
    <p:sldId id="260" r:id="rId5"/>
    <p:sldId id="277" r:id="rId6"/>
    <p:sldId id="261" r:id="rId7"/>
    <p:sldId id="278" r:id="rId8"/>
    <p:sldId id="262" r:id="rId9"/>
    <p:sldId id="263" r:id="rId10"/>
    <p:sldId id="264" r:id="rId11"/>
    <p:sldId id="265" r:id="rId12"/>
    <p:sldId id="266" r:id="rId13"/>
    <p:sldId id="267" r:id="rId14"/>
    <p:sldId id="282" r:id="rId15"/>
    <p:sldId id="283" r:id="rId16"/>
    <p:sldId id="284" r:id="rId17"/>
    <p:sldId id="285" r:id="rId18"/>
    <p:sldId id="286" r:id="rId19"/>
    <p:sldId id="287" r:id="rId20"/>
    <p:sldId id="288" r:id="rId21"/>
    <p:sldId id="289" r:id="rId22"/>
    <p:sldId id="290" r:id="rId23"/>
    <p:sldId id="291" r:id="rId24"/>
    <p:sldId id="292" r:id="rId25"/>
    <p:sldId id="293" r:id="rId26"/>
    <p:sldId id="294" r:id="rId27"/>
    <p:sldId id="295" r:id="rId28"/>
    <p:sldId id="296" r:id="rId29"/>
    <p:sldId id="303" r:id="rId30"/>
    <p:sldId id="305" r:id="rId31"/>
    <p:sldId id="304" r:id="rId32"/>
    <p:sldId id="299" r:id="rId33"/>
    <p:sldId id="300" r:id="rId34"/>
    <p:sldId id="301" r:id="rId35"/>
    <p:sldId id="302" r:id="rId36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255">
          <p15:clr>
            <a:srgbClr val="A4A3A4"/>
          </p15:clr>
        </p15:guide>
        <p15:guide id="3" orient="horz" pos="890">
          <p15:clr>
            <a:srgbClr val="A4A3A4"/>
          </p15:clr>
        </p15:guide>
        <p15:guide id="4" pos="2880">
          <p15:clr>
            <a:srgbClr val="A4A3A4"/>
          </p15:clr>
        </p15:guide>
        <p15:guide id="5" pos="2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howGuides="1">
      <p:cViewPr varScale="1">
        <p:scale>
          <a:sx n="86" d="100"/>
          <a:sy n="86" d="100"/>
        </p:scale>
        <p:origin x="1382" y="67"/>
      </p:cViewPr>
      <p:guideLst>
        <p:guide orient="horz" pos="2160"/>
        <p:guide orient="horz" pos="255"/>
        <p:guide orient="horz" pos="890"/>
        <p:guide pos="2880"/>
        <p:guide pos="20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 descr="C:\Documents and Settings\Administrator\바탕 화면\정책론-타이틀.jpg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63758"/>
          </a:xfrm>
          <a:prstGeom prst="rect">
            <a:avLst/>
          </a:prstGeom>
          <a:noFill/>
        </p:spPr>
      </p:pic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5" name="Picture 3" descr="C:\Documents and Settings\Administrator\바탕 화면\정책론-본문.jpg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0" y="-1"/>
            <a:ext cx="9144000" cy="6863757"/>
          </a:xfrm>
          <a:prstGeom prst="rect">
            <a:avLst/>
          </a:prstGeom>
          <a:noFill/>
        </p:spPr>
      </p:pic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  <p:transition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3EF7CA-189C-4819-BCCF-E7ACD8799376}" type="datetimeFigureOut">
              <a:rPr lang="ko-KR" altLang="en-US" smtClean="0"/>
              <a:pPr/>
              <a:t>2018-03-19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90EF39-D24C-47DE-ADAA-D2BA0449F2E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fade/>
  </p:transition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제목 1"/>
          <p:cNvSpPr>
            <a:spLocks noGrp="1"/>
          </p:cNvSpPr>
          <p:nvPr>
            <p:ph type="ctrTitle"/>
          </p:nvPr>
        </p:nvSpPr>
        <p:spPr>
          <a:xfrm>
            <a:off x="1821860" y="1912272"/>
            <a:ext cx="5464784" cy="2088232"/>
          </a:xfrm>
        </p:spPr>
        <p:txBody>
          <a:bodyPr>
            <a:noAutofit/>
          </a:bodyPr>
          <a:lstStyle/>
          <a:p>
            <a:pPr>
              <a:lnSpc>
                <a:spcPct val="130000"/>
              </a:lnSpc>
              <a:spcBef>
                <a:spcPts val="2000"/>
              </a:spcBef>
            </a:pPr>
            <a:r>
              <a:rPr lang="ko-KR" altLang="en-US" sz="4000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ea"/>
                <a:ea typeface="+mn-ea"/>
              </a:rPr>
              <a:t>제</a:t>
            </a:r>
            <a:r>
              <a:rPr lang="en-US" altLang="ko-KR" sz="4000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ea"/>
                <a:ea typeface="+mn-ea"/>
              </a:rPr>
              <a:t>2</a:t>
            </a:r>
            <a:r>
              <a:rPr lang="ko-KR" altLang="en-US" sz="4000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ea"/>
                <a:ea typeface="+mn-ea"/>
              </a:rPr>
              <a:t>부</a:t>
            </a:r>
            <a:br>
              <a:rPr lang="en-US" altLang="ko-KR" sz="4000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ea"/>
                <a:ea typeface="+mn-ea"/>
              </a:rPr>
            </a:br>
            <a:r>
              <a:rPr lang="ko-KR" altLang="en-US" sz="4000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ea"/>
                <a:ea typeface="+mn-ea"/>
              </a:rPr>
              <a:t>사회복지정책의 </a:t>
            </a:r>
            <a:br>
              <a:rPr lang="en-US" altLang="ko-KR" sz="4000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ea"/>
                <a:ea typeface="+mn-ea"/>
              </a:rPr>
            </a:br>
            <a:r>
              <a:rPr lang="ko-KR" altLang="en-US" sz="4000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ea"/>
                <a:ea typeface="+mn-ea"/>
              </a:rPr>
              <a:t>가치이념과 사회사상</a:t>
            </a:r>
          </a:p>
        </p:txBody>
      </p:sp>
      <p:sp>
        <p:nvSpPr>
          <p:cNvPr id="5" name="부제목 2"/>
          <p:cNvSpPr txBox="1">
            <a:spLocks/>
          </p:cNvSpPr>
          <p:nvPr/>
        </p:nvSpPr>
        <p:spPr>
          <a:xfrm>
            <a:off x="180974" y="4572008"/>
            <a:ext cx="6748480" cy="78581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>
              <a:spcBef>
                <a:spcPct val="20000"/>
              </a:spcBef>
            </a:pP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제</a:t>
            </a:r>
            <a:r>
              <a:rPr lang="en-US" altLang="ko-KR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3</a:t>
            </a: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장</a:t>
            </a:r>
            <a:r>
              <a:rPr lang="en-US" altLang="ko-KR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. </a:t>
            </a: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사회복지정책과 가치이념</a:t>
            </a:r>
            <a:endParaRPr lang="en-US" altLang="ko-KR" dirty="0">
              <a:ln w="17780" cmpd="sng">
                <a:noFill/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latin typeface="+mn-ea"/>
            </a:endParaRPr>
          </a:p>
          <a:p>
            <a:pPr lvl="0">
              <a:spcBef>
                <a:spcPct val="20000"/>
              </a:spcBef>
            </a:pPr>
            <a:endParaRPr lang="en-US" altLang="ko-KR" sz="1000" dirty="0">
              <a:ln w="17780" cmpd="sng">
                <a:noFill/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latin typeface="+mn-ea"/>
            </a:endParaRPr>
          </a:p>
          <a:p>
            <a:pPr lvl="0">
              <a:spcBef>
                <a:spcPct val="20000"/>
              </a:spcBef>
            </a:pPr>
            <a:r>
              <a:rPr lang="en-US" altLang="ko-KR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   - 1</a:t>
            </a: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절</a:t>
            </a:r>
            <a:r>
              <a:rPr lang="en-US" altLang="ko-KR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. </a:t>
            </a: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사회복지정책에 대한 가치판단의 논란 </a:t>
            </a:r>
          </a:p>
          <a:p>
            <a:pPr lvl="0">
              <a:spcBef>
                <a:spcPct val="20000"/>
              </a:spcBef>
            </a:pPr>
            <a:r>
              <a:rPr lang="en-US" altLang="ko-KR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   - 2</a:t>
            </a: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절 사회복지정책에 있어서 가치이념의 의의와 내용</a:t>
            </a:r>
          </a:p>
          <a:p>
            <a:pPr lvl="0">
              <a:spcBef>
                <a:spcPct val="20000"/>
              </a:spcBef>
            </a:pPr>
            <a:r>
              <a:rPr lang="en-US" altLang="ko-KR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   - 3</a:t>
            </a: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절 가치이념의 관점에서 본 복지국가의 역할 </a:t>
            </a:r>
            <a:endParaRPr lang="en-US" altLang="ko-KR" dirty="0">
              <a:ln w="17780" cmpd="sng">
                <a:noFill/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latin typeface="+mn-ea"/>
            </a:endParaRPr>
          </a:p>
          <a:p>
            <a:pPr lvl="0">
              <a:spcBef>
                <a:spcPct val="20000"/>
              </a:spcBef>
            </a:pPr>
            <a:endParaRPr lang="en-US" altLang="ko-KR" sz="1000" dirty="0">
              <a:ln w="17780" cmpd="sng">
                <a:noFill/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latin typeface="+mn-ea"/>
            </a:endParaRPr>
          </a:p>
          <a:p>
            <a:pPr lvl="0">
              <a:spcBef>
                <a:spcPct val="20000"/>
              </a:spcBef>
            </a:pP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제</a:t>
            </a:r>
            <a:r>
              <a:rPr lang="en-US" altLang="ko-KR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4</a:t>
            </a: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장</a:t>
            </a:r>
            <a:r>
              <a:rPr lang="en-US" altLang="ko-KR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. </a:t>
            </a:r>
            <a:r>
              <a:rPr lang="ko-KR" altLang="en-US" dirty="0">
                <a:ln w="17780" cmpd="sng">
                  <a:noFill/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  <a:latin typeface="+mn-ea"/>
              </a:rPr>
              <a:t>사회사상과 복지국가의 유형</a:t>
            </a:r>
            <a:endParaRPr kumimoji="0" lang="ko-KR" altLang="en-US" b="0" i="0" u="none" strike="noStrike" kern="1200" cap="none" spc="0" normalizeH="0" baseline="0" noProof="0" dirty="0">
              <a:ln w="17780" cmpd="sng">
                <a:noFill/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  <a:uLnTx/>
              <a:uFillTx/>
              <a:latin typeface="+mn-ea"/>
              <a:cs typeface="+mn-cs"/>
            </a:endParaRPr>
          </a:p>
        </p:txBody>
      </p:sp>
    </p:spTree>
  </p:cSld>
  <p:clrMapOvr>
    <a:masterClrMapping/>
  </p:clrMapOvr>
  <p:transition>
    <p:fad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09568" y="1119192"/>
            <a:ext cx="8891588" cy="4810138"/>
          </a:xfrm>
        </p:spPr>
        <p:txBody>
          <a:bodyPr>
            <a:noAutofit/>
          </a:bodyPr>
          <a:lstStyle/>
          <a:p>
            <a:pPr marL="342900">
              <a:lnSpc>
                <a:spcPct val="140000"/>
              </a:lnSpc>
              <a:spcBef>
                <a:spcPts val="0"/>
              </a:spcBef>
              <a:buNone/>
            </a:pPr>
            <a:r>
              <a:rPr lang="en-US" altLang="ko-KR" sz="1800" b="1" dirty="0"/>
              <a:t>3) </a:t>
            </a:r>
            <a:r>
              <a:rPr lang="ko-KR" altLang="en-US" sz="1800" b="1" dirty="0"/>
              <a:t>가치논쟁의 종합</a:t>
            </a:r>
            <a:endParaRPr lang="en-US" altLang="ko-KR" sz="1800" b="1" dirty="0"/>
          </a:p>
          <a:p>
            <a:pPr marL="342900">
              <a:lnSpc>
                <a:spcPct val="140000"/>
              </a:lnSpc>
              <a:spcBef>
                <a:spcPts val="0"/>
              </a:spcBef>
              <a:buNone/>
            </a:pPr>
            <a:endParaRPr lang="en-US" altLang="ko-KR" sz="1800" b="1" dirty="0"/>
          </a:p>
          <a:p>
            <a:pPr marL="622300" indent="-427038">
              <a:lnSpc>
                <a:spcPct val="140000"/>
              </a:lnSpc>
              <a:spcBef>
                <a:spcPts val="0"/>
              </a:spcBef>
              <a:buFont typeface="Wingdings" pitchFamily="2" charset="2"/>
              <a:buChar char="l"/>
            </a:pPr>
            <a:r>
              <a:rPr lang="ko-KR" altLang="en-US" sz="1800" dirty="0" err="1"/>
              <a:t>가치배제론자들의</a:t>
            </a:r>
            <a:r>
              <a:rPr lang="ko-KR" altLang="en-US" sz="1800" dirty="0"/>
              <a:t> 입장이 우세적 위치</a:t>
            </a:r>
            <a:endParaRPr lang="en-US" altLang="ko-KR" sz="1800" dirty="0"/>
          </a:p>
          <a:p>
            <a:pPr marL="631825" indent="-252413">
              <a:lnSpc>
                <a:spcPct val="140000"/>
              </a:lnSpc>
              <a:spcBef>
                <a:spcPts val="0"/>
              </a:spcBef>
            </a:pPr>
            <a:r>
              <a:rPr lang="ko-KR" altLang="en-US" sz="1800" dirty="0"/>
              <a:t>학문의 기본적 요건 </a:t>
            </a:r>
            <a:r>
              <a:rPr lang="en-US" altLang="ko-KR" sz="1800" dirty="0"/>
              <a:t>: </a:t>
            </a:r>
            <a:r>
              <a:rPr lang="ko-KR" altLang="en-US" sz="1800" dirty="0"/>
              <a:t>객관성</a:t>
            </a:r>
            <a:r>
              <a:rPr lang="en-US" altLang="ko-KR" sz="1800" dirty="0"/>
              <a:t>, </a:t>
            </a:r>
            <a:r>
              <a:rPr lang="ko-KR" altLang="en-US" sz="1800" dirty="0"/>
              <a:t>논리성</a:t>
            </a:r>
            <a:r>
              <a:rPr lang="en-US" altLang="ko-KR" sz="1800" dirty="0"/>
              <a:t>, </a:t>
            </a:r>
            <a:r>
              <a:rPr lang="ko-KR" altLang="en-US" sz="1800" dirty="0"/>
              <a:t>보편타당성 확보</a:t>
            </a:r>
            <a:endParaRPr lang="en-US" altLang="ko-KR" sz="1800" dirty="0"/>
          </a:p>
          <a:p>
            <a:pPr marL="631825" indent="-252413">
              <a:lnSpc>
                <a:spcPct val="140000"/>
              </a:lnSpc>
              <a:spcBef>
                <a:spcPts val="0"/>
              </a:spcBef>
            </a:pPr>
            <a:r>
              <a:rPr lang="ko-KR" altLang="en-US" sz="1800" dirty="0"/>
              <a:t>가치판단에 입각한 학문연구는 경험적 가치를 상실하게 되는 문제</a:t>
            </a:r>
            <a:endParaRPr lang="en-US" altLang="ko-KR" sz="1800" dirty="0"/>
          </a:p>
          <a:p>
            <a:pPr marL="631825" indent="-252413">
              <a:lnSpc>
                <a:spcPct val="140000"/>
              </a:lnSpc>
              <a:spcBef>
                <a:spcPts val="0"/>
              </a:spcBef>
              <a:buNone/>
            </a:pPr>
            <a:endParaRPr lang="en-US" altLang="ko-KR" sz="800" dirty="0"/>
          </a:p>
          <a:p>
            <a:pPr marL="720725" indent="-514350">
              <a:lnSpc>
                <a:spcPct val="140000"/>
              </a:lnSpc>
              <a:spcBef>
                <a:spcPts val="1000"/>
              </a:spcBef>
              <a:buAutoNum type="arabicParenBoth"/>
            </a:pPr>
            <a:r>
              <a:rPr lang="ko-KR" altLang="en-US" sz="1800" dirty="0"/>
              <a:t>학문적 연구대상의 선정에 있어서 가치개입의 필요성</a:t>
            </a:r>
            <a:endParaRPr lang="en-US" altLang="ko-KR" sz="1800" dirty="0"/>
          </a:p>
          <a:p>
            <a:pPr marL="631825" indent="-242888">
              <a:lnSpc>
                <a:spcPct val="140000"/>
              </a:lnSpc>
              <a:spcBef>
                <a:spcPts val="0"/>
              </a:spcBef>
            </a:pPr>
            <a:r>
              <a:rPr lang="ko-KR" altLang="en-US" sz="1800" dirty="0"/>
              <a:t>인적</a:t>
            </a:r>
            <a:r>
              <a:rPr lang="en-US" altLang="ko-KR" sz="1800" dirty="0"/>
              <a:t>,</a:t>
            </a:r>
            <a:r>
              <a:rPr lang="ko-KR" altLang="en-US" sz="1800" dirty="0"/>
              <a:t> 물적</a:t>
            </a:r>
            <a:r>
              <a:rPr lang="en-US" altLang="ko-KR" sz="1800" dirty="0"/>
              <a:t>,</a:t>
            </a:r>
            <a:r>
              <a:rPr lang="ko-KR" altLang="en-US" sz="1800" dirty="0"/>
              <a:t> 시간적 제약을 감안해 볼 때 연구대상의 선정과정에서 가치개입은 불가피</a:t>
            </a:r>
            <a:endParaRPr lang="en-US" altLang="ko-KR" sz="1800" dirty="0"/>
          </a:p>
          <a:p>
            <a:pPr marL="631825" indent="-242888">
              <a:lnSpc>
                <a:spcPct val="140000"/>
              </a:lnSpc>
              <a:spcBef>
                <a:spcPts val="0"/>
              </a:spcBef>
            </a:pPr>
            <a:r>
              <a:rPr lang="ko-KR" altLang="en-US" sz="1800" dirty="0" err="1"/>
              <a:t>가치배제론자</a:t>
            </a:r>
            <a:r>
              <a:rPr lang="ko-KR" altLang="en-US" sz="1800" dirty="0"/>
              <a:t> </a:t>
            </a:r>
            <a:r>
              <a:rPr lang="en-US" altLang="ko-KR" sz="1800" dirty="0"/>
              <a:t>:</a:t>
            </a:r>
          </a:p>
          <a:p>
            <a:pPr marL="811213" indent="-422275">
              <a:lnSpc>
                <a:spcPct val="140000"/>
              </a:lnSpc>
              <a:spcBef>
                <a:spcPts val="0"/>
              </a:spcBef>
              <a:buNone/>
            </a:pPr>
            <a:r>
              <a:rPr lang="en-US" altLang="ko-KR" sz="1800" dirty="0"/>
              <a:t> ① </a:t>
            </a:r>
            <a:r>
              <a:rPr lang="ko-KR" altLang="en-US" sz="1800" dirty="0"/>
              <a:t>연구대상의 선정 작업은 학문적 연구의 </a:t>
            </a:r>
            <a:r>
              <a:rPr lang="ko-KR" altLang="en-US" sz="1800" spc="-150" dirty="0"/>
              <a:t>사전단계로</a:t>
            </a:r>
            <a:r>
              <a:rPr lang="ko-KR" altLang="en-US" sz="1800" dirty="0"/>
              <a:t> 가치판단의 문제와는 별개</a:t>
            </a:r>
            <a:endParaRPr lang="en-US" altLang="ko-KR" sz="1800" dirty="0"/>
          </a:p>
          <a:p>
            <a:pPr marL="811213" indent="-422275">
              <a:lnSpc>
                <a:spcPct val="140000"/>
              </a:lnSpc>
              <a:spcBef>
                <a:spcPts val="0"/>
              </a:spcBef>
              <a:buNone/>
            </a:pPr>
            <a:r>
              <a:rPr lang="ko-KR" altLang="en-US" sz="1800" dirty="0"/>
              <a:t> ② 가치개입으로 인한 부작용은 본격적인 학문연구의 과정에서 발생하기 때문</a:t>
            </a:r>
          </a:p>
        </p:txBody>
      </p:sp>
    </p:spTree>
  </p:cSld>
  <p:clrMapOvr>
    <a:masterClrMapping/>
  </p:clrMapOvr>
  <p:transition>
    <p:fad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85720" y="690564"/>
            <a:ext cx="8572560" cy="5881708"/>
          </a:xfrm>
        </p:spPr>
        <p:txBody>
          <a:bodyPr>
            <a:noAutofit/>
          </a:bodyPr>
          <a:lstStyle/>
          <a:p>
            <a:pPr marL="361950">
              <a:spcBef>
                <a:spcPts val="500"/>
              </a:spcBef>
              <a:buNone/>
            </a:pPr>
            <a:r>
              <a:rPr lang="en-US" altLang="ko-KR" sz="1800" dirty="0"/>
              <a:t>(2) </a:t>
            </a:r>
            <a:r>
              <a:rPr lang="ko-KR" altLang="en-US" sz="1800" dirty="0"/>
              <a:t>가치판단을 결여하고 있는 연구결과의 유용성 상실 문제</a:t>
            </a:r>
            <a:endParaRPr lang="en-US" altLang="ko-KR" sz="1800" dirty="0"/>
          </a:p>
          <a:p>
            <a:pPr marL="361950">
              <a:spcBef>
                <a:spcPts val="500"/>
              </a:spcBef>
              <a:buNone/>
            </a:pPr>
            <a:endParaRPr lang="en-US" altLang="ko-KR" sz="1000" dirty="0"/>
          </a:p>
          <a:p>
            <a:pPr marL="450850" indent="-250825">
              <a:lnSpc>
                <a:spcPct val="110000"/>
              </a:lnSpc>
              <a:spcBef>
                <a:spcPts val="1000"/>
              </a:spcBef>
              <a:buNone/>
            </a:pPr>
            <a:r>
              <a:rPr lang="en-US" altLang="ko-KR" sz="1800" dirty="0"/>
              <a:t>•  </a:t>
            </a:r>
            <a:r>
              <a:rPr lang="ko-KR" altLang="en-US" sz="1800" spc="-150" dirty="0"/>
              <a:t>사회복지정책은</a:t>
            </a:r>
            <a:r>
              <a:rPr lang="ko-KR" altLang="en-US" sz="1800" dirty="0"/>
              <a:t> 가치를 기반으로 </a:t>
            </a:r>
            <a:r>
              <a:rPr lang="ko-KR" altLang="en-US" sz="1800" spc="-150" dirty="0"/>
              <a:t>성립되며</a:t>
            </a:r>
            <a:r>
              <a:rPr lang="en-US" altLang="ko-KR" sz="1800" dirty="0"/>
              <a:t>, </a:t>
            </a:r>
            <a:r>
              <a:rPr lang="ko-KR" altLang="en-US" sz="1800" spc="-150" dirty="0"/>
              <a:t>가치이념은 정책의 </a:t>
            </a:r>
            <a:r>
              <a:rPr lang="ko-KR" altLang="en-US" sz="1800" dirty="0"/>
              <a:t>방향설정에 영향</a:t>
            </a:r>
            <a:endParaRPr lang="en-US" altLang="ko-KR" sz="1800" dirty="0"/>
          </a:p>
          <a:p>
            <a:pPr marL="450850" indent="-250825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연구과정에서 가치판단이 배제될 경우 연구성과는 현실성 상실</a:t>
            </a:r>
            <a:r>
              <a:rPr lang="en-US" altLang="ko-KR" sz="1800" dirty="0"/>
              <a:t>, </a:t>
            </a:r>
            <a:r>
              <a:rPr lang="ko-KR" altLang="en-US" sz="1800" dirty="0"/>
              <a:t>정치적으로 </a:t>
            </a:r>
            <a:endParaRPr lang="en-US" altLang="ko-KR" sz="1800" dirty="0"/>
          </a:p>
          <a:p>
            <a:pPr marL="450850" indent="-250825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. </a:t>
            </a:r>
            <a:r>
              <a:rPr lang="en-US" altLang="ko-KR" sz="1800" dirty="0"/>
              <a:t>  </a:t>
            </a:r>
            <a:r>
              <a:rPr lang="ko-KR" altLang="en-US" sz="1800" dirty="0"/>
              <a:t>아무런 유용한 가치를 가질 수 없는 문제</a:t>
            </a:r>
            <a:endParaRPr lang="en-US" altLang="ko-KR" sz="1800" dirty="0"/>
          </a:p>
          <a:p>
            <a:pPr marL="450850" indent="-250825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 err="1"/>
              <a:t>가치배제론자</a:t>
            </a:r>
            <a:r>
              <a:rPr lang="ko-KR" altLang="en-US" sz="1800" dirty="0"/>
              <a:t> </a:t>
            </a:r>
            <a:r>
              <a:rPr lang="en-US" altLang="ko-KR" sz="1800" dirty="0"/>
              <a:t>:</a:t>
            </a:r>
          </a:p>
          <a:p>
            <a:pPr marL="720725" indent="-250825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① </a:t>
            </a:r>
            <a:r>
              <a:rPr lang="ko-KR" altLang="en-US" sz="1800" dirty="0"/>
              <a:t>학문적 연구과정에서 학자 개인의 주관적 가치개입을 자제</a:t>
            </a:r>
            <a:endParaRPr lang="en-US" altLang="ko-KR" sz="1800" dirty="0"/>
          </a:p>
          <a:p>
            <a:pPr marL="720725" indent="-250825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② </a:t>
            </a:r>
            <a:r>
              <a:rPr lang="ko-KR" altLang="en-US" sz="1800" dirty="0"/>
              <a:t>대신 객관적 논리를 바탕으로 보편적으로 공감할 수 있는 가치문제를 </a:t>
            </a:r>
            <a:endParaRPr lang="en-US" altLang="ko-KR" sz="1800" dirty="0"/>
          </a:p>
          <a:p>
            <a:pPr marL="720725" indent="-250825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다루는 자세가 필요</a:t>
            </a:r>
            <a:endParaRPr lang="en-US" altLang="ko-KR" sz="1800" dirty="0"/>
          </a:p>
          <a:p>
            <a:pPr marL="450850" indent="-250825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보편적 가치는 연구의 대상으로서 객관성을 확보</a:t>
            </a:r>
            <a:endParaRPr lang="en-US" altLang="ko-KR" sz="1800" dirty="0"/>
          </a:p>
          <a:p>
            <a:pPr marL="541338" indent="-160338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 : </a:t>
            </a:r>
            <a:r>
              <a:rPr lang="ko-KR" altLang="en-US" sz="1800" dirty="0"/>
              <a:t>사회적 가치체계는 학문적 연구의 수월성 제공</a:t>
            </a:r>
            <a:endParaRPr lang="en-US" altLang="ko-KR" sz="1800" dirty="0"/>
          </a:p>
          <a:p>
            <a:pPr marL="541338" indent="-160338">
              <a:lnSpc>
                <a:spcPct val="110000"/>
              </a:lnSpc>
              <a:spcBef>
                <a:spcPts val="0"/>
              </a:spcBef>
              <a:buNone/>
            </a:pPr>
            <a:r>
              <a:rPr lang="en-US" altLang="ko-KR" sz="1800" dirty="0"/>
              <a:t>   (</a:t>
            </a:r>
            <a:r>
              <a:rPr lang="ko-KR" altLang="en-US" sz="1800" dirty="0"/>
              <a:t>현상파악</a:t>
            </a:r>
            <a:r>
              <a:rPr lang="en-US" altLang="ko-KR" sz="1800" dirty="0"/>
              <a:t>, </a:t>
            </a:r>
            <a:r>
              <a:rPr lang="ko-KR" altLang="en-US" sz="1800" dirty="0"/>
              <a:t>문제인식</a:t>
            </a:r>
            <a:r>
              <a:rPr lang="en-US" altLang="ko-KR" sz="1800" dirty="0"/>
              <a:t>, </a:t>
            </a:r>
            <a:r>
              <a:rPr lang="ko-KR" altLang="en-US" sz="1800" dirty="0"/>
              <a:t>진단</a:t>
            </a:r>
            <a:r>
              <a:rPr lang="en-US" altLang="ko-KR" sz="1800" dirty="0"/>
              <a:t>, </a:t>
            </a:r>
            <a:r>
              <a:rPr lang="ko-KR" altLang="en-US" sz="1800" dirty="0"/>
              <a:t>해결방안의 모색 등을 위한 잣대로 활용</a:t>
            </a:r>
            <a:r>
              <a:rPr lang="en-US" altLang="ko-KR" sz="1800" dirty="0"/>
              <a:t>)</a:t>
            </a:r>
          </a:p>
          <a:p>
            <a:pPr marL="450850" indent="-250825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가치중립적 차원의 연구결과는 정치적으로 유용한 활용가치</a:t>
            </a:r>
            <a:endParaRPr lang="en-US" altLang="ko-KR" sz="1800" dirty="0"/>
          </a:p>
          <a:p>
            <a:pPr marL="541338" indent="-160338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 : </a:t>
            </a:r>
            <a:r>
              <a:rPr lang="ko-KR" altLang="en-US" sz="1800" dirty="0"/>
              <a:t>객관적 논리체계에 기반한 사회현상의 진단과 평가는 </a:t>
            </a:r>
            <a:endParaRPr lang="en-US" altLang="ko-KR" sz="1800" dirty="0"/>
          </a:p>
          <a:p>
            <a:pPr marL="541338" indent="-160338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 </a:t>
            </a:r>
            <a:r>
              <a:rPr lang="en-US" altLang="ko-KR" sz="1800" dirty="0">
                <a:solidFill>
                  <a:schemeClr val="bg1"/>
                </a:solidFill>
              </a:rPr>
              <a:t>.</a:t>
            </a:r>
            <a:r>
              <a:rPr lang="en-US" altLang="ko-KR" sz="1800" dirty="0"/>
              <a:t> </a:t>
            </a:r>
            <a:r>
              <a:rPr lang="ko-KR" altLang="en-US" sz="1800" dirty="0"/>
              <a:t>정책의 이성적 합리성을 보장</a:t>
            </a:r>
            <a:endParaRPr lang="en-US" altLang="ko-KR" sz="1800" dirty="0"/>
          </a:p>
          <a:p>
            <a:pPr marL="450850" indent="-250825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종합 </a:t>
            </a:r>
            <a:r>
              <a:rPr lang="en-US" altLang="ko-KR" sz="1800" dirty="0"/>
              <a:t>: </a:t>
            </a:r>
            <a:r>
              <a:rPr lang="ko-KR" altLang="en-US" sz="1800" dirty="0"/>
              <a:t>가치중립적 연구자세와 이론개발은 정책의 활용가치 극대화</a:t>
            </a:r>
          </a:p>
        </p:txBody>
      </p:sp>
    </p:spTree>
  </p:cSld>
  <p:clrMapOvr>
    <a:masterClrMapping/>
  </p:clrMapOvr>
  <p:transition>
    <p:fade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85720" y="811232"/>
            <a:ext cx="8534430" cy="5570096"/>
          </a:xfrm>
        </p:spPr>
        <p:txBody>
          <a:bodyPr>
            <a:noAutofit/>
          </a:bodyPr>
          <a:lstStyle/>
          <a:p>
            <a:pPr marL="361950">
              <a:lnSpc>
                <a:spcPct val="130000"/>
              </a:lnSpc>
              <a:spcBef>
                <a:spcPts val="600"/>
              </a:spcBef>
              <a:buNone/>
            </a:pPr>
            <a:r>
              <a:rPr lang="en-US" altLang="ko-KR" sz="1800" dirty="0"/>
              <a:t>(3) </a:t>
            </a:r>
            <a:r>
              <a:rPr lang="ko-KR" altLang="en-US" sz="1800" dirty="0"/>
              <a:t>가치판단이 배제된 학문연구의 현실진단</a:t>
            </a:r>
            <a:r>
              <a:rPr lang="en-US" altLang="ko-KR" sz="1800" dirty="0"/>
              <a:t> </a:t>
            </a:r>
            <a:r>
              <a:rPr lang="ko-KR" altLang="en-US" sz="1800" dirty="0"/>
              <a:t>및 예측능력 부족문제</a:t>
            </a:r>
            <a:endParaRPr lang="en-US" altLang="ko-KR" sz="1800" dirty="0"/>
          </a:p>
          <a:p>
            <a:pPr marL="361950">
              <a:lnSpc>
                <a:spcPct val="130000"/>
              </a:lnSpc>
              <a:spcBef>
                <a:spcPts val="600"/>
              </a:spcBef>
              <a:buNone/>
            </a:pPr>
            <a:endParaRPr lang="en-US" altLang="ko-KR" sz="800" dirty="0"/>
          </a:p>
          <a:p>
            <a:pPr marL="450850" indent="-250825">
              <a:lnSpc>
                <a:spcPct val="130000"/>
              </a:lnSpc>
              <a:spcBef>
                <a:spcPts val="600"/>
              </a:spcBef>
            </a:pPr>
            <a:r>
              <a:rPr lang="ko-KR" altLang="en-US" sz="1800" dirty="0"/>
              <a:t>개별 사회현상은 정치</a:t>
            </a:r>
            <a:r>
              <a:rPr lang="en-US" altLang="ko-KR" sz="1800" dirty="0"/>
              <a:t>·</a:t>
            </a:r>
            <a:r>
              <a:rPr lang="ko-KR" altLang="en-US" sz="1800" dirty="0"/>
              <a:t>경제</a:t>
            </a:r>
            <a:r>
              <a:rPr lang="en-US" altLang="ko-KR" sz="1800" dirty="0"/>
              <a:t>·</a:t>
            </a:r>
            <a:r>
              <a:rPr lang="ko-KR" altLang="en-US" sz="1800" dirty="0"/>
              <a:t>사회 전반에 걸쳐 다양한 요인들의 상호작용으로 발생</a:t>
            </a:r>
            <a:endParaRPr lang="en-US" altLang="ko-KR" sz="1800" dirty="0"/>
          </a:p>
          <a:p>
            <a:pPr marL="450850" indent="-250825">
              <a:lnSpc>
                <a:spcPct val="130000"/>
              </a:lnSpc>
              <a:spcBef>
                <a:spcPts val="600"/>
              </a:spcBef>
            </a:pPr>
            <a:r>
              <a:rPr lang="ko-KR" altLang="en-US" sz="1800" dirty="0"/>
              <a:t>연구자에게 주관적 가치기준이 결여될 경우 현상진단 및 전망</a:t>
            </a:r>
            <a:r>
              <a:rPr lang="en-US" altLang="ko-KR" sz="1800" dirty="0"/>
              <a:t>-</a:t>
            </a:r>
            <a:r>
              <a:rPr lang="ko-KR" altLang="en-US" sz="1800" dirty="0"/>
              <a:t>문제인식</a:t>
            </a:r>
            <a:r>
              <a:rPr lang="en-US" altLang="ko-KR" sz="1800" dirty="0"/>
              <a:t>-</a:t>
            </a:r>
            <a:r>
              <a:rPr lang="ko-KR" altLang="en-US" sz="1800" dirty="0"/>
              <a:t>해결방안 등이 불명확</a:t>
            </a:r>
            <a:endParaRPr lang="en-US" altLang="ko-KR" sz="1800" dirty="0"/>
          </a:p>
          <a:p>
            <a:pPr marL="450850" indent="-250825">
              <a:lnSpc>
                <a:spcPct val="130000"/>
              </a:lnSpc>
              <a:spcBef>
                <a:spcPts val="600"/>
              </a:spcBef>
            </a:pPr>
            <a:r>
              <a:rPr lang="ko-KR" altLang="en-US" sz="1800" dirty="0"/>
              <a:t>사회현상에 대한 학문적 연구는 다양한 변인들의 추상화</a:t>
            </a:r>
            <a:endParaRPr lang="en-US" altLang="ko-KR" sz="1800" dirty="0"/>
          </a:p>
          <a:p>
            <a:pPr marL="450850" indent="-250825">
              <a:lnSpc>
                <a:spcPct val="130000"/>
              </a:lnSpc>
              <a:spcBef>
                <a:spcPts val="0"/>
              </a:spcBef>
              <a:buNone/>
            </a:pPr>
            <a:r>
              <a:rPr lang="en-US" altLang="ko-KR" sz="1800" dirty="0"/>
              <a:t> : </a:t>
            </a:r>
            <a:r>
              <a:rPr lang="ko-KR" altLang="en-US" sz="1800" dirty="0"/>
              <a:t>변수의 선택은 학자의 추측이나 직관 등 가치개입을 요구</a:t>
            </a:r>
            <a:endParaRPr lang="en-US" altLang="ko-KR" sz="1800" dirty="0"/>
          </a:p>
          <a:p>
            <a:pPr marL="450850" indent="-250825">
              <a:lnSpc>
                <a:spcPct val="130000"/>
              </a:lnSpc>
              <a:spcBef>
                <a:spcPts val="600"/>
              </a:spcBef>
            </a:pPr>
            <a:r>
              <a:rPr lang="ko-KR" altLang="en-US" sz="1800" dirty="0" err="1"/>
              <a:t>가치배제론자</a:t>
            </a:r>
            <a:endParaRPr lang="en-US" altLang="ko-KR" sz="1800" dirty="0"/>
          </a:p>
          <a:p>
            <a:pPr marL="450850" indent="-250825">
              <a:lnSpc>
                <a:spcPct val="130000"/>
              </a:lnSpc>
              <a:spcBef>
                <a:spcPts val="0"/>
              </a:spcBef>
              <a:buNone/>
            </a:pP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이와</a:t>
            </a:r>
            <a:r>
              <a:rPr lang="en-US" altLang="ko-KR" sz="1800" dirty="0"/>
              <a:t> </a:t>
            </a:r>
            <a:r>
              <a:rPr lang="ko-KR" altLang="en-US" sz="1800" dirty="0"/>
              <a:t>같은 가치판단은 객관적 논리체계를 갖추게 될 경우 학문적 연구방법론으로 인정</a:t>
            </a:r>
            <a:endParaRPr lang="en-US" altLang="ko-KR" sz="1800" dirty="0"/>
          </a:p>
          <a:p>
            <a:pPr marL="450850" indent="-250825">
              <a:lnSpc>
                <a:spcPct val="130000"/>
              </a:lnSpc>
              <a:spcBef>
                <a:spcPts val="600"/>
              </a:spcBef>
            </a:pPr>
            <a:r>
              <a:rPr lang="ko-KR" altLang="en-US" sz="1800" dirty="0"/>
              <a:t>조건형 연구방법론</a:t>
            </a:r>
            <a:r>
              <a:rPr lang="en-US" altLang="ko-KR" sz="1800" dirty="0"/>
              <a:t>(conditional analysis method: [if.., then..] )</a:t>
            </a:r>
          </a:p>
          <a:p>
            <a:pPr marL="450850" indent="-250825">
              <a:lnSpc>
                <a:spcPct val="130000"/>
              </a:lnSpc>
              <a:spcBef>
                <a:spcPts val="0"/>
              </a:spcBef>
              <a:buNone/>
            </a:pPr>
            <a:r>
              <a:rPr lang="en-US" altLang="ko-KR" sz="1800" dirty="0"/>
              <a:t> : </a:t>
            </a:r>
            <a:r>
              <a:rPr lang="ko-KR" altLang="en-US" sz="1800" dirty="0"/>
              <a:t>사회현상의 복잡한 인과관계를 단순화</a:t>
            </a:r>
            <a:r>
              <a:rPr lang="en-US" altLang="ko-KR" sz="1800" dirty="0"/>
              <a:t>·</a:t>
            </a:r>
            <a:r>
              <a:rPr lang="ko-KR" altLang="en-US" sz="1800" dirty="0"/>
              <a:t>구체화하여 분석</a:t>
            </a:r>
            <a:r>
              <a:rPr lang="en-US" altLang="ko-KR" sz="1800" dirty="0"/>
              <a:t>, </a:t>
            </a:r>
            <a:r>
              <a:rPr lang="ko-KR" altLang="en-US" sz="1800" dirty="0"/>
              <a:t>장래예측과 대안개발에</a:t>
            </a:r>
            <a:r>
              <a:rPr lang="en-US" altLang="ko-KR" sz="1800" dirty="0"/>
              <a:t> </a:t>
            </a:r>
            <a:r>
              <a:rPr lang="ko-KR" altLang="en-US" sz="1800" dirty="0"/>
              <a:t>활용</a:t>
            </a:r>
          </a:p>
        </p:txBody>
      </p:sp>
    </p:spTree>
  </p:cSld>
  <p:clrMapOvr>
    <a:masterClrMapping/>
  </p:clrMapOvr>
  <p:transition>
    <p:fade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09568" y="923946"/>
            <a:ext cx="8820150" cy="5219698"/>
          </a:xfrm>
        </p:spPr>
        <p:txBody>
          <a:bodyPr>
            <a:noAutofit/>
          </a:bodyPr>
          <a:lstStyle/>
          <a:p>
            <a:pPr marL="36195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(4) </a:t>
            </a:r>
            <a:r>
              <a:rPr lang="ko-KR" altLang="en-US" sz="1800" dirty="0" err="1"/>
              <a:t>가치배제론자들의</a:t>
            </a:r>
            <a:r>
              <a:rPr lang="ko-KR" altLang="en-US" sz="1800" dirty="0"/>
              <a:t> 정치적 사회적 책임의식 결여문제</a:t>
            </a:r>
            <a:endParaRPr lang="en-US" altLang="ko-KR" sz="1800" dirty="0"/>
          </a:p>
          <a:p>
            <a:pPr marL="361950">
              <a:lnSpc>
                <a:spcPct val="120000"/>
              </a:lnSpc>
              <a:spcBef>
                <a:spcPts val="0"/>
              </a:spcBef>
              <a:buNone/>
            </a:pPr>
            <a:endParaRPr lang="en-US" altLang="ko-KR" sz="1000" dirty="0"/>
          </a:p>
          <a:p>
            <a:pPr marL="450850" indent="-250825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가치중립적 연구자세는 학자의 정치적 사회적 책임을 등한시하게 되는 문제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  : </a:t>
            </a:r>
            <a:r>
              <a:rPr lang="ko-KR" altLang="en-US" sz="1800" dirty="0"/>
              <a:t>연구결과가 종종 국가의 기본질서나 공익을 침해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800"/>
              </a:spcBef>
            </a:pPr>
            <a:r>
              <a:rPr lang="ko-KR" altLang="en-US" sz="1800" dirty="0"/>
              <a:t>가치배제론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0"/>
              </a:spcBef>
              <a:buNone/>
            </a:pPr>
            <a:r>
              <a:rPr lang="ko-KR" altLang="en-US" sz="1800" dirty="0"/>
              <a:t>    </a:t>
            </a:r>
            <a:r>
              <a:rPr lang="en-US" altLang="ko-KR" sz="1800" dirty="0"/>
              <a:t>: </a:t>
            </a:r>
            <a:r>
              <a:rPr lang="ko-KR" altLang="en-US" sz="1800" dirty="0"/>
              <a:t>학문과 사상의 자유는 헌법으로 보장된 기본권리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800"/>
              </a:spcBef>
            </a:pPr>
            <a:r>
              <a:rPr lang="ko-KR" altLang="en-US" sz="1800" dirty="0"/>
              <a:t>다양한 방법의 학문적 연구는 양적 질적 측면에서 학문발전 기여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  : </a:t>
            </a:r>
            <a:r>
              <a:rPr lang="ko-KR" altLang="en-US" sz="1800" dirty="0"/>
              <a:t>학문연구는 국가 또는 특정 사회집단의 이해에 상관없이 독립성 보장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800"/>
              </a:spcBef>
            </a:pPr>
            <a:r>
              <a:rPr lang="ko-KR" altLang="en-US" sz="1800" dirty="0"/>
              <a:t>학자들의 정치참여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  : </a:t>
            </a:r>
            <a:r>
              <a:rPr lang="ko-KR" altLang="en-US" sz="1800" dirty="0"/>
              <a:t>개인적 자유로서 보장</a:t>
            </a:r>
            <a:r>
              <a:rPr lang="en-US" altLang="ko-KR" sz="1800" dirty="0"/>
              <a:t>, </a:t>
            </a:r>
            <a:r>
              <a:rPr lang="ko-KR" altLang="en-US" sz="1800" dirty="0"/>
              <a:t>그러나 학자적 자질과 </a:t>
            </a:r>
            <a:r>
              <a:rPr lang="ko-KR" altLang="en-US" sz="1800" spc="-150" dirty="0"/>
              <a:t>정치적 자질은 </a:t>
            </a:r>
            <a:r>
              <a:rPr lang="ko-KR" altLang="en-US" sz="1800" dirty="0"/>
              <a:t>엄격히 구분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800"/>
              </a:spcBef>
            </a:pPr>
            <a:r>
              <a:rPr lang="ko-KR" altLang="en-US" sz="1800" dirty="0"/>
              <a:t>학자들의 현실참여운동에 대한 </a:t>
            </a:r>
            <a:r>
              <a:rPr lang="ko-KR" altLang="en-US" sz="1800" dirty="0" err="1"/>
              <a:t>비판점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  : </a:t>
            </a:r>
            <a:r>
              <a:rPr lang="ko-KR" altLang="en-US" sz="1800" dirty="0"/>
              <a:t>스스로의 가치주관이나 이해관계에 매몰되어 학문적 객관성과 엄격성을 훼손</a:t>
            </a:r>
            <a:r>
              <a:rPr lang="en-US" altLang="ko-KR" sz="1800" dirty="0"/>
              <a:t>,</a:t>
            </a:r>
          </a:p>
          <a:p>
            <a:pPr marL="450850" indent="-250825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. </a:t>
            </a:r>
            <a:r>
              <a:rPr lang="en-US" altLang="ko-KR" sz="1800" dirty="0"/>
              <a:t>    </a:t>
            </a:r>
            <a:r>
              <a:rPr lang="ko-KR" altLang="en-US" sz="1800" dirty="0"/>
              <a:t>개인적 주관이나 이해에 오염된 사이비이론</a:t>
            </a:r>
            <a:r>
              <a:rPr lang="en-US" altLang="ko-KR" sz="1800" dirty="0"/>
              <a:t>(</a:t>
            </a:r>
            <a:r>
              <a:rPr lang="en-US" altLang="ko-KR" sz="1600" dirty="0"/>
              <a:t>pseudo-theory</a:t>
            </a:r>
            <a:r>
              <a:rPr lang="en-US" altLang="ko-KR" sz="1800" dirty="0"/>
              <a:t>)</a:t>
            </a:r>
            <a:r>
              <a:rPr lang="ko-KR" altLang="en-US" sz="1800" dirty="0"/>
              <a:t>을 배경으로 정치적</a:t>
            </a:r>
            <a:endParaRPr lang="en-US" altLang="ko-KR" sz="1800" dirty="0"/>
          </a:p>
          <a:p>
            <a:pPr marL="450850" indent="-250825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 .    </a:t>
            </a:r>
            <a:r>
              <a:rPr lang="ko-KR" altLang="en-US" sz="1800" dirty="0"/>
              <a:t>영향력 행사</a:t>
            </a:r>
            <a:r>
              <a:rPr lang="en-US" altLang="ko-KR" sz="1800" dirty="0"/>
              <a:t>(</a:t>
            </a:r>
            <a:r>
              <a:rPr lang="en-US" altLang="ko-KR" sz="1800" dirty="0" err="1"/>
              <a:t>Polifessor</a:t>
            </a:r>
            <a:r>
              <a:rPr lang="ko-KR" altLang="en-US" sz="1800" dirty="0"/>
              <a:t>의 문제점</a:t>
            </a:r>
            <a:r>
              <a:rPr lang="en-US" altLang="ko-KR" sz="1800" dirty="0"/>
              <a:t>)</a:t>
            </a:r>
            <a:endParaRPr lang="ko-KR" altLang="en-US" sz="1800" dirty="0"/>
          </a:p>
        </p:txBody>
      </p:sp>
    </p:spTree>
  </p:cSld>
  <p:clrMapOvr>
    <a:masterClrMapping/>
  </p:clrMapOvr>
  <p:transition>
    <p:fade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214314" y="1071546"/>
            <a:ext cx="8643966" cy="642934"/>
          </a:xfrm>
        </p:spPr>
        <p:txBody>
          <a:bodyPr>
            <a:noAutofit/>
          </a:bodyPr>
          <a:lstStyle/>
          <a:p>
            <a:pPr algn="l"/>
            <a:r>
              <a:rPr lang="ko-KR" altLang="en-US" sz="2700" b="1" dirty="0">
                <a:latin typeface="+mn-ea"/>
                <a:ea typeface="+mn-ea"/>
              </a:rPr>
              <a:t>제</a:t>
            </a:r>
            <a:r>
              <a:rPr lang="en-US" altLang="ko-KR" sz="2700" b="1" dirty="0">
                <a:latin typeface="+mn-ea"/>
                <a:ea typeface="+mn-ea"/>
              </a:rPr>
              <a:t>2</a:t>
            </a:r>
            <a:r>
              <a:rPr lang="ko-KR" altLang="en-US" sz="2700" b="1" dirty="0">
                <a:latin typeface="+mn-ea"/>
                <a:ea typeface="+mn-ea"/>
              </a:rPr>
              <a:t>절 사회복지정책에 있어서 가치이념의 의의와 내용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14282" y="2285992"/>
            <a:ext cx="8686800" cy="4071966"/>
          </a:xfrm>
        </p:spPr>
        <p:txBody>
          <a:bodyPr>
            <a:normAutofit lnSpcReduction="10000"/>
          </a:bodyPr>
          <a:lstStyle/>
          <a:p>
            <a:pPr marL="457200" indent="-457200">
              <a:lnSpc>
                <a:spcPct val="120000"/>
              </a:lnSpc>
              <a:spcBef>
                <a:spcPts val="600"/>
              </a:spcBef>
              <a:buAutoNum type="arabicPeriod"/>
              <a:tabLst>
                <a:tab pos="536575" algn="l"/>
              </a:tabLst>
            </a:pPr>
            <a:r>
              <a:rPr lang="ko-KR" altLang="en-US" sz="2400" b="1" dirty="0"/>
              <a:t>가치이념의 의의와 역할</a:t>
            </a:r>
            <a:endParaRPr lang="en-US" altLang="ko-KR" sz="2400" b="1" dirty="0"/>
          </a:p>
          <a:p>
            <a:pPr marL="457200" indent="-457200">
              <a:lnSpc>
                <a:spcPct val="120000"/>
              </a:lnSpc>
              <a:spcBef>
                <a:spcPts val="600"/>
              </a:spcBef>
              <a:buNone/>
              <a:tabLst>
                <a:tab pos="536575" algn="l"/>
              </a:tabLst>
            </a:pPr>
            <a:endParaRPr lang="en-US" altLang="ko-KR" sz="700" b="1" dirty="0">
              <a:latin typeface="08서울남산체 M" pitchFamily="18" charset="-127"/>
              <a:ea typeface="08서울남산체 M" pitchFamily="18" charset="-127"/>
            </a:endParaRPr>
          </a:p>
          <a:p>
            <a:pPr marL="536575" indent="-260350">
              <a:lnSpc>
                <a:spcPct val="120000"/>
              </a:lnSpc>
              <a:spcBef>
                <a:spcPts val="600"/>
              </a:spcBef>
            </a:pPr>
            <a:r>
              <a:rPr lang="ko-KR" altLang="en-US" sz="1800" dirty="0"/>
              <a:t>가치이념에 대한 학문적 연구의 제한성</a:t>
            </a:r>
            <a:r>
              <a:rPr lang="en-US" altLang="ko-KR" sz="1800" dirty="0"/>
              <a:t> : </a:t>
            </a:r>
            <a:r>
              <a:rPr lang="ko-KR" altLang="en-US" sz="1800" dirty="0"/>
              <a:t>가치논의에 대한 의식적 기피현상</a:t>
            </a:r>
          </a:p>
          <a:p>
            <a:pPr marL="536575" indent="-260350">
              <a:lnSpc>
                <a:spcPct val="120000"/>
              </a:lnSpc>
              <a:spcBef>
                <a:spcPts val="600"/>
              </a:spcBef>
            </a:pPr>
            <a:r>
              <a:rPr lang="ko-KR" altLang="en-US" sz="1800" dirty="0"/>
              <a:t>사회복지정책의 건전한 학문적 발전 저해</a:t>
            </a:r>
          </a:p>
          <a:p>
            <a:pPr marL="536575" indent="-260350">
              <a:lnSpc>
                <a:spcPct val="120000"/>
              </a:lnSpc>
              <a:spcBef>
                <a:spcPts val="600"/>
              </a:spcBef>
            </a:pPr>
            <a:r>
              <a:rPr lang="ko-KR" altLang="en-US" sz="1800" dirty="0"/>
              <a:t>사회복지와 가치이념의 불가분성</a:t>
            </a:r>
            <a:endParaRPr lang="en-US" altLang="ko-KR" sz="1800" dirty="0"/>
          </a:p>
          <a:p>
            <a:pPr marL="536575" indent="-26035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</a:t>
            </a: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사회복지정책은 가치이념을 바탕으로 성립되며</a:t>
            </a:r>
            <a:r>
              <a:rPr lang="en-US" altLang="ko-KR" sz="1800" dirty="0"/>
              <a:t>, </a:t>
            </a:r>
            <a:r>
              <a:rPr lang="ko-KR" altLang="en-US" sz="1800" dirty="0"/>
              <a:t>가치이념을 </a:t>
            </a:r>
            <a:endParaRPr lang="en-US" altLang="ko-KR" sz="1800" dirty="0"/>
          </a:p>
          <a:p>
            <a:pPr marL="536575" indent="-26035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 </a:t>
            </a:r>
            <a:r>
              <a:rPr lang="en-US" altLang="ko-KR" sz="1800" dirty="0">
                <a:solidFill>
                  <a:schemeClr val="bg1"/>
                </a:solidFill>
              </a:rPr>
              <a:t>.</a:t>
            </a:r>
            <a:r>
              <a:rPr lang="ko-KR" altLang="en-US" sz="1800" dirty="0"/>
              <a:t>달성하기 위한 목적으로 운영</a:t>
            </a:r>
          </a:p>
          <a:p>
            <a:pPr marL="536575" indent="-260350">
              <a:lnSpc>
                <a:spcPct val="120000"/>
              </a:lnSpc>
              <a:spcBef>
                <a:spcPts val="600"/>
              </a:spcBef>
            </a:pPr>
            <a:r>
              <a:rPr lang="ko-KR" altLang="en-US" sz="1800" dirty="0"/>
              <a:t>가치이념</a:t>
            </a:r>
            <a:r>
              <a:rPr lang="en-US" altLang="ko-KR" sz="1800" dirty="0"/>
              <a:t>(</a:t>
            </a:r>
            <a:r>
              <a:rPr lang="en-US" altLang="ko-KR" sz="1800" dirty="0" err="1"/>
              <a:t>Wertidee</a:t>
            </a:r>
            <a:r>
              <a:rPr lang="en-US" altLang="ko-KR" sz="1800" dirty="0"/>
              <a:t>) : </a:t>
            </a:r>
          </a:p>
          <a:p>
            <a:pPr marL="719138" indent="-260350">
              <a:lnSpc>
                <a:spcPct val="120000"/>
              </a:lnSpc>
              <a:spcBef>
                <a:spcPts val="0"/>
              </a:spcBef>
              <a:buNone/>
            </a:pPr>
            <a:endParaRPr lang="en-US" altLang="ko-KR" sz="1050" dirty="0"/>
          </a:p>
          <a:p>
            <a:pPr marL="719138" indent="-26035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① </a:t>
            </a:r>
            <a:r>
              <a:rPr lang="ko-KR" altLang="en-US" sz="1800" dirty="0"/>
              <a:t>사회구성원들이 보편적으로 공유할 수 있는 기본가치로서  </a:t>
            </a:r>
            <a:endParaRPr lang="en-US" altLang="ko-KR" sz="1800" dirty="0"/>
          </a:p>
          <a:p>
            <a:pPr marL="719138" indent="-26035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</a:t>
            </a:r>
            <a:r>
              <a:rPr lang="en-US" altLang="ko-KR" sz="1800" dirty="0">
                <a:solidFill>
                  <a:schemeClr val="bg1"/>
                </a:solidFill>
              </a:rPr>
              <a:t> .</a:t>
            </a:r>
            <a:r>
              <a:rPr lang="ko-KR" altLang="en-US" sz="1800" dirty="0"/>
              <a:t>국가운영의 지도이념으로서 기능</a:t>
            </a:r>
            <a:endParaRPr lang="en-US" altLang="ko-KR" sz="1800" dirty="0"/>
          </a:p>
          <a:p>
            <a:pPr marL="719138" indent="-260350">
              <a:lnSpc>
                <a:spcPct val="120000"/>
              </a:lnSpc>
              <a:spcBef>
                <a:spcPts val="0"/>
              </a:spcBef>
              <a:buNone/>
            </a:pPr>
            <a:r>
              <a:rPr lang="ko-KR" altLang="en-US" sz="1800" dirty="0"/>
              <a:t>② 자유</a:t>
            </a:r>
            <a:r>
              <a:rPr lang="en-US" altLang="ko-KR" sz="1800" dirty="0"/>
              <a:t>, </a:t>
            </a:r>
            <a:r>
              <a:rPr lang="ko-KR" altLang="en-US" sz="1800" dirty="0"/>
              <a:t>평등</a:t>
            </a:r>
            <a:r>
              <a:rPr lang="en-US" altLang="ko-KR" sz="1800" dirty="0"/>
              <a:t>, </a:t>
            </a:r>
            <a:r>
              <a:rPr lang="ko-KR" altLang="en-US" sz="1800" dirty="0"/>
              <a:t>사회정의</a:t>
            </a:r>
            <a:r>
              <a:rPr lang="en-US" altLang="ko-KR" sz="1800" dirty="0"/>
              <a:t>, </a:t>
            </a:r>
            <a:r>
              <a:rPr lang="ko-KR" altLang="en-US" sz="1800" dirty="0"/>
              <a:t>민주주의</a:t>
            </a:r>
            <a:r>
              <a:rPr lang="en-US" altLang="ko-KR" sz="1800" dirty="0"/>
              <a:t>, </a:t>
            </a:r>
            <a:r>
              <a:rPr lang="ko-KR" altLang="en-US" sz="1800" dirty="0"/>
              <a:t>평화 등</a:t>
            </a:r>
          </a:p>
        </p:txBody>
      </p:sp>
    </p:spTree>
    <p:extLst>
      <p:ext uri="{BB962C8B-B14F-4D97-AF65-F5344CB8AC3E}">
        <p14:creationId xmlns:p14="http://schemas.microsoft.com/office/powerpoint/2010/main" val="3478128054"/>
      </p:ext>
    </p:extLst>
  </p:cSld>
  <p:clrMapOvr>
    <a:masterClrMapping/>
  </p:clrMapOvr>
  <p:transition>
    <p:fade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14282" y="833441"/>
            <a:ext cx="8715436" cy="5238765"/>
          </a:xfrm>
        </p:spPr>
        <p:txBody>
          <a:bodyPr>
            <a:noAutofit/>
          </a:bodyPr>
          <a:lstStyle/>
          <a:p>
            <a:pPr marL="268288" indent="-268288">
              <a:lnSpc>
                <a:spcPct val="120000"/>
              </a:lnSpc>
              <a:spcBef>
                <a:spcPts val="500"/>
              </a:spcBef>
              <a:buFont typeface="Wingdings" pitchFamily="2" charset="2"/>
              <a:buChar char="q"/>
            </a:pPr>
            <a:r>
              <a:rPr lang="ko-KR" altLang="en-US" sz="1800" dirty="0"/>
              <a:t> 가치이념에 대한 학문적 논의의 긍정적 효과</a:t>
            </a:r>
            <a:endParaRPr lang="en-US" altLang="ko-KR" sz="1800" dirty="0"/>
          </a:p>
          <a:p>
            <a:pPr marL="268288" indent="-268288">
              <a:lnSpc>
                <a:spcPct val="120000"/>
              </a:lnSpc>
              <a:spcBef>
                <a:spcPts val="500"/>
              </a:spcBef>
              <a:buNone/>
            </a:pPr>
            <a:endParaRPr lang="en-US" altLang="ko-KR" sz="1000" dirty="0"/>
          </a:p>
          <a:p>
            <a:pPr marL="536575" lvl="0" indent="-357188">
              <a:lnSpc>
                <a:spcPct val="120000"/>
              </a:lnSpc>
              <a:spcBef>
                <a:spcPts val="500"/>
              </a:spcBef>
              <a:buFont typeface="Arial" pitchFamily="34" charset="0"/>
              <a:buAutoNum type="arabicParenR"/>
            </a:pPr>
            <a:r>
              <a:rPr lang="ko-KR" altLang="en-US" sz="1800" dirty="0">
                <a:solidFill>
                  <a:prstClr val="black"/>
                </a:solidFill>
              </a:rPr>
              <a:t>사회복지정책의 균형적 발전에 기여</a:t>
            </a:r>
            <a:endParaRPr lang="en-US" altLang="ko-KR" sz="1800" dirty="0"/>
          </a:p>
          <a:p>
            <a:pPr marL="630238" indent="-273050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가치이념에 대한 공개적 논의가 기피될 경우 편향 왜곡된 가치개입으로 </a:t>
            </a:r>
            <a:endParaRPr lang="en-US" altLang="ko-KR" sz="1800" dirty="0"/>
          </a:p>
          <a:p>
            <a:pPr marL="630238" indent="-273050"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. </a:t>
            </a:r>
            <a:r>
              <a:rPr lang="en-US" altLang="ko-KR" sz="1800" dirty="0"/>
              <a:t>  </a:t>
            </a:r>
            <a:r>
              <a:rPr lang="ko-KR" altLang="en-US" sz="1800" dirty="0"/>
              <a:t>인하여 보편적 가치이념의 실현이라는 본연의 기능을 상실</a:t>
            </a:r>
            <a:endParaRPr lang="en-US" altLang="ko-KR" sz="1800" dirty="0"/>
          </a:p>
          <a:p>
            <a:pPr marL="630238" indent="-27305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  : </a:t>
            </a:r>
            <a:r>
              <a:rPr lang="ko-KR" altLang="en-US" sz="1800" dirty="0"/>
              <a:t>사회적 갈등과 낭비의 문제</a:t>
            </a:r>
            <a:endParaRPr lang="en-US" altLang="ko-KR" sz="1800" dirty="0"/>
          </a:p>
          <a:p>
            <a:pPr marL="630238" indent="-273050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제반 </a:t>
            </a:r>
            <a:r>
              <a:rPr lang="ko-KR" altLang="en-US" sz="1800" spc="-150" dirty="0"/>
              <a:t>사회복지정책은</a:t>
            </a:r>
            <a:r>
              <a:rPr lang="ko-KR" altLang="en-US" sz="1800" dirty="0"/>
              <a:t> 보편적 </a:t>
            </a:r>
            <a:r>
              <a:rPr lang="ko-KR" altLang="en-US" sz="1800" spc="-150" dirty="0"/>
              <a:t>가치이념을</a:t>
            </a:r>
            <a:r>
              <a:rPr lang="ko-KR" altLang="en-US" sz="1800" dirty="0"/>
              <a:t> </a:t>
            </a:r>
            <a:r>
              <a:rPr lang="ko-KR" altLang="en-US" sz="1800" spc="-150" dirty="0"/>
              <a:t>중심으로</a:t>
            </a:r>
            <a:r>
              <a:rPr lang="ko-KR" altLang="en-US" sz="1800" dirty="0"/>
              <a:t> </a:t>
            </a:r>
            <a:r>
              <a:rPr lang="ko-KR" altLang="en-US" sz="1800" spc="-150" dirty="0"/>
              <a:t>상호 균형과 </a:t>
            </a:r>
            <a:r>
              <a:rPr lang="ko-KR" altLang="en-US" sz="1800" dirty="0"/>
              <a:t>조화의 유지 필요</a:t>
            </a:r>
            <a:endParaRPr lang="en-US" altLang="ko-KR" sz="1800" dirty="0"/>
          </a:p>
          <a:p>
            <a:pPr marL="630238" indent="-273050">
              <a:lnSpc>
                <a:spcPct val="120000"/>
              </a:lnSpc>
              <a:spcBef>
                <a:spcPts val="0"/>
              </a:spcBef>
              <a:buNone/>
            </a:pPr>
            <a:r>
              <a:rPr lang="ko-KR" altLang="en-US" sz="1800" dirty="0"/>
              <a:t>    </a:t>
            </a:r>
            <a:r>
              <a:rPr lang="en-US" altLang="ko-KR" sz="1800" dirty="0"/>
              <a:t>: </a:t>
            </a:r>
            <a:r>
              <a:rPr lang="ko-KR" altLang="en-US" sz="1800" dirty="0"/>
              <a:t>가치이념은 정책의 발전에 있어서 방향타의 기능</a:t>
            </a:r>
            <a:endParaRPr lang="en-US" altLang="ko-KR" sz="1800" dirty="0"/>
          </a:p>
          <a:p>
            <a:pPr marL="630238" indent="-273050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보편적 가치이념을 토대로 전체 정책을 조망하고</a:t>
            </a:r>
            <a:r>
              <a:rPr lang="en-US" altLang="ko-KR" sz="1800" dirty="0"/>
              <a:t>, </a:t>
            </a:r>
            <a:r>
              <a:rPr lang="ko-KR" altLang="en-US" sz="1800" dirty="0"/>
              <a:t>개별 정책들의 연계성과 </a:t>
            </a:r>
            <a:endParaRPr lang="en-US" altLang="ko-KR" sz="1800" dirty="0"/>
          </a:p>
          <a:p>
            <a:pPr marL="630238" indent="-273050"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 .  </a:t>
            </a:r>
            <a:r>
              <a:rPr lang="ko-KR" altLang="en-US" sz="1800" dirty="0"/>
              <a:t>조화성에 대한 연구</a:t>
            </a:r>
            <a:endParaRPr lang="en-US" altLang="ko-KR" sz="1800" dirty="0"/>
          </a:p>
          <a:p>
            <a:pPr marL="630238" indent="-27305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spc="-150" dirty="0"/>
              <a:t> </a:t>
            </a:r>
            <a:r>
              <a:rPr lang="ko-KR" altLang="en-US" sz="1800" spc="-150" dirty="0"/>
              <a:t> </a:t>
            </a:r>
            <a:r>
              <a:rPr lang="en-US" altLang="ko-KR" sz="1800" dirty="0"/>
              <a:t>: </a:t>
            </a:r>
            <a:r>
              <a:rPr lang="ko-KR" altLang="en-US" sz="1800" spc="-150" dirty="0"/>
              <a:t>특정한 가치나 이해에 편향된 정책을 색출하여 전체 복지국가의 균형적 발전에 기여</a:t>
            </a:r>
            <a:endParaRPr lang="en-US" altLang="ko-KR" sz="1800" spc="-150" dirty="0"/>
          </a:p>
          <a:p>
            <a:pPr marL="630238" indent="-273050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보편적 가치이념은 사회복지정책과 관련한 연구 결과들을 비판적 관점에서 상호 비교를 위한 수단</a:t>
            </a:r>
            <a:endParaRPr lang="en-US" altLang="ko-KR" sz="1800" dirty="0"/>
          </a:p>
          <a:p>
            <a:pPr marL="630238" indent="-273050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</a:t>
            </a: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가치이념은 개별 연구들의 비교와 평가를 위한 객관적 기준이나 잣대</a:t>
            </a:r>
          </a:p>
        </p:txBody>
      </p:sp>
    </p:spTree>
    <p:extLst>
      <p:ext uri="{BB962C8B-B14F-4D97-AF65-F5344CB8AC3E}">
        <p14:creationId xmlns:p14="http://schemas.microsoft.com/office/powerpoint/2010/main" val="2060896925"/>
      </p:ext>
    </p:extLst>
  </p:cSld>
  <p:clrMapOvr>
    <a:masterClrMapping/>
  </p:clrMapOvr>
  <p:transition>
    <p:fade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28"/>
          <p:cNvGrpSpPr/>
          <p:nvPr/>
        </p:nvGrpSpPr>
        <p:grpSpPr>
          <a:xfrm>
            <a:off x="1074958" y="1142984"/>
            <a:ext cx="7426132" cy="4572032"/>
            <a:chOff x="1074958" y="1142984"/>
            <a:chExt cx="7426132" cy="4572032"/>
          </a:xfrm>
        </p:grpSpPr>
        <p:sp>
          <p:nvSpPr>
            <p:cNvPr id="9" name="모서리가 둥근 직사각형 8"/>
            <p:cNvSpPr/>
            <p:nvPr/>
          </p:nvSpPr>
          <p:spPr>
            <a:xfrm>
              <a:off x="1074958" y="1142984"/>
              <a:ext cx="7426132" cy="4572032"/>
            </a:xfrm>
            <a:prstGeom prst="roundRect">
              <a:avLst>
                <a:gd name="adj" fmla="val 8047"/>
              </a:avLst>
            </a:prstGeom>
            <a:solidFill>
              <a:schemeClr val="accent3">
                <a:lumMod val="20000"/>
                <a:lumOff val="80000"/>
              </a:schemeClr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1249178" y="5305024"/>
              <a:ext cx="518021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spcBef>
                  <a:spcPts val="500"/>
                </a:spcBef>
              </a:pPr>
              <a:r>
                <a:rPr lang="en-US" altLang="ko-KR" sz="1600" dirty="0"/>
                <a:t>[</a:t>
              </a:r>
              <a:r>
                <a:rPr lang="ko-KR" altLang="en-US" sz="1600" dirty="0"/>
                <a:t>그림 </a:t>
              </a:r>
              <a:r>
                <a:rPr lang="en-US" altLang="ko-KR" sz="1600" dirty="0"/>
                <a:t>3-3] </a:t>
              </a:r>
              <a:r>
                <a:rPr lang="ko-KR" altLang="en-US" sz="1600" dirty="0"/>
                <a:t>가치이념과 사회복지정책의 상호관계</a:t>
              </a:r>
              <a:r>
                <a:rPr lang="en-US" altLang="ko-KR" sz="1600" dirty="0"/>
                <a:t> </a:t>
              </a:r>
              <a:endParaRPr lang="ko-KR" altLang="en-US" sz="1600" dirty="0"/>
            </a:p>
          </p:txBody>
        </p:sp>
        <p:sp>
          <p:nvSpPr>
            <p:cNvPr id="18" name="직사각형 17"/>
            <p:cNvSpPr/>
            <p:nvPr/>
          </p:nvSpPr>
          <p:spPr>
            <a:xfrm>
              <a:off x="1643042" y="1643050"/>
              <a:ext cx="6286544" cy="3500462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>
                <a:solidFill>
                  <a:schemeClr val="dk1"/>
                </a:solidFill>
              </a:endParaRPr>
            </a:p>
          </p:txBody>
        </p:sp>
        <p:sp>
          <p:nvSpPr>
            <p:cNvPr id="15" name="타원 14"/>
            <p:cNvSpPr/>
            <p:nvPr/>
          </p:nvSpPr>
          <p:spPr>
            <a:xfrm>
              <a:off x="2860908" y="2561164"/>
              <a:ext cx="3854232" cy="1664164"/>
            </a:xfrm>
            <a:prstGeom prst="ellipse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1785918" y="1785926"/>
              <a:ext cx="200026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dirty="0"/>
                <a:t>보편적 가치이념</a:t>
              </a:r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5317910" y="1714488"/>
              <a:ext cx="257176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dirty="0"/>
                <a:t>특정집단의 이해관계에 </a:t>
              </a:r>
              <a:endParaRPr lang="en-US" altLang="ko-KR" dirty="0"/>
            </a:p>
            <a:p>
              <a:pPr algn="ctr"/>
              <a:r>
                <a:rPr lang="ko-KR" altLang="en-US" dirty="0"/>
                <a:t>편향된 가치</a:t>
              </a:r>
            </a:p>
          </p:txBody>
        </p:sp>
        <p:sp>
          <p:nvSpPr>
            <p:cNvPr id="20" name="자유형 19"/>
            <p:cNvSpPr/>
            <p:nvPr/>
          </p:nvSpPr>
          <p:spPr>
            <a:xfrm>
              <a:off x="4500165" y="2585487"/>
              <a:ext cx="2197786" cy="1616546"/>
            </a:xfrm>
            <a:custGeom>
              <a:avLst/>
              <a:gdLst>
                <a:gd name="connsiteX0" fmla="*/ 63062 w 2039007"/>
                <a:gd name="connsiteY0" fmla="*/ 0 h 1671145"/>
                <a:gd name="connsiteX1" fmla="*/ 294290 w 2039007"/>
                <a:gd name="connsiteY1" fmla="*/ 189186 h 1671145"/>
                <a:gd name="connsiteX2" fmla="*/ 0 w 2039007"/>
                <a:gd name="connsiteY2" fmla="*/ 557048 h 1671145"/>
                <a:gd name="connsiteX3" fmla="*/ 294290 w 2039007"/>
                <a:gd name="connsiteY3" fmla="*/ 1008993 h 1671145"/>
                <a:gd name="connsiteX4" fmla="*/ 10510 w 2039007"/>
                <a:gd name="connsiteY4" fmla="*/ 1671145 h 1671145"/>
                <a:gd name="connsiteX5" fmla="*/ 2039007 w 2039007"/>
                <a:gd name="connsiteY5" fmla="*/ 830317 h 1671145"/>
                <a:gd name="connsiteX6" fmla="*/ 63062 w 2039007"/>
                <a:gd name="connsiteY6" fmla="*/ 0 h 1671145"/>
                <a:gd name="connsiteX0" fmla="*/ 63062 w 2087112"/>
                <a:gd name="connsiteY0" fmla="*/ 0 h 1671145"/>
                <a:gd name="connsiteX1" fmla="*/ 294290 w 2087112"/>
                <a:gd name="connsiteY1" fmla="*/ 189186 h 1671145"/>
                <a:gd name="connsiteX2" fmla="*/ 0 w 2087112"/>
                <a:gd name="connsiteY2" fmla="*/ 557048 h 1671145"/>
                <a:gd name="connsiteX3" fmla="*/ 294290 w 2087112"/>
                <a:gd name="connsiteY3" fmla="*/ 1008993 h 1671145"/>
                <a:gd name="connsiteX4" fmla="*/ 10510 w 2087112"/>
                <a:gd name="connsiteY4" fmla="*/ 1671145 h 1671145"/>
                <a:gd name="connsiteX5" fmla="*/ 2039007 w 2087112"/>
                <a:gd name="connsiteY5" fmla="*/ 830317 h 1671145"/>
                <a:gd name="connsiteX6" fmla="*/ 63062 w 2087112"/>
                <a:gd name="connsiteY6" fmla="*/ 0 h 1671145"/>
                <a:gd name="connsiteX0" fmla="*/ 63062 w 2087112"/>
                <a:gd name="connsiteY0" fmla="*/ 0 h 1671145"/>
                <a:gd name="connsiteX1" fmla="*/ 294290 w 2087112"/>
                <a:gd name="connsiteY1" fmla="*/ 189186 h 1671145"/>
                <a:gd name="connsiteX2" fmla="*/ 0 w 2087112"/>
                <a:gd name="connsiteY2" fmla="*/ 557048 h 1671145"/>
                <a:gd name="connsiteX3" fmla="*/ 294290 w 2087112"/>
                <a:gd name="connsiteY3" fmla="*/ 1008993 h 1671145"/>
                <a:gd name="connsiteX4" fmla="*/ 10510 w 2087112"/>
                <a:gd name="connsiteY4" fmla="*/ 1671145 h 1671145"/>
                <a:gd name="connsiteX5" fmla="*/ 2039007 w 2087112"/>
                <a:gd name="connsiteY5" fmla="*/ 830317 h 1671145"/>
                <a:gd name="connsiteX6" fmla="*/ 63062 w 2087112"/>
                <a:gd name="connsiteY6" fmla="*/ 0 h 1671145"/>
                <a:gd name="connsiteX0" fmla="*/ 63062 w 2087112"/>
                <a:gd name="connsiteY0" fmla="*/ 0 h 1679794"/>
                <a:gd name="connsiteX1" fmla="*/ 294290 w 2087112"/>
                <a:gd name="connsiteY1" fmla="*/ 189186 h 1679794"/>
                <a:gd name="connsiteX2" fmla="*/ 0 w 2087112"/>
                <a:gd name="connsiteY2" fmla="*/ 557048 h 1679794"/>
                <a:gd name="connsiteX3" fmla="*/ 294290 w 2087112"/>
                <a:gd name="connsiteY3" fmla="*/ 1008993 h 1679794"/>
                <a:gd name="connsiteX4" fmla="*/ 10510 w 2087112"/>
                <a:gd name="connsiteY4" fmla="*/ 1671145 h 1679794"/>
                <a:gd name="connsiteX5" fmla="*/ 2039007 w 2087112"/>
                <a:gd name="connsiteY5" fmla="*/ 830317 h 1679794"/>
                <a:gd name="connsiteX6" fmla="*/ 63062 w 2087112"/>
                <a:gd name="connsiteY6" fmla="*/ 0 h 1679794"/>
                <a:gd name="connsiteX0" fmla="*/ 63062 w 2087112"/>
                <a:gd name="connsiteY0" fmla="*/ 0 h 1695669"/>
                <a:gd name="connsiteX1" fmla="*/ 294290 w 2087112"/>
                <a:gd name="connsiteY1" fmla="*/ 189186 h 1695669"/>
                <a:gd name="connsiteX2" fmla="*/ 0 w 2087112"/>
                <a:gd name="connsiteY2" fmla="*/ 557048 h 1695669"/>
                <a:gd name="connsiteX3" fmla="*/ 294290 w 2087112"/>
                <a:gd name="connsiteY3" fmla="*/ 1008993 h 1695669"/>
                <a:gd name="connsiteX4" fmla="*/ 10510 w 2087112"/>
                <a:gd name="connsiteY4" fmla="*/ 1671145 h 1695669"/>
                <a:gd name="connsiteX5" fmla="*/ 2039007 w 2087112"/>
                <a:gd name="connsiteY5" fmla="*/ 830317 h 1695669"/>
                <a:gd name="connsiteX6" fmla="*/ 63062 w 2087112"/>
                <a:gd name="connsiteY6" fmla="*/ 0 h 1695669"/>
                <a:gd name="connsiteX0" fmla="*/ 63062 w 2047766"/>
                <a:gd name="connsiteY0" fmla="*/ 0 h 1695669"/>
                <a:gd name="connsiteX1" fmla="*/ 294290 w 2047766"/>
                <a:gd name="connsiteY1" fmla="*/ 189186 h 1695669"/>
                <a:gd name="connsiteX2" fmla="*/ 0 w 2047766"/>
                <a:gd name="connsiteY2" fmla="*/ 557048 h 1695669"/>
                <a:gd name="connsiteX3" fmla="*/ 294290 w 2047766"/>
                <a:gd name="connsiteY3" fmla="*/ 1008993 h 1695669"/>
                <a:gd name="connsiteX4" fmla="*/ 10510 w 2047766"/>
                <a:gd name="connsiteY4" fmla="*/ 1671145 h 1695669"/>
                <a:gd name="connsiteX5" fmla="*/ 2039007 w 2047766"/>
                <a:gd name="connsiteY5" fmla="*/ 830317 h 1695669"/>
                <a:gd name="connsiteX6" fmla="*/ 63062 w 2047766"/>
                <a:gd name="connsiteY6" fmla="*/ 0 h 1695669"/>
                <a:gd name="connsiteX0" fmla="*/ 63062 w 2047766"/>
                <a:gd name="connsiteY0" fmla="*/ 0 h 1695669"/>
                <a:gd name="connsiteX1" fmla="*/ 294290 w 2047766"/>
                <a:gd name="connsiteY1" fmla="*/ 189186 h 1695669"/>
                <a:gd name="connsiteX2" fmla="*/ 0 w 2047766"/>
                <a:gd name="connsiteY2" fmla="*/ 557048 h 1695669"/>
                <a:gd name="connsiteX3" fmla="*/ 294290 w 2047766"/>
                <a:gd name="connsiteY3" fmla="*/ 1008993 h 1695669"/>
                <a:gd name="connsiteX4" fmla="*/ 10510 w 2047766"/>
                <a:gd name="connsiteY4" fmla="*/ 1671145 h 1695669"/>
                <a:gd name="connsiteX5" fmla="*/ 2039007 w 2047766"/>
                <a:gd name="connsiteY5" fmla="*/ 830317 h 1695669"/>
                <a:gd name="connsiteX6" fmla="*/ 63062 w 2047766"/>
                <a:gd name="connsiteY6" fmla="*/ 0 h 1695669"/>
                <a:gd name="connsiteX0" fmla="*/ 63062 w 2047766"/>
                <a:gd name="connsiteY0" fmla="*/ 0 h 1695669"/>
                <a:gd name="connsiteX1" fmla="*/ 294290 w 2047766"/>
                <a:gd name="connsiteY1" fmla="*/ 189186 h 1695669"/>
                <a:gd name="connsiteX2" fmla="*/ 0 w 2047766"/>
                <a:gd name="connsiteY2" fmla="*/ 557048 h 1695669"/>
                <a:gd name="connsiteX3" fmla="*/ 294290 w 2047766"/>
                <a:gd name="connsiteY3" fmla="*/ 1008993 h 1695669"/>
                <a:gd name="connsiteX4" fmla="*/ 10510 w 2047766"/>
                <a:gd name="connsiteY4" fmla="*/ 1671145 h 1695669"/>
                <a:gd name="connsiteX5" fmla="*/ 2039007 w 2047766"/>
                <a:gd name="connsiteY5" fmla="*/ 830317 h 1695669"/>
                <a:gd name="connsiteX6" fmla="*/ 63062 w 2047766"/>
                <a:gd name="connsiteY6" fmla="*/ 0 h 1695669"/>
                <a:gd name="connsiteX0" fmla="*/ 63062 w 2047766"/>
                <a:gd name="connsiteY0" fmla="*/ 0 h 1695669"/>
                <a:gd name="connsiteX1" fmla="*/ 294290 w 2047766"/>
                <a:gd name="connsiteY1" fmla="*/ 189186 h 1695669"/>
                <a:gd name="connsiteX2" fmla="*/ 0 w 2047766"/>
                <a:gd name="connsiteY2" fmla="*/ 557048 h 1695669"/>
                <a:gd name="connsiteX3" fmla="*/ 294290 w 2047766"/>
                <a:gd name="connsiteY3" fmla="*/ 1008993 h 1695669"/>
                <a:gd name="connsiteX4" fmla="*/ 10510 w 2047766"/>
                <a:gd name="connsiteY4" fmla="*/ 1671145 h 1695669"/>
                <a:gd name="connsiteX5" fmla="*/ 2039007 w 2047766"/>
                <a:gd name="connsiteY5" fmla="*/ 830317 h 1695669"/>
                <a:gd name="connsiteX6" fmla="*/ 63062 w 2047766"/>
                <a:gd name="connsiteY6" fmla="*/ 0 h 1695669"/>
                <a:gd name="connsiteX0" fmla="*/ 59886 w 2047236"/>
                <a:gd name="connsiteY0" fmla="*/ 0 h 1692488"/>
                <a:gd name="connsiteX1" fmla="*/ 294290 w 2047236"/>
                <a:gd name="connsiteY1" fmla="*/ 186005 h 1692488"/>
                <a:gd name="connsiteX2" fmla="*/ 0 w 2047236"/>
                <a:gd name="connsiteY2" fmla="*/ 553867 h 1692488"/>
                <a:gd name="connsiteX3" fmla="*/ 294290 w 2047236"/>
                <a:gd name="connsiteY3" fmla="*/ 1005812 h 1692488"/>
                <a:gd name="connsiteX4" fmla="*/ 10510 w 2047236"/>
                <a:gd name="connsiteY4" fmla="*/ 1667964 h 1692488"/>
                <a:gd name="connsiteX5" fmla="*/ 2039007 w 2047236"/>
                <a:gd name="connsiteY5" fmla="*/ 827136 h 1692488"/>
                <a:gd name="connsiteX6" fmla="*/ 59886 w 2047236"/>
                <a:gd name="connsiteY6" fmla="*/ 0 h 1692488"/>
                <a:gd name="connsiteX0" fmla="*/ 50360 w 2045649"/>
                <a:gd name="connsiteY0" fmla="*/ 0 h 1686132"/>
                <a:gd name="connsiteX1" fmla="*/ 294290 w 2045649"/>
                <a:gd name="connsiteY1" fmla="*/ 179649 h 1686132"/>
                <a:gd name="connsiteX2" fmla="*/ 0 w 2045649"/>
                <a:gd name="connsiteY2" fmla="*/ 547511 h 1686132"/>
                <a:gd name="connsiteX3" fmla="*/ 294290 w 2045649"/>
                <a:gd name="connsiteY3" fmla="*/ 999456 h 1686132"/>
                <a:gd name="connsiteX4" fmla="*/ 10510 w 2045649"/>
                <a:gd name="connsiteY4" fmla="*/ 1661608 h 1686132"/>
                <a:gd name="connsiteX5" fmla="*/ 2039007 w 2045649"/>
                <a:gd name="connsiteY5" fmla="*/ 820780 h 1686132"/>
                <a:gd name="connsiteX6" fmla="*/ 50360 w 2045649"/>
                <a:gd name="connsiteY6" fmla="*/ 0 h 1686132"/>
                <a:gd name="connsiteX0" fmla="*/ 50360 w 2045649"/>
                <a:gd name="connsiteY0" fmla="*/ 15322 h 1701454"/>
                <a:gd name="connsiteX1" fmla="*/ 294290 w 2045649"/>
                <a:gd name="connsiteY1" fmla="*/ 194971 h 1701454"/>
                <a:gd name="connsiteX2" fmla="*/ 0 w 2045649"/>
                <a:gd name="connsiteY2" fmla="*/ 562833 h 1701454"/>
                <a:gd name="connsiteX3" fmla="*/ 294290 w 2045649"/>
                <a:gd name="connsiteY3" fmla="*/ 1014778 h 1701454"/>
                <a:gd name="connsiteX4" fmla="*/ 10510 w 2045649"/>
                <a:gd name="connsiteY4" fmla="*/ 1676930 h 1701454"/>
                <a:gd name="connsiteX5" fmla="*/ 2039007 w 2045649"/>
                <a:gd name="connsiteY5" fmla="*/ 836102 h 1701454"/>
                <a:gd name="connsiteX6" fmla="*/ 50360 w 2045649"/>
                <a:gd name="connsiteY6" fmla="*/ 15322 h 1701454"/>
                <a:gd name="connsiteX0" fmla="*/ 50360 w 2045649"/>
                <a:gd name="connsiteY0" fmla="*/ 15322 h 1707804"/>
                <a:gd name="connsiteX1" fmla="*/ 294290 w 2045649"/>
                <a:gd name="connsiteY1" fmla="*/ 194971 h 1707804"/>
                <a:gd name="connsiteX2" fmla="*/ 0 w 2045649"/>
                <a:gd name="connsiteY2" fmla="*/ 562833 h 1707804"/>
                <a:gd name="connsiteX3" fmla="*/ 294290 w 2045649"/>
                <a:gd name="connsiteY3" fmla="*/ 1014778 h 1707804"/>
                <a:gd name="connsiteX4" fmla="*/ 10510 w 2045649"/>
                <a:gd name="connsiteY4" fmla="*/ 1676930 h 1707804"/>
                <a:gd name="connsiteX5" fmla="*/ 2039007 w 2045649"/>
                <a:gd name="connsiteY5" fmla="*/ 836102 h 1707804"/>
                <a:gd name="connsiteX6" fmla="*/ 50360 w 2045649"/>
                <a:gd name="connsiteY6" fmla="*/ 15322 h 1707804"/>
                <a:gd name="connsiteX0" fmla="*/ 50360 w 2048225"/>
                <a:gd name="connsiteY0" fmla="*/ 15322 h 1707804"/>
                <a:gd name="connsiteX1" fmla="*/ 294290 w 2048225"/>
                <a:gd name="connsiteY1" fmla="*/ 194971 h 1707804"/>
                <a:gd name="connsiteX2" fmla="*/ 0 w 2048225"/>
                <a:gd name="connsiteY2" fmla="*/ 562833 h 1707804"/>
                <a:gd name="connsiteX3" fmla="*/ 294290 w 2048225"/>
                <a:gd name="connsiteY3" fmla="*/ 1014778 h 1707804"/>
                <a:gd name="connsiteX4" fmla="*/ 10510 w 2048225"/>
                <a:gd name="connsiteY4" fmla="*/ 1676930 h 1707804"/>
                <a:gd name="connsiteX5" fmla="*/ 2039007 w 2048225"/>
                <a:gd name="connsiteY5" fmla="*/ 836102 h 1707804"/>
                <a:gd name="connsiteX6" fmla="*/ 50360 w 2048225"/>
                <a:gd name="connsiteY6" fmla="*/ 15322 h 1707804"/>
                <a:gd name="connsiteX0" fmla="*/ 50360 w 2064085"/>
                <a:gd name="connsiteY0" fmla="*/ 15322 h 1707804"/>
                <a:gd name="connsiteX1" fmla="*/ 294290 w 2064085"/>
                <a:gd name="connsiteY1" fmla="*/ 194971 h 1707804"/>
                <a:gd name="connsiteX2" fmla="*/ 0 w 2064085"/>
                <a:gd name="connsiteY2" fmla="*/ 562833 h 1707804"/>
                <a:gd name="connsiteX3" fmla="*/ 294290 w 2064085"/>
                <a:gd name="connsiteY3" fmla="*/ 1014778 h 1707804"/>
                <a:gd name="connsiteX4" fmla="*/ 10510 w 2064085"/>
                <a:gd name="connsiteY4" fmla="*/ 1676930 h 1707804"/>
                <a:gd name="connsiteX5" fmla="*/ 2054867 w 2064085"/>
                <a:gd name="connsiteY5" fmla="*/ 844040 h 1707804"/>
                <a:gd name="connsiteX6" fmla="*/ 50360 w 2064085"/>
                <a:gd name="connsiteY6" fmla="*/ 15322 h 1707804"/>
                <a:gd name="connsiteX0" fmla="*/ 50360 w 2060895"/>
                <a:gd name="connsiteY0" fmla="*/ 15322 h 1707804"/>
                <a:gd name="connsiteX1" fmla="*/ 294290 w 2060895"/>
                <a:gd name="connsiteY1" fmla="*/ 194971 h 1707804"/>
                <a:gd name="connsiteX2" fmla="*/ 0 w 2060895"/>
                <a:gd name="connsiteY2" fmla="*/ 562833 h 1707804"/>
                <a:gd name="connsiteX3" fmla="*/ 294290 w 2060895"/>
                <a:gd name="connsiteY3" fmla="*/ 1014778 h 1707804"/>
                <a:gd name="connsiteX4" fmla="*/ 10510 w 2060895"/>
                <a:gd name="connsiteY4" fmla="*/ 1676930 h 1707804"/>
                <a:gd name="connsiteX5" fmla="*/ 2054867 w 2060895"/>
                <a:gd name="connsiteY5" fmla="*/ 844040 h 1707804"/>
                <a:gd name="connsiteX6" fmla="*/ 50360 w 2060895"/>
                <a:gd name="connsiteY6" fmla="*/ 15322 h 1707804"/>
                <a:gd name="connsiteX0" fmla="*/ 122146 w 2127189"/>
                <a:gd name="connsiteY0" fmla="*/ 303 h 1644825"/>
                <a:gd name="connsiteX1" fmla="*/ 366076 w 2127189"/>
                <a:gd name="connsiteY1" fmla="*/ 179952 h 1644825"/>
                <a:gd name="connsiteX2" fmla="*/ 71786 w 2127189"/>
                <a:gd name="connsiteY2" fmla="*/ 547814 h 1644825"/>
                <a:gd name="connsiteX3" fmla="*/ 366076 w 2127189"/>
                <a:gd name="connsiteY3" fmla="*/ 999759 h 1644825"/>
                <a:gd name="connsiteX4" fmla="*/ 0 w 2127189"/>
                <a:gd name="connsiteY4" fmla="*/ 1643623 h 1644825"/>
                <a:gd name="connsiteX5" fmla="*/ 2126653 w 2127189"/>
                <a:gd name="connsiteY5" fmla="*/ 829021 h 1644825"/>
                <a:gd name="connsiteX6" fmla="*/ 122146 w 2127189"/>
                <a:gd name="connsiteY6" fmla="*/ 303 h 1644825"/>
                <a:gd name="connsiteX0" fmla="*/ 122146 w 2127189"/>
                <a:gd name="connsiteY0" fmla="*/ 303 h 1643623"/>
                <a:gd name="connsiteX1" fmla="*/ 366076 w 2127189"/>
                <a:gd name="connsiteY1" fmla="*/ 179952 h 1643623"/>
                <a:gd name="connsiteX2" fmla="*/ 71786 w 2127189"/>
                <a:gd name="connsiteY2" fmla="*/ 547814 h 1643623"/>
                <a:gd name="connsiteX3" fmla="*/ 366076 w 2127189"/>
                <a:gd name="connsiteY3" fmla="*/ 999759 h 1643623"/>
                <a:gd name="connsiteX4" fmla="*/ 0 w 2127189"/>
                <a:gd name="connsiteY4" fmla="*/ 1643623 h 1643623"/>
                <a:gd name="connsiteX5" fmla="*/ 2126653 w 2127189"/>
                <a:gd name="connsiteY5" fmla="*/ 829021 h 1643623"/>
                <a:gd name="connsiteX6" fmla="*/ 122146 w 2127189"/>
                <a:gd name="connsiteY6" fmla="*/ 303 h 1643623"/>
                <a:gd name="connsiteX0" fmla="*/ 122146 w 2127189"/>
                <a:gd name="connsiteY0" fmla="*/ 303 h 1644825"/>
                <a:gd name="connsiteX1" fmla="*/ 366076 w 2127189"/>
                <a:gd name="connsiteY1" fmla="*/ 179952 h 1644825"/>
                <a:gd name="connsiteX2" fmla="*/ 71786 w 2127189"/>
                <a:gd name="connsiteY2" fmla="*/ 547814 h 1644825"/>
                <a:gd name="connsiteX3" fmla="*/ 366076 w 2127189"/>
                <a:gd name="connsiteY3" fmla="*/ 999759 h 1644825"/>
                <a:gd name="connsiteX4" fmla="*/ 0 w 2127189"/>
                <a:gd name="connsiteY4" fmla="*/ 1643623 h 1644825"/>
                <a:gd name="connsiteX5" fmla="*/ 2126653 w 2127189"/>
                <a:gd name="connsiteY5" fmla="*/ 829021 h 1644825"/>
                <a:gd name="connsiteX6" fmla="*/ 122146 w 2127189"/>
                <a:gd name="connsiteY6" fmla="*/ 303 h 1644825"/>
                <a:gd name="connsiteX0" fmla="*/ 423898 w 2136041"/>
                <a:gd name="connsiteY0" fmla="*/ 324 h 1599111"/>
                <a:gd name="connsiteX1" fmla="*/ 366076 w 2136041"/>
                <a:gd name="connsiteY1" fmla="*/ 134253 h 1599111"/>
                <a:gd name="connsiteX2" fmla="*/ 71786 w 2136041"/>
                <a:gd name="connsiteY2" fmla="*/ 502115 h 1599111"/>
                <a:gd name="connsiteX3" fmla="*/ 366076 w 2136041"/>
                <a:gd name="connsiteY3" fmla="*/ 954060 h 1599111"/>
                <a:gd name="connsiteX4" fmla="*/ 0 w 2136041"/>
                <a:gd name="connsiteY4" fmla="*/ 1597924 h 1599111"/>
                <a:gd name="connsiteX5" fmla="*/ 2126653 w 2136041"/>
                <a:gd name="connsiteY5" fmla="*/ 783322 h 1599111"/>
                <a:gd name="connsiteX6" fmla="*/ 423898 w 2136041"/>
                <a:gd name="connsiteY6" fmla="*/ 324 h 1599111"/>
                <a:gd name="connsiteX0" fmla="*/ 423898 w 2135344"/>
                <a:gd name="connsiteY0" fmla="*/ 0 h 1598787"/>
                <a:gd name="connsiteX1" fmla="*/ 366076 w 2135344"/>
                <a:gd name="connsiteY1" fmla="*/ 133929 h 1598787"/>
                <a:gd name="connsiteX2" fmla="*/ 71786 w 2135344"/>
                <a:gd name="connsiteY2" fmla="*/ 501791 h 1598787"/>
                <a:gd name="connsiteX3" fmla="*/ 366076 w 2135344"/>
                <a:gd name="connsiteY3" fmla="*/ 953736 h 1598787"/>
                <a:gd name="connsiteX4" fmla="*/ 0 w 2135344"/>
                <a:gd name="connsiteY4" fmla="*/ 1597600 h 1598787"/>
                <a:gd name="connsiteX5" fmla="*/ 2126653 w 2135344"/>
                <a:gd name="connsiteY5" fmla="*/ 782998 h 1598787"/>
                <a:gd name="connsiteX6" fmla="*/ 423898 w 2135344"/>
                <a:gd name="connsiteY6" fmla="*/ 0 h 1598787"/>
                <a:gd name="connsiteX0" fmla="*/ 423898 w 2131504"/>
                <a:gd name="connsiteY0" fmla="*/ 54 h 1598841"/>
                <a:gd name="connsiteX1" fmla="*/ 366076 w 2131504"/>
                <a:gd name="connsiteY1" fmla="*/ 133983 h 1598841"/>
                <a:gd name="connsiteX2" fmla="*/ 71786 w 2131504"/>
                <a:gd name="connsiteY2" fmla="*/ 501845 h 1598841"/>
                <a:gd name="connsiteX3" fmla="*/ 366076 w 2131504"/>
                <a:gd name="connsiteY3" fmla="*/ 953790 h 1598841"/>
                <a:gd name="connsiteX4" fmla="*/ 0 w 2131504"/>
                <a:gd name="connsiteY4" fmla="*/ 1597654 h 1598841"/>
                <a:gd name="connsiteX5" fmla="*/ 2126653 w 2131504"/>
                <a:gd name="connsiteY5" fmla="*/ 783052 h 1598841"/>
                <a:gd name="connsiteX6" fmla="*/ 423898 w 2131504"/>
                <a:gd name="connsiteY6" fmla="*/ 54 h 1598841"/>
                <a:gd name="connsiteX0" fmla="*/ 423898 w 2140592"/>
                <a:gd name="connsiteY0" fmla="*/ 49 h 1598976"/>
                <a:gd name="connsiteX1" fmla="*/ 366076 w 2140592"/>
                <a:gd name="connsiteY1" fmla="*/ 133978 h 1598976"/>
                <a:gd name="connsiteX2" fmla="*/ 71786 w 2140592"/>
                <a:gd name="connsiteY2" fmla="*/ 501840 h 1598976"/>
                <a:gd name="connsiteX3" fmla="*/ 366076 w 2140592"/>
                <a:gd name="connsiteY3" fmla="*/ 953785 h 1598976"/>
                <a:gd name="connsiteX4" fmla="*/ 0 w 2140592"/>
                <a:gd name="connsiteY4" fmla="*/ 1597649 h 1598976"/>
                <a:gd name="connsiteX5" fmla="*/ 2135797 w 2140592"/>
                <a:gd name="connsiteY5" fmla="*/ 847055 h 1598976"/>
                <a:gd name="connsiteX6" fmla="*/ 423898 w 2140592"/>
                <a:gd name="connsiteY6" fmla="*/ 49 h 1598976"/>
                <a:gd name="connsiteX0" fmla="*/ 423898 w 2140592"/>
                <a:gd name="connsiteY0" fmla="*/ 52 h 1598876"/>
                <a:gd name="connsiteX1" fmla="*/ 366076 w 2140592"/>
                <a:gd name="connsiteY1" fmla="*/ 133981 h 1598876"/>
                <a:gd name="connsiteX2" fmla="*/ 71786 w 2140592"/>
                <a:gd name="connsiteY2" fmla="*/ 501843 h 1598876"/>
                <a:gd name="connsiteX3" fmla="*/ 366076 w 2140592"/>
                <a:gd name="connsiteY3" fmla="*/ 953788 h 1598876"/>
                <a:gd name="connsiteX4" fmla="*/ 0 w 2140592"/>
                <a:gd name="connsiteY4" fmla="*/ 1597652 h 1598876"/>
                <a:gd name="connsiteX5" fmla="*/ 2135797 w 2140592"/>
                <a:gd name="connsiteY5" fmla="*/ 801338 h 1598876"/>
                <a:gd name="connsiteX6" fmla="*/ 423898 w 2140592"/>
                <a:gd name="connsiteY6" fmla="*/ 52 h 1598876"/>
                <a:gd name="connsiteX0" fmla="*/ 423898 w 2140592"/>
                <a:gd name="connsiteY0" fmla="*/ 0 h 1598824"/>
                <a:gd name="connsiteX1" fmla="*/ 366076 w 2140592"/>
                <a:gd name="connsiteY1" fmla="*/ 133929 h 1598824"/>
                <a:gd name="connsiteX2" fmla="*/ 71786 w 2140592"/>
                <a:gd name="connsiteY2" fmla="*/ 501791 h 1598824"/>
                <a:gd name="connsiteX3" fmla="*/ 366076 w 2140592"/>
                <a:gd name="connsiteY3" fmla="*/ 953736 h 1598824"/>
                <a:gd name="connsiteX4" fmla="*/ 0 w 2140592"/>
                <a:gd name="connsiteY4" fmla="*/ 1597600 h 1598824"/>
                <a:gd name="connsiteX5" fmla="*/ 2135797 w 2140592"/>
                <a:gd name="connsiteY5" fmla="*/ 801286 h 1598824"/>
                <a:gd name="connsiteX6" fmla="*/ 423898 w 2140592"/>
                <a:gd name="connsiteY6" fmla="*/ 0 h 1598824"/>
                <a:gd name="connsiteX0" fmla="*/ 423898 w 2140818"/>
                <a:gd name="connsiteY0" fmla="*/ 777 h 1599601"/>
                <a:gd name="connsiteX1" fmla="*/ 366076 w 2140818"/>
                <a:gd name="connsiteY1" fmla="*/ 134706 h 1599601"/>
                <a:gd name="connsiteX2" fmla="*/ 71786 w 2140818"/>
                <a:gd name="connsiteY2" fmla="*/ 502568 h 1599601"/>
                <a:gd name="connsiteX3" fmla="*/ 366076 w 2140818"/>
                <a:gd name="connsiteY3" fmla="*/ 954513 h 1599601"/>
                <a:gd name="connsiteX4" fmla="*/ 0 w 2140818"/>
                <a:gd name="connsiteY4" fmla="*/ 1598377 h 1599601"/>
                <a:gd name="connsiteX5" fmla="*/ 2135797 w 2140818"/>
                <a:gd name="connsiteY5" fmla="*/ 802063 h 1599601"/>
                <a:gd name="connsiteX6" fmla="*/ 423898 w 2140818"/>
                <a:gd name="connsiteY6" fmla="*/ 777 h 1599601"/>
                <a:gd name="connsiteX0" fmla="*/ 478762 w 2196921"/>
                <a:gd name="connsiteY0" fmla="*/ 779 h 1608731"/>
                <a:gd name="connsiteX1" fmla="*/ 420940 w 2196921"/>
                <a:gd name="connsiteY1" fmla="*/ 134708 h 1608731"/>
                <a:gd name="connsiteX2" fmla="*/ 126650 w 2196921"/>
                <a:gd name="connsiteY2" fmla="*/ 502570 h 1608731"/>
                <a:gd name="connsiteX3" fmla="*/ 420940 w 2196921"/>
                <a:gd name="connsiteY3" fmla="*/ 954515 h 1608731"/>
                <a:gd name="connsiteX4" fmla="*/ 0 w 2196921"/>
                <a:gd name="connsiteY4" fmla="*/ 1607523 h 1608731"/>
                <a:gd name="connsiteX5" fmla="*/ 2190661 w 2196921"/>
                <a:gd name="connsiteY5" fmla="*/ 802065 h 1608731"/>
                <a:gd name="connsiteX6" fmla="*/ 478762 w 2196921"/>
                <a:gd name="connsiteY6" fmla="*/ 779 h 1608731"/>
                <a:gd name="connsiteX0" fmla="*/ 478762 w 2196921"/>
                <a:gd name="connsiteY0" fmla="*/ 779 h 1608731"/>
                <a:gd name="connsiteX1" fmla="*/ 420940 w 2196921"/>
                <a:gd name="connsiteY1" fmla="*/ 134708 h 1608731"/>
                <a:gd name="connsiteX2" fmla="*/ 126650 w 2196921"/>
                <a:gd name="connsiteY2" fmla="*/ 502570 h 1608731"/>
                <a:gd name="connsiteX3" fmla="*/ 274636 w 2196921"/>
                <a:gd name="connsiteY3" fmla="*/ 927083 h 1608731"/>
                <a:gd name="connsiteX4" fmla="*/ 0 w 2196921"/>
                <a:gd name="connsiteY4" fmla="*/ 1607523 h 1608731"/>
                <a:gd name="connsiteX5" fmla="*/ 2190661 w 2196921"/>
                <a:gd name="connsiteY5" fmla="*/ 802065 h 1608731"/>
                <a:gd name="connsiteX6" fmla="*/ 478762 w 2196921"/>
                <a:gd name="connsiteY6" fmla="*/ 779 h 1608731"/>
                <a:gd name="connsiteX0" fmla="*/ 478762 w 2196921"/>
                <a:gd name="connsiteY0" fmla="*/ 779 h 1608731"/>
                <a:gd name="connsiteX1" fmla="*/ 420940 w 2196921"/>
                <a:gd name="connsiteY1" fmla="*/ 134708 h 1608731"/>
                <a:gd name="connsiteX2" fmla="*/ 327818 w 2196921"/>
                <a:gd name="connsiteY2" fmla="*/ 520858 h 1608731"/>
                <a:gd name="connsiteX3" fmla="*/ 274636 w 2196921"/>
                <a:gd name="connsiteY3" fmla="*/ 927083 h 1608731"/>
                <a:gd name="connsiteX4" fmla="*/ 0 w 2196921"/>
                <a:gd name="connsiteY4" fmla="*/ 1607523 h 1608731"/>
                <a:gd name="connsiteX5" fmla="*/ 2190661 w 2196921"/>
                <a:gd name="connsiteY5" fmla="*/ 802065 h 1608731"/>
                <a:gd name="connsiteX6" fmla="*/ 478762 w 2196921"/>
                <a:gd name="connsiteY6" fmla="*/ 779 h 1608731"/>
                <a:gd name="connsiteX0" fmla="*/ 478762 w 2196921"/>
                <a:gd name="connsiteY0" fmla="*/ 779 h 1608731"/>
                <a:gd name="connsiteX1" fmla="*/ 420940 w 2196921"/>
                <a:gd name="connsiteY1" fmla="*/ 134708 h 1608731"/>
                <a:gd name="connsiteX2" fmla="*/ 327818 w 2196921"/>
                <a:gd name="connsiteY2" fmla="*/ 520858 h 1608731"/>
                <a:gd name="connsiteX3" fmla="*/ 274636 w 2196921"/>
                <a:gd name="connsiteY3" fmla="*/ 927083 h 1608731"/>
                <a:gd name="connsiteX4" fmla="*/ 0 w 2196921"/>
                <a:gd name="connsiteY4" fmla="*/ 1607523 h 1608731"/>
                <a:gd name="connsiteX5" fmla="*/ 2190661 w 2196921"/>
                <a:gd name="connsiteY5" fmla="*/ 802065 h 1608731"/>
                <a:gd name="connsiteX6" fmla="*/ 478762 w 2196921"/>
                <a:gd name="connsiteY6" fmla="*/ 779 h 1608731"/>
                <a:gd name="connsiteX0" fmla="*/ 506194 w 2225013"/>
                <a:gd name="connsiteY0" fmla="*/ 778 h 1599602"/>
                <a:gd name="connsiteX1" fmla="*/ 448372 w 2225013"/>
                <a:gd name="connsiteY1" fmla="*/ 134707 h 1599602"/>
                <a:gd name="connsiteX2" fmla="*/ 355250 w 2225013"/>
                <a:gd name="connsiteY2" fmla="*/ 520857 h 1599602"/>
                <a:gd name="connsiteX3" fmla="*/ 302068 w 2225013"/>
                <a:gd name="connsiteY3" fmla="*/ 927082 h 1599602"/>
                <a:gd name="connsiteX4" fmla="*/ 0 w 2225013"/>
                <a:gd name="connsiteY4" fmla="*/ 1598378 h 1599602"/>
                <a:gd name="connsiteX5" fmla="*/ 2218093 w 2225013"/>
                <a:gd name="connsiteY5" fmla="*/ 802064 h 1599602"/>
                <a:gd name="connsiteX6" fmla="*/ 506194 w 2225013"/>
                <a:gd name="connsiteY6" fmla="*/ 778 h 1599602"/>
                <a:gd name="connsiteX0" fmla="*/ 506194 w 2225013"/>
                <a:gd name="connsiteY0" fmla="*/ 778 h 1599602"/>
                <a:gd name="connsiteX1" fmla="*/ 448372 w 2225013"/>
                <a:gd name="connsiteY1" fmla="*/ 134707 h 1599602"/>
                <a:gd name="connsiteX2" fmla="*/ 355250 w 2225013"/>
                <a:gd name="connsiteY2" fmla="*/ 520857 h 1599602"/>
                <a:gd name="connsiteX3" fmla="*/ 256348 w 2225013"/>
                <a:gd name="connsiteY3" fmla="*/ 927082 h 1599602"/>
                <a:gd name="connsiteX4" fmla="*/ 0 w 2225013"/>
                <a:gd name="connsiteY4" fmla="*/ 1598378 h 1599602"/>
                <a:gd name="connsiteX5" fmla="*/ 2218093 w 2225013"/>
                <a:gd name="connsiteY5" fmla="*/ 802064 h 1599602"/>
                <a:gd name="connsiteX6" fmla="*/ 506194 w 2225013"/>
                <a:gd name="connsiteY6" fmla="*/ 778 h 1599602"/>
                <a:gd name="connsiteX0" fmla="*/ 524482 w 2225640"/>
                <a:gd name="connsiteY0" fmla="*/ 757 h 1617875"/>
                <a:gd name="connsiteX1" fmla="*/ 448372 w 2225640"/>
                <a:gd name="connsiteY1" fmla="*/ 152974 h 1617875"/>
                <a:gd name="connsiteX2" fmla="*/ 355250 w 2225640"/>
                <a:gd name="connsiteY2" fmla="*/ 539124 h 1617875"/>
                <a:gd name="connsiteX3" fmla="*/ 256348 w 2225640"/>
                <a:gd name="connsiteY3" fmla="*/ 945349 h 1617875"/>
                <a:gd name="connsiteX4" fmla="*/ 0 w 2225640"/>
                <a:gd name="connsiteY4" fmla="*/ 1616645 h 1617875"/>
                <a:gd name="connsiteX5" fmla="*/ 2218093 w 2225640"/>
                <a:gd name="connsiteY5" fmla="*/ 820331 h 1617875"/>
                <a:gd name="connsiteX6" fmla="*/ 524482 w 2225640"/>
                <a:gd name="connsiteY6" fmla="*/ 757 h 1617875"/>
                <a:gd name="connsiteX0" fmla="*/ 524482 w 2225230"/>
                <a:gd name="connsiteY0" fmla="*/ 0 h 1617118"/>
                <a:gd name="connsiteX1" fmla="*/ 448372 w 2225230"/>
                <a:gd name="connsiteY1" fmla="*/ 152217 h 1617118"/>
                <a:gd name="connsiteX2" fmla="*/ 355250 w 2225230"/>
                <a:gd name="connsiteY2" fmla="*/ 538367 h 1617118"/>
                <a:gd name="connsiteX3" fmla="*/ 256348 w 2225230"/>
                <a:gd name="connsiteY3" fmla="*/ 944592 h 1617118"/>
                <a:gd name="connsiteX4" fmla="*/ 0 w 2225230"/>
                <a:gd name="connsiteY4" fmla="*/ 1615888 h 1617118"/>
                <a:gd name="connsiteX5" fmla="*/ 2218093 w 2225230"/>
                <a:gd name="connsiteY5" fmla="*/ 819574 h 1617118"/>
                <a:gd name="connsiteX6" fmla="*/ 524482 w 2225230"/>
                <a:gd name="connsiteY6" fmla="*/ 0 h 1617118"/>
                <a:gd name="connsiteX0" fmla="*/ 524482 w 2225004"/>
                <a:gd name="connsiteY0" fmla="*/ 0 h 1617118"/>
                <a:gd name="connsiteX1" fmla="*/ 448372 w 2225004"/>
                <a:gd name="connsiteY1" fmla="*/ 152217 h 1617118"/>
                <a:gd name="connsiteX2" fmla="*/ 355250 w 2225004"/>
                <a:gd name="connsiteY2" fmla="*/ 538367 h 1617118"/>
                <a:gd name="connsiteX3" fmla="*/ 256348 w 2225004"/>
                <a:gd name="connsiteY3" fmla="*/ 944592 h 1617118"/>
                <a:gd name="connsiteX4" fmla="*/ 0 w 2225004"/>
                <a:gd name="connsiteY4" fmla="*/ 1615888 h 1617118"/>
                <a:gd name="connsiteX5" fmla="*/ 2218093 w 2225004"/>
                <a:gd name="connsiteY5" fmla="*/ 819574 h 1617118"/>
                <a:gd name="connsiteX6" fmla="*/ 524482 w 2225004"/>
                <a:gd name="connsiteY6" fmla="*/ 0 h 1617118"/>
                <a:gd name="connsiteX0" fmla="*/ 524482 w 2225907"/>
                <a:gd name="connsiteY0" fmla="*/ 0 h 1617118"/>
                <a:gd name="connsiteX1" fmla="*/ 448372 w 2225907"/>
                <a:gd name="connsiteY1" fmla="*/ 152217 h 1617118"/>
                <a:gd name="connsiteX2" fmla="*/ 355250 w 2225907"/>
                <a:gd name="connsiteY2" fmla="*/ 538367 h 1617118"/>
                <a:gd name="connsiteX3" fmla="*/ 256348 w 2225907"/>
                <a:gd name="connsiteY3" fmla="*/ 944592 h 1617118"/>
                <a:gd name="connsiteX4" fmla="*/ 0 w 2225907"/>
                <a:gd name="connsiteY4" fmla="*/ 1615888 h 1617118"/>
                <a:gd name="connsiteX5" fmla="*/ 2218093 w 2225907"/>
                <a:gd name="connsiteY5" fmla="*/ 819574 h 1617118"/>
                <a:gd name="connsiteX6" fmla="*/ 524482 w 2225907"/>
                <a:gd name="connsiteY6" fmla="*/ 0 h 1617118"/>
                <a:gd name="connsiteX0" fmla="*/ 524482 w 2234958"/>
                <a:gd name="connsiteY0" fmla="*/ 0 h 1617200"/>
                <a:gd name="connsiteX1" fmla="*/ 448372 w 2234958"/>
                <a:gd name="connsiteY1" fmla="*/ 152217 h 1617200"/>
                <a:gd name="connsiteX2" fmla="*/ 355250 w 2234958"/>
                <a:gd name="connsiteY2" fmla="*/ 538367 h 1617200"/>
                <a:gd name="connsiteX3" fmla="*/ 256348 w 2234958"/>
                <a:gd name="connsiteY3" fmla="*/ 944592 h 1617200"/>
                <a:gd name="connsiteX4" fmla="*/ 0 w 2234958"/>
                <a:gd name="connsiteY4" fmla="*/ 1615888 h 1617200"/>
                <a:gd name="connsiteX5" fmla="*/ 2227237 w 2234958"/>
                <a:gd name="connsiteY5" fmla="*/ 856150 h 1617200"/>
                <a:gd name="connsiteX6" fmla="*/ 524482 w 2234958"/>
                <a:gd name="connsiteY6" fmla="*/ 0 h 1617200"/>
                <a:gd name="connsiteX0" fmla="*/ 524482 w 2198768"/>
                <a:gd name="connsiteY0" fmla="*/ 0 h 1617179"/>
                <a:gd name="connsiteX1" fmla="*/ 448372 w 2198768"/>
                <a:gd name="connsiteY1" fmla="*/ 152217 h 1617179"/>
                <a:gd name="connsiteX2" fmla="*/ 355250 w 2198768"/>
                <a:gd name="connsiteY2" fmla="*/ 538367 h 1617179"/>
                <a:gd name="connsiteX3" fmla="*/ 256348 w 2198768"/>
                <a:gd name="connsiteY3" fmla="*/ 944592 h 1617179"/>
                <a:gd name="connsiteX4" fmla="*/ 0 w 2198768"/>
                <a:gd name="connsiteY4" fmla="*/ 1615888 h 1617179"/>
                <a:gd name="connsiteX5" fmla="*/ 2190661 w 2198768"/>
                <a:gd name="connsiteY5" fmla="*/ 847006 h 1617179"/>
                <a:gd name="connsiteX6" fmla="*/ 524482 w 2198768"/>
                <a:gd name="connsiteY6" fmla="*/ 0 h 1617179"/>
                <a:gd name="connsiteX0" fmla="*/ 524482 w 2195994"/>
                <a:gd name="connsiteY0" fmla="*/ 0 h 1617293"/>
                <a:gd name="connsiteX1" fmla="*/ 448372 w 2195994"/>
                <a:gd name="connsiteY1" fmla="*/ 152217 h 1617293"/>
                <a:gd name="connsiteX2" fmla="*/ 355250 w 2195994"/>
                <a:gd name="connsiteY2" fmla="*/ 538367 h 1617293"/>
                <a:gd name="connsiteX3" fmla="*/ 256348 w 2195994"/>
                <a:gd name="connsiteY3" fmla="*/ 944592 h 1617293"/>
                <a:gd name="connsiteX4" fmla="*/ 0 w 2195994"/>
                <a:gd name="connsiteY4" fmla="*/ 1615888 h 1617293"/>
                <a:gd name="connsiteX5" fmla="*/ 2190661 w 2195994"/>
                <a:gd name="connsiteY5" fmla="*/ 847006 h 1617293"/>
                <a:gd name="connsiteX6" fmla="*/ 524482 w 2195994"/>
                <a:gd name="connsiteY6" fmla="*/ 0 h 1617293"/>
                <a:gd name="connsiteX0" fmla="*/ 524482 w 2197325"/>
                <a:gd name="connsiteY0" fmla="*/ 0 h 1617293"/>
                <a:gd name="connsiteX1" fmla="*/ 448372 w 2197325"/>
                <a:gd name="connsiteY1" fmla="*/ 152217 h 1617293"/>
                <a:gd name="connsiteX2" fmla="*/ 355250 w 2197325"/>
                <a:gd name="connsiteY2" fmla="*/ 538367 h 1617293"/>
                <a:gd name="connsiteX3" fmla="*/ 256348 w 2197325"/>
                <a:gd name="connsiteY3" fmla="*/ 944592 h 1617293"/>
                <a:gd name="connsiteX4" fmla="*/ 0 w 2197325"/>
                <a:gd name="connsiteY4" fmla="*/ 1615888 h 1617293"/>
                <a:gd name="connsiteX5" fmla="*/ 2190661 w 2197325"/>
                <a:gd name="connsiteY5" fmla="*/ 847006 h 1617293"/>
                <a:gd name="connsiteX6" fmla="*/ 524482 w 2197325"/>
                <a:gd name="connsiteY6" fmla="*/ 0 h 1617293"/>
                <a:gd name="connsiteX0" fmla="*/ 524482 w 2197325"/>
                <a:gd name="connsiteY0" fmla="*/ 0 h 1615888"/>
                <a:gd name="connsiteX1" fmla="*/ 448372 w 2197325"/>
                <a:gd name="connsiteY1" fmla="*/ 152217 h 1615888"/>
                <a:gd name="connsiteX2" fmla="*/ 355250 w 2197325"/>
                <a:gd name="connsiteY2" fmla="*/ 538367 h 1615888"/>
                <a:gd name="connsiteX3" fmla="*/ 256348 w 2197325"/>
                <a:gd name="connsiteY3" fmla="*/ 944592 h 1615888"/>
                <a:gd name="connsiteX4" fmla="*/ 0 w 2197325"/>
                <a:gd name="connsiteY4" fmla="*/ 1615888 h 1615888"/>
                <a:gd name="connsiteX5" fmla="*/ 2190661 w 2197325"/>
                <a:gd name="connsiteY5" fmla="*/ 847006 h 1615888"/>
                <a:gd name="connsiteX6" fmla="*/ 524482 w 2197325"/>
                <a:gd name="connsiteY6" fmla="*/ 0 h 1615888"/>
                <a:gd name="connsiteX0" fmla="*/ 524482 w 2197325"/>
                <a:gd name="connsiteY0" fmla="*/ 0 h 1626759"/>
                <a:gd name="connsiteX1" fmla="*/ 448372 w 2197325"/>
                <a:gd name="connsiteY1" fmla="*/ 152217 h 1626759"/>
                <a:gd name="connsiteX2" fmla="*/ 355250 w 2197325"/>
                <a:gd name="connsiteY2" fmla="*/ 538367 h 1626759"/>
                <a:gd name="connsiteX3" fmla="*/ 256348 w 2197325"/>
                <a:gd name="connsiteY3" fmla="*/ 944592 h 1626759"/>
                <a:gd name="connsiteX4" fmla="*/ 0 w 2197325"/>
                <a:gd name="connsiteY4" fmla="*/ 1615888 h 1626759"/>
                <a:gd name="connsiteX5" fmla="*/ 2190661 w 2197325"/>
                <a:gd name="connsiteY5" fmla="*/ 847006 h 1626759"/>
                <a:gd name="connsiteX6" fmla="*/ 524482 w 2197325"/>
                <a:gd name="connsiteY6" fmla="*/ 0 h 1626759"/>
                <a:gd name="connsiteX0" fmla="*/ 524482 w 2197325"/>
                <a:gd name="connsiteY0" fmla="*/ 0 h 1615888"/>
                <a:gd name="connsiteX1" fmla="*/ 448372 w 2197325"/>
                <a:gd name="connsiteY1" fmla="*/ 152217 h 1615888"/>
                <a:gd name="connsiteX2" fmla="*/ 355250 w 2197325"/>
                <a:gd name="connsiteY2" fmla="*/ 538367 h 1615888"/>
                <a:gd name="connsiteX3" fmla="*/ 256348 w 2197325"/>
                <a:gd name="connsiteY3" fmla="*/ 944592 h 1615888"/>
                <a:gd name="connsiteX4" fmla="*/ 0 w 2197325"/>
                <a:gd name="connsiteY4" fmla="*/ 1615888 h 1615888"/>
                <a:gd name="connsiteX5" fmla="*/ 2190661 w 2197325"/>
                <a:gd name="connsiteY5" fmla="*/ 847006 h 1615888"/>
                <a:gd name="connsiteX6" fmla="*/ 524482 w 2197325"/>
                <a:gd name="connsiteY6" fmla="*/ 0 h 1615888"/>
                <a:gd name="connsiteX0" fmla="*/ 524482 w 2197325"/>
                <a:gd name="connsiteY0" fmla="*/ 0 h 1621842"/>
                <a:gd name="connsiteX1" fmla="*/ 448372 w 2197325"/>
                <a:gd name="connsiteY1" fmla="*/ 152217 h 1621842"/>
                <a:gd name="connsiteX2" fmla="*/ 355250 w 2197325"/>
                <a:gd name="connsiteY2" fmla="*/ 538367 h 1621842"/>
                <a:gd name="connsiteX3" fmla="*/ 256348 w 2197325"/>
                <a:gd name="connsiteY3" fmla="*/ 944592 h 1621842"/>
                <a:gd name="connsiteX4" fmla="*/ 0 w 2197325"/>
                <a:gd name="connsiteY4" fmla="*/ 1615888 h 1621842"/>
                <a:gd name="connsiteX5" fmla="*/ 2190661 w 2197325"/>
                <a:gd name="connsiteY5" fmla="*/ 847006 h 1621842"/>
                <a:gd name="connsiteX6" fmla="*/ 524482 w 2197325"/>
                <a:gd name="connsiteY6" fmla="*/ 0 h 1621842"/>
                <a:gd name="connsiteX0" fmla="*/ 524482 w 2197325"/>
                <a:gd name="connsiteY0" fmla="*/ 0 h 1621842"/>
                <a:gd name="connsiteX1" fmla="*/ 448372 w 2197325"/>
                <a:gd name="connsiteY1" fmla="*/ 152217 h 1621842"/>
                <a:gd name="connsiteX2" fmla="*/ 355250 w 2197325"/>
                <a:gd name="connsiteY2" fmla="*/ 538367 h 1621842"/>
                <a:gd name="connsiteX3" fmla="*/ 256348 w 2197325"/>
                <a:gd name="connsiteY3" fmla="*/ 944592 h 1621842"/>
                <a:gd name="connsiteX4" fmla="*/ 0 w 2197325"/>
                <a:gd name="connsiteY4" fmla="*/ 1615888 h 1621842"/>
                <a:gd name="connsiteX5" fmla="*/ 2190661 w 2197325"/>
                <a:gd name="connsiteY5" fmla="*/ 847006 h 1621842"/>
                <a:gd name="connsiteX6" fmla="*/ 524482 w 2197325"/>
                <a:gd name="connsiteY6" fmla="*/ 0 h 1621842"/>
                <a:gd name="connsiteX0" fmla="*/ 524482 w 2190931"/>
                <a:gd name="connsiteY0" fmla="*/ 0 h 1621842"/>
                <a:gd name="connsiteX1" fmla="*/ 448372 w 2190931"/>
                <a:gd name="connsiteY1" fmla="*/ 152217 h 1621842"/>
                <a:gd name="connsiteX2" fmla="*/ 355250 w 2190931"/>
                <a:gd name="connsiteY2" fmla="*/ 538367 h 1621842"/>
                <a:gd name="connsiteX3" fmla="*/ 256348 w 2190931"/>
                <a:gd name="connsiteY3" fmla="*/ 944592 h 1621842"/>
                <a:gd name="connsiteX4" fmla="*/ 0 w 2190931"/>
                <a:gd name="connsiteY4" fmla="*/ 1615888 h 1621842"/>
                <a:gd name="connsiteX5" fmla="*/ 2190661 w 2190931"/>
                <a:gd name="connsiteY5" fmla="*/ 847006 h 1621842"/>
                <a:gd name="connsiteX6" fmla="*/ 524482 w 2190931"/>
                <a:gd name="connsiteY6" fmla="*/ 0 h 1621842"/>
                <a:gd name="connsiteX0" fmla="*/ 524482 w 2190678"/>
                <a:gd name="connsiteY0" fmla="*/ 0 h 1623463"/>
                <a:gd name="connsiteX1" fmla="*/ 448372 w 2190678"/>
                <a:gd name="connsiteY1" fmla="*/ 152217 h 1623463"/>
                <a:gd name="connsiteX2" fmla="*/ 355250 w 2190678"/>
                <a:gd name="connsiteY2" fmla="*/ 538367 h 1623463"/>
                <a:gd name="connsiteX3" fmla="*/ 256348 w 2190678"/>
                <a:gd name="connsiteY3" fmla="*/ 944592 h 1623463"/>
                <a:gd name="connsiteX4" fmla="*/ 0 w 2190678"/>
                <a:gd name="connsiteY4" fmla="*/ 1615888 h 1623463"/>
                <a:gd name="connsiteX5" fmla="*/ 2190661 w 2190678"/>
                <a:gd name="connsiteY5" fmla="*/ 847006 h 1623463"/>
                <a:gd name="connsiteX6" fmla="*/ 524482 w 2190678"/>
                <a:gd name="connsiteY6" fmla="*/ 0 h 1623463"/>
                <a:gd name="connsiteX0" fmla="*/ 524482 w 2217998"/>
                <a:gd name="connsiteY0" fmla="*/ 0 h 1624262"/>
                <a:gd name="connsiteX1" fmla="*/ 448372 w 2217998"/>
                <a:gd name="connsiteY1" fmla="*/ 152217 h 1624262"/>
                <a:gd name="connsiteX2" fmla="*/ 355250 w 2217998"/>
                <a:gd name="connsiteY2" fmla="*/ 538367 h 1624262"/>
                <a:gd name="connsiteX3" fmla="*/ 256348 w 2217998"/>
                <a:gd name="connsiteY3" fmla="*/ 944592 h 1624262"/>
                <a:gd name="connsiteX4" fmla="*/ 0 w 2217998"/>
                <a:gd name="connsiteY4" fmla="*/ 1615888 h 1624262"/>
                <a:gd name="connsiteX5" fmla="*/ 2190661 w 2217998"/>
                <a:gd name="connsiteY5" fmla="*/ 847006 h 1624262"/>
                <a:gd name="connsiteX6" fmla="*/ 524482 w 2217998"/>
                <a:gd name="connsiteY6" fmla="*/ 0 h 1624262"/>
                <a:gd name="connsiteX0" fmla="*/ 524482 w 2195994"/>
                <a:gd name="connsiteY0" fmla="*/ 0 h 1623320"/>
                <a:gd name="connsiteX1" fmla="*/ 448372 w 2195994"/>
                <a:gd name="connsiteY1" fmla="*/ 152217 h 1623320"/>
                <a:gd name="connsiteX2" fmla="*/ 355250 w 2195994"/>
                <a:gd name="connsiteY2" fmla="*/ 538367 h 1623320"/>
                <a:gd name="connsiteX3" fmla="*/ 256348 w 2195994"/>
                <a:gd name="connsiteY3" fmla="*/ 944592 h 1623320"/>
                <a:gd name="connsiteX4" fmla="*/ 0 w 2195994"/>
                <a:gd name="connsiteY4" fmla="*/ 1615888 h 1623320"/>
                <a:gd name="connsiteX5" fmla="*/ 2190661 w 2195994"/>
                <a:gd name="connsiteY5" fmla="*/ 847006 h 1623320"/>
                <a:gd name="connsiteX6" fmla="*/ 524482 w 2195994"/>
                <a:gd name="connsiteY6" fmla="*/ 0 h 1623320"/>
                <a:gd name="connsiteX0" fmla="*/ 524482 w 2191651"/>
                <a:gd name="connsiteY0" fmla="*/ 0 h 1622560"/>
                <a:gd name="connsiteX1" fmla="*/ 448372 w 2191651"/>
                <a:gd name="connsiteY1" fmla="*/ 152217 h 1622560"/>
                <a:gd name="connsiteX2" fmla="*/ 355250 w 2191651"/>
                <a:gd name="connsiteY2" fmla="*/ 538367 h 1622560"/>
                <a:gd name="connsiteX3" fmla="*/ 256348 w 2191651"/>
                <a:gd name="connsiteY3" fmla="*/ 944592 h 1622560"/>
                <a:gd name="connsiteX4" fmla="*/ 0 w 2191651"/>
                <a:gd name="connsiteY4" fmla="*/ 1615888 h 1622560"/>
                <a:gd name="connsiteX5" fmla="*/ 2190661 w 2191651"/>
                <a:gd name="connsiteY5" fmla="*/ 847006 h 1622560"/>
                <a:gd name="connsiteX6" fmla="*/ 524482 w 2191651"/>
                <a:gd name="connsiteY6" fmla="*/ 0 h 1622560"/>
                <a:gd name="connsiteX0" fmla="*/ 524482 w 2191365"/>
                <a:gd name="connsiteY0" fmla="*/ 0 h 1622560"/>
                <a:gd name="connsiteX1" fmla="*/ 448372 w 2191365"/>
                <a:gd name="connsiteY1" fmla="*/ 152217 h 1622560"/>
                <a:gd name="connsiteX2" fmla="*/ 355250 w 2191365"/>
                <a:gd name="connsiteY2" fmla="*/ 538367 h 1622560"/>
                <a:gd name="connsiteX3" fmla="*/ 256348 w 2191365"/>
                <a:gd name="connsiteY3" fmla="*/ 944592 h 1622560"/>
                <a:gd name="connsiteX4" fmla="*/ 0 w 2191365"/>
                <a:gd name="connsiteY4" fmla="*/ 1615888 h 1622560"/>
                <a:gd name="connsiteX5" fmla="*/ 2190661 w 2191365"/>
                <a:gd name="connsiteY5" fmla="*/ 847006 h 1622560"/>
                <a:gd name="connsiteX6" fmla="*/ 524482 w 2191365"/>
                <a:gd name="connsiteY6" fmla="*/ 0 h 1622560"/>
                <a:gd name="connsiteX0" fmla="*/ 524482 w 2191365"/>
                <a:gd name="connsiteY0" fmla="*/ 0 h 1622560"/>
                <a:gd name="connsiteX1" fmla="*/ 448372 w 2191365"/>
                <a:gd name="connsiteY1" fmla="*/ 152217 h 1622560"/>
                <a:gd name="connsiteX2" fmla="*/ 419258 w 2191365"/>
                <a:gd name="connsiteY2" fmla="*/ 529223 h 1622560"/>
                <a:gd name="connsiteX3" fmla="*/ 256348 w 2191365"/>
                <a:gd name="connsiteY3" fmla="*/ 944592 h 1622560"/>
                <a:gd name="connsiteX4" fmla="*/ 0 w 2191365"/>
                <a:gd name="connsiteY4" fmla="*/ 1615888 h 1622560"/>
                <a:gd name="connsiteX5" fmla="*/ 2190661 w 2191365"/>
                <a:gd name="connsiteY5" fmla="*/ 847006 h 1622560"/>
                <a:gd name="connsiteX6" fmla="*/ 524482 w 2191365"/>
                <a:gd name="connsiteY6" fmla="*/ 0 h 1622560"/>
                <a:gd name="connsiteX0" fmla="*/ 524482 w 2191365"/>
                <a:gd name="connsiteY0" fmla="*/ 0 h 1622560"/>
                <a:gd name="connsiteX1" fmla="*/ 494092 w 2191365"/>
                <a:gd name="connsiteY1" fmla="*/ 216225 h 1622560"/>
                <a:gd name="connsiteX2" fmla="*/ 419258 w 2191365"/>
                <a:gd name="connsiteY2" fmla="*/ 529223 h 1622560"/>
                <a:gd name="connsiteX3" fmla="*/ 256348 w 2191365"/>
                <a:gd name="connsiteY3" fmla="*/ 944592 h 1622560"/>
                <a:gd name="connsiteX4" fmla="*/ 0 w 2191365"/>
                <a:gd name="connsiteY4" fmla="*/ 1615888 h 1622560"/>
                <a:gd name="connsiteX5" fmla="*/ 2190661 w 2191365"/>
                <a:gd name="connsiteY5" fmla="*/ 847006 h 1622560"/>
                <a:gd name="connsiteX6" fmla="*/ 524482 w 2191365"/>
                <a:gd name="connsiteY6" fmla="*/ 0 h 1622560"/>
                <a:gd name="connsiteX0" fmla="*/ 588490 w 2201498"/>
                <a:gd name="connsiteY0" fmla="*/ 0 h 1603100"/>
                <a:gd name="connsiteX1" fmla="*/ 494092 w 2201498"/>
                <a:gd name="connsiteY1" fmla="*/ 197937 h 1603100"/>
                <a:gd name="connsiteX2" fmla="*/ 419258 w 2201498"/>
                <a:gd name="connsiteY2" fmla="*/ 510935 h 1603100"/>
                <a:gd name="connsiteX3" fmla="*/ 256348 w 2201498"/>
                <a:gd name="connsiteY3" fmla="*/ 926304 h 1603100"/>
                <a:gd name="connsiteX4" fmla="*/ 0 w 2201498"/>
                <a:gd name="connsiteY4" fmla="*/ 1597600 h 1603100"/>
                <a:gd name="connsiteX5" fmla="*/ 2190661 w 2201498"/>
                <a:gd name="connsiteY5" fmla="*/ 828718 h 1603100"/>
                <a:gd name="connsiteX6" fmla="*/ 588490 w 2201498"/>
                <a:gd name="connsiteY6" fmla="*/ 0 h 1603100"/>
                <a:gd name="connsiteX0" fmla="*/ 588490 w 2201498"/>
                <a:gd name="connsiteY0" fmla="*/ 0 h 1603100"/>
                <a:gd name="connsiteX1" fmla="*/ 539812 w 2201498"/>
                <a:gd name="connsiteY1" fmla="*/ 207081 h 1603100"/>
                <a:gd name="connsiteX2" fmla="*/ 419258 w 2201498"/>
                <a:gd name="connsiteY2" fmla="*/ 510935 h 1603100"/>
                <a:gd name="connsiteX3" fmla="*/ 256348 w 2201498"/>
                <a:gd name="connsiteY3" fmla="*/ 926304 h 1603100"/>
                <a:gd name="connsiteX4" fmla="*/ 0 w 2201498"/>
                <a:gd name="connsiteY4" fmla="*/ 1597600 h 1603100"/>
                <a:gd name="connsiteX5" fmla="*/ 2190661 w 2201498"/>
                <a:gd name="connsiteY5" fmla="*/ 828718 h 1603100"/>
                <a:gd name="connsiteX6" fmla="*/ 588490 w 2201498"/>
                <a:gd name="connsiteY6" fmla="*/ 0 h 1603100"/>
                <a:gd name="connsiteX0" fmla="*/ 615922 w 2202851"/>
                <a:gd name="connsiteY0" fmla="*/ 0 h 1621414"/>
                <a:gd name="connsiteX1" fmla="*/ 539812 w 2202851"/>
                <a:gd name="connsiteY1" fmla="*/ 225369 h 1621414"/>
                <a:gd name="connsiteX2" fmla="*/ 419258 w 2202851"/>
                <a:gd name="connsiteY2" fmla="*/ 529223 h 1621414"/>
                <a:gd name="connsiteX3" fmla="*/ 256348 w 2202851"/>
                <a:gd name="connsiteY3" fmla="*/ 944592 h 1621414"/>
                <a:gd name="connsiteX4" fmla="*/ 0 w 2202851"/>
                <a:gd name="connsiteY4" fmla="*/ 1615888 h 1621414"/>
                <a:gd name="connsiteX5" fmla="*/ 2190661 w 2202851"/>
                <a:gd name="connsiteY5" fmla="*/ 847006 h 1621414"/>
                <a:gd name="connsiteX6" fmla="*/ 615922 w 2202851"/>
                <a:gd name="connsiteY6" fmla="*/ 0 h 1621414"/>
                <a:gd name="connsiteX0" fmla="*/ 615922 w 2202851"/>
                <a:gd name="connsiteY0" fmla="*/ 0 h 1616546"/>
                <a:gd name="connsiteX1" fmla="*/ 539812 w 2202851"/>
                <a:gd name="connsiteY1" fmla="*/ 225369 h 1616546"/>
                <a:gd name="connsiteX2" fmla="*/ 419258 w 2202851"/>
                <a:gd name="connsiteY2" fmla="*/ 529223 h 1616546"/>
                <a:gd name="connsiteX3" fmla="*/ 256348 w 2202851"/>
                <a:gd name="connsiteY3" fmla="*/ 944592 h 1616546"/>
                <a:gd name="connsiteX4" fmla="*/ 0 w 2202851"/>
                <a:gd name="connsiteY4" fmla="*/ 1615888 h 1616546"/>
                <a:gd name="connsiteX5" fmla="*/ 2190661 w 2202851"/>
                <a:gd name="connsiteY5" fmla="*/ 847006 h 1616546"/>
                <a:gd name="connsiteX6" fmla="*/ 615922 w 2202851"/>
                <a:gd name="connsiteY6" fmla="*/ 0 h 1616546"/>
                <a:gd name="connsiteX0" fmla="*/ 615922 w 2197786"/>
                <a:gd name="connsiteY0" fmla="*/ 0 h 1616546"/>
                <a:gd name="connsiteX1" fmla="*/ 539812 w 2197786"/>
                <a:gd name="connsiteY1" fmla="*/ 225369 h 1616546"/>
                <a:gd name="connsiteX2" fmla="*/ 419258 w 2197786"/>
                <a:gd name="connsiteY2" fmla="*/ 529223 h 1616546"/>
                <a:gd name="connsiteX3" fmla="*/ 256348 w 2197786"/>
                <a:gd name="connsiteY3" fmla="*/ 944592 h 1616546"/>
                <a:gd name="connsiteX4" fmla="*/ 0 w 2197786"/>
                <a:gd name="connsiteY4" fmla="*/ 1615888 h 1616546"/>
                <a:gd name="connsiteX5" fmla="*/ 2190661 w 2197786"/>
                <a:gd name="connsiteY5" fmla="*/ 847006 h 1616546"/>
                <a:gd name="connsiteX6" fmla="*/ 615922 w 2197786"/>
                <a:gd name="connsiteY6" fmla="*/ 0 h 1616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197786" h="1616546">
                  <a:moveTo>
                    <a:pt x="615922" y="0"/>
                  </a:moveTo>
                  <a:lnTo>
                    <a:pt x="539812" y="225369"/>
                  </a:lnTo>
                  <a:lnTo>
                    <a:pt x="419258" y="529223"/>
                  </a:lnTo>
                  <a:lnTo>
                    <a:pt x="256348" y="944592"/>
                  </a:lnTo>
                  <a:cubicBezTo>
                    <a:pt x="161755" y="1165309"/>
                    <a:pt x="94593" y="1395171"/>
                    <a:pt x="0" y="1615888"/>
                  </a:cubicBezTo>
                  <a:cubicBezTo>
                    <a:pt x="1806212" y="1637618"/>
                    <a:pt x="2115439" y="1116321"/>
                    <a:pt x="2190661" y="847006"/>
                  </a:cubicBezTo>
                  <a:cubicBezTo>
                    <a:pt x="2265883" y="577691"/>
                    <a:pt x="1745861" y="39542"/>
                    <a:pt x="615922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5E9EFF"/>
                </a:gs>
                <a:gs pos="39999">
                  <a:srgbClr val="85C2FF"/>
                </a:gs>
                <a:gs pos="70000">
                  <a:srgbClr val="C4D6EB"/>
                </a:gs>
                <a:gs pos="100000">
                  <a:srgbClr val="FFEBFA"/>
                </a:gs>
              </a:gsLst>
              <a:lin ang="2700000" scaled="1"/>
              <a:tileRect/>
            </a:gra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>
                <a:ln w="12700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3729699" y="2955193"/>
              <a:ext cx="2096656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sz="2400" b="1" dirty="0"/>
                <a:t>국가의</a:t>
              </a:r>
              <a:endParaRPr lang="en-US" altLang="ko-KR" sz="2400" b="1" dirty="0"/>
            </a:p>
            <a:p>
              <a:pPr algn="ctr"/>
              <a:r>
                <a:rPr lang="ko-KR" altLang="en-US" sz="2400" b="1" dirty="0"/>
                <a:t>사회복지정책</a:t>
              </a:r>
            </a:p>
          </p:txBody>
        </p:sp>
        <p:cxnSp>
          <p:nvCxnSpPr>
            <p:cNvPr id="22" name="직선 연결선 21"/>
            <p:cNvCxnSpPr/>
            <p:nvPr/>
          </p:nvCxnSpPr>
          <p:spPr>
            <a:xfrm flipH="1">
              <a:off x="5129408" y="1643050"/>
              <a:ext cx="306688" cy="91811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직선 연결선 23"/>
            <p:cNvCxnSpPr/>
            <p:nvPr/>
          </p:nvCxnSpPr>
          <p:spPr>
            <a:xfrm flipH="1">
              <a:off x="4108024" y="4212685"/>
              <a:ext cx="380787" cy="91116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012160213"/>
      </p:ext>
    </p:extLst>
  </p:cSld>
  <p:clrMapOvr>
    <a:masterClrMapping/>
  </p:clrMapOvr>
  <p:transition>
    <p:fade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14282" y="557214"/>
            <a:ext cx="8605868" cy="6015058"/>
          </a:xfrm>
        </p:spPr>
        <p:txBody>
          <a:bodyPr>
            <a:normAutofit lnSpcReduction="10000"/>
          </a:bodyPr>
          <a:lstStyle/>
          <a:p>
            <a:pPr marL="533400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2) </a:t>
            </a:r>
            <a:r>
              <a:rPr lang="ko-KR" altLang="en-US" sz="1800" dirty="0"/>
              <a:t>사회의 다양한 가치이념을 정책에 반영</a:t>
            </a:r>
            <a:endParaRPr lang="en-US" altLang="ko-KR" sz="1800" dirty="0"/>
          </a:p>
          <a:p>
            <a:pPr marL="533400">
              <a:lnSpc>
                <a:spcPct val="110000"/>
              </a:lnSpc>
              <a:spcBef>
                <a:spcPts val="500"/>
              </a:spcBef>
              <a:buNone/>
            </a:pPr>
            <a:endParaRPr lang="en-US" altLang="ko-KR" sz="800" dirty="0"/>
          </a:p>
          <a:p>
            <a:pPr marL="709613">
              <a:lnSpc>
                <a:spcPct val="110000"/>
              </a:lnSpc>
              <a:spcBef>
                <a:spcPts val="1000"/>
              </a:spcBef>
              <a:buFont typeface="Wingdings" pitchFamily="2" charset="2"/>
              <a:buChar char="l"/>
            </a:pPr>
            <a:r>
              <a:rPr lang="ko-KR" altLang="en-US" sz="1800" dirty="0"/>
              <a:t>가치이념의 특성</a:t>
            </a:r>
            <a:endParaRPr lang="en-US" altLang="ko-KR" sz="1800" dirty="0"/>
          </a:p>
          <a:p>
            <a:pPr marL="709613">
              <a:lnSpc>
                <a:spcPct val="110000"/>
              </a:lnSpc>
              <a:spcBef>
                <a:spcPts val="1000"/>
              </a:spcBef>
              <a:buFont typeface="Wingdings" pitchFamily="2" charset="2"/>
              <a:buChar char="l"/>
            </a:pPr>
            <a:endParaRPr lang="en-US" altLang="ko-KR" sz="800" dirty="0"/>
          </a:p>
          <a:p>
            <a:pPr marL="809625" indent="-336550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국가별 차이점과 시대별 가변성</a:t>
            </a:r>
            <a:endParaRPr lang="en-US" altLang="ko-KR" sz="1800" dirty="0"/>
          </a:p>
          <a:p>
            <a:pPr marL="809625" indent="-336550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사회복지정책은 공간적 차원에서 특수성을 반영하고</a:t>
            </a:r>
            <a:r>
              <a:rPr lang="en-US" altLang="ko-KR" sz="1800" dirty="0"/>
              <a:t>, </a:t>
            </a:r>
            <a:r>
              <a:rPr lang="ko-KR" altLang="en-US" sz="1800" dirty="0"/>
              <a:t>시간적 차원에서 유연성 유지</a:t>
            </a:r>
            <a:endParaRPr lang="en-US" altLang="ko-KR" sz="1800" dirty="0"/>
          </a:p>
          <a:p>
            <a:pPr marL="809625" indent="-336550">
              <a:lnSpc>
                <a:spcPct val="110000"/>
              </a:lnSpc>
              <a:spcBef>
                <a:spcPts val="500"/>
              </a:spcBef>
              <a:buNone/>
            </a:pPr>
            <a:endParaRPr lang="en-US" altLang="ko-KR" sz="800" dirty="0"/>
          </a:p>
          <a:p>
            <a:pPr marL="709613">
              <a:lnSpc>
                <a:spcPct val="110000"/>
              </a:lnSpc>
              <a:spcBef>
                <a:spcPts val="1000"/>
              </a:spcBef>
              <a:buFont typeface="Wingdings" pitchFamily="2" charset="2"/>
              <a:buChar char="l"/>
            </a:pPr>
            <a:r>
              <a:rPr lang="ko-KR" altLang="en-US" sz="1800" dirty="0"/>
              <a:t>다원화 사회</a:t>
            </a:r>
            <a:r>
              <a:rPr lang="en-US" altLang="ko-KR" sz="1800" dirty="0"/>
              <a:t>(Pluralistic Society)</a:t>
            </a:r>
            <a:r>
              <a:rPr lang="ko-KR" altLang="en-US" sz="1800" dirty="0"/>
              <a:t>의 정책</a:t>
            </a:r>
            <a:endParaRPr lang="en-US" altLang="ko-KR" sz="1800" dirty="0"/>
          </a:p>
          <a:p>
            <a:pPr marL="709613">
              <a:lnSpc>
                <a:spcPct val="110000"/>
              </a:lnSpc>
              <a:spcBef>
                <a:spcPts val="1000"/>
              </a:spcBef>
              <a:buFont typeface="Wingdings" pitchFamily="2" charset="2"/>
              <a:buChar char="l"/>
            </a:pPr>
            <a:endParaRPr lang="en-US" altLang="ko-KR" sz="1000" dirty="0"/>
          </a:p>
          <a:p>
            <a:pPr marL="804863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다양한 가치이념을 파악하여 정책에 반영</a:t>
            </a:r>
            <a:endParaRPr lang="en-US" altLang="ko-KR" sz="1800" dirty="0"/>
          </a:p>
          <a:p>
            <a:pPr marL="804863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가치이념이 공론화되지 못할 경우 정책에 있어서 </a:t>
            </a:r>
            <a:r>
              <a:rPr lang="en-US" altLang="ko-KR" sz="1800" dirty="0"/>
              <a:t>‘</a:t>
            </a:r>
            <a:r>
              <a:rPr lang="ko-KR" altLang="en-US" sz="1800" dirty="0"/>
              <a:t>독단적 가치</a:t>
            </a:r>
            <a:r>
              <a:rPr lang="en-US" altLang="ko-KR" sz="1800" dirty="0"/>
              <a:t>’</a:t>
            </a:r>
            <a:r>
              <a:rPr lang="ko-KR" altLang="en-US" sz="1800" dirty="0"/>
              <a:t>가 주도</a:t>
            </a:r>
            <a:endParaRPr lang="en-US" altLang="ko-KR" sz="1800" dirty="0"/>
          </a:p>
          <a:p>
            <a:pPr marL="804863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 </a:t>
            </a:r>
            <a:r>
              <a:rPr lang="ko-KR" altLang="en-US" sz="1800" dirty="0"/>
              <a:t>하게 될 위험성</a:t>
            </a:r>
            <a:r>
              <a:rPr lang="en-US" altLang="ko-KR" sz="1800" dirty="0"/>
              <a:t> </a:t>
            </a:r>
            <a:r>
              <a:rPr lang="en-US" altLang="ko-KR" sz="1800" b="1" dirty="0"/>
              <a:t>:</a:t>
            </a:r>
            <a:r>
              <a:rPr lang="en-US" altLang="ko-KR" sz="1800" dirty="0"/>
              <a:t> </a:t>
            </a:r>
            <a:r>
              <a:rPr lang="ko-KR" altLang="en-US" sz="1800" dirty="0"/>
              <a:t>맹신적 종교교리</a:t>
            </a:r>
            <a:r>
              <a:rPr lang="en-US" altLang="ko-KR" sz="1800" dirty="0"/>
              <a:t>,</a:t>
            </a:r>
            <a:r>
              <a:rPr lang="ko-KR" altLang="en-US" sz="1800" dirty="0"/>
              <a:t> 전통윤리</a:t>
            </a:r>
            <a:r>
              <a:rPr lang="en-US" altLang="ko-KR" sz="1800" dirty="0"/>
              <a:t>, </a:t>
            </a:r>
            <a:r>
              <a:rPr lang="ko-KR" altLang="en-US" sz="1800" dirty="0"/>
              <a:t>배타적 우월주의 등</a:t>
            </a:r>
            <a:endParaRPr lang="en-US" altLang="ko-KR" sz="1800" dirty="0"/>
          </a:p>
          <a:p>
            <a:pPr marL="804863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경험학문으로서 사회복지정책이 사회의 변화과정을 파악하고 분석할 수 </a:t>
            </a:r>
            <a:endParaRPr lang="en-US" altLang="ko-KR" sz="1800" dirty="0"/>
          </a:p>
          <a:p>
            <a:pPr marL="804863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 .   </a:t>
            </a:r>
            <a:r>
              <a:rPr lang="ko-KR" altLang="en-US" sz="1800" dirty="0"/>
              <a:t>있는 역량을 제약하고</a:t>
            </a:r>
            <a:r>
              <a:rPr lang="en-US" altLang="ko-KR" sz="1800" dirty="0"/>
              <a:t>, </a:t>
            </a:r>
            <a:r>
              <a:rPr lang="ko-KR" altLang="en-US" sz="1800" dirty="0"/>
              <a:t>연구결과의 유용성 약화</a:t>
            </a:r>
            <a:endParaRPr lang="en-US" altLang="ko-KR" sz="1800" dirty="0"/>
          </a:p>
          <a:p>
            <a:pPr marL="804863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가치이념의 공론화</a:t>
            </a:r>
            <a:endParaRPr lang="en-US" altLang="ko-KR" sz="1800" dirty="0"/>
          </a:p>
          <a:p>
            <a:pPr marL="804863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독단적 가치의 주도로 인한 부정적 결과를 극복</a:t>
            </a:r>
            <a:r>
              <a:rPr lang="en-US" altLang="ko-KR" sz="1800" dirty="0"/>
              <a:t>, </a:t>
            </a:r>
            <a:r>
              <a:rPr lang="ko-KR" altLang="en-US" sz="1800" dirty="0"/>
              <a:t>정책이 사회와 문화의 </a:t>
            </a:r>
            <a:endParaRPr lang="en-US" altLang="ko-KR" sz="1800" dirty="0"/>
          </a:p>
          <a:p>
            <a:pPr marL="719138" indent="-257175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 ,  .. </a:t>
            </a:r>
            <a:r>
              <a:rPr lang="ko-KR" altLang="en-US" sz="1800" dirty="0"/>
              <a:t>다양성을 수용해 줄 수 있는 토대로서 기능</a:t>
            </a:r>
          </a:p>
        </p:txBody>
      </p:sp>
    </p:spTree>
    <p:extLst>
      <p:ext uri="{BB962C8B-B14F-4D97-AF65-F5344CB8AC3E}">
        <p14:creationId xmlns:p14="http://schemas.microsoft.com/office/powerpoint/2010/main" val="2963216928"/>
      </p:ext>
    </p:extLst>
  </p:cSld>
  <p:clrMapOvr>
    <a:masterClrMapping/>
  </p:clrMapOvr>
  <p:transition>
    <p:fade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23850" y="596897"/>
            <a:ext cx="8352928" cy="2046285"/>
          </a:xfrm>
        </p:spPr>
        <p:txBody>
          <a:bodyPr>
            <a:normAutofit/>
          </a:bodyPr>
          <a:lstStyle/>
          <a:p>
            <a:pPr marL="531813">
              <a:lnSpc>
                <a:spcPct val="110000"/>
              </a:lnSpc>
              <a:spcBef>
                <a:spcPts val="800"/>
              </a:spcBef>
              <a:buNone/>
            </a:pPr>
            <a:r>
              <a:rPr lang="en-US" altLang="ko-KR" sz="1800" dirty="0"/>
              <a:t>3) </a:t>
            </a:r>
            <a:r>
              <a:rPr lang="ko-KR" altLang="en-US" sz="1800" dirty="0"/>
              <a:t>사회복지 관련 정책목표의 합리성 유지에 기여</a:t>
            </a:r>
            <a:endParaRPr lang="en-US" altLang="ko-KR" sz="1800" dirty="0"/>
          </a:p>
          <a:p>
            <a:pPr marL="709613">
              <a:lnSpc>
                <a:spcPct val="110000"/>
              </a:lnSpc>
              <a:spcBef>
                <a:spcPts val="1300"/>
              </a:spcBef>
              <a:buFont typeface="Wingdings" pitchFamily="2" charset="2"/>
              <a:buChar char="l"/>
            </a:pPr>
            <a:r>
              <a:rPr lang="ko-KR" altLang="en-US" sz="1800" dirty="0"/>
              <a:t>사회복지정책에 있어서 가치이념과 목표</a:t>
            </a:r>
            <a:endParaRPr lang="en-US" altLang="ko-KR" sz="1800" dirty="0"/>
          </a:p>
          <a:p>
            <a:pPr marL="714375" indent="-252413">
              <a:lnSpc>
                <a:spcPct val="110000"/>
              </a:lnSpc>
              <a:spcBef>
                <a:spcPts val="1300"/>
              </a:spcBef>
            </a:pPr>
            <a:r>
              <a:rPr lang="ko-KR" altLang="en-US" sz="1800" dirty="0"/>
              <a:t>공통점 </a:t>
            </a:r>
            <a:r>
              <a:rPr lang="en-US" altLang="ko-KR" sz="1800" dirty="0"/>
              <a:t>: </a:t>
            </a:r>
            <a:r>
              <a:rPr lang="ko-KR" altLang="en-US" sz="1800" dirty="0"/>
              <a:t>양자는 공히 어떠한 상황을 지향</a:t>
            </a:r>
            <a:endParaRPr lang="en-US" altLang="ko-KR" sz="1800" dirty="0"/>
          </a:p>
          <a:p>
            <a:pPr marL="714375" indent="-252413">
              <a:lnSpc>
                <a:spcPct val="110000"/>
              </a:lnSpc>
              <a:spcBef>
                <a:spcPts val="1300"/>
              </a:spcBef>
            </a:pPr>
            <a:r>
              <a:rPr lang="ko-KR" altLang="en-US" sz="1800" dirty="0"/>
              <a:t>차이점</a:t>
            </a:r>
            <a:endParaRPr lang="en-US" altLang="ko-KR" sz="1800" dirty="0"/>
          </a:p>
        </p:txBody>
      </p:sp>
      <p:graphicFrame>
        <p:nvGraphicFramePr>
          <p:cNvPr id="5" name="표 4"/>
          <p:cNvGraphicFramePr>
            <a:graphicFrameLocks noGrp="1"/>
          </p:cNvGraphicFramePr>
          <p:nvPr/>
        </p:nvGraphicFramePr>
        <p:xfrm>
          <a:off x="714348" y="2702575"/>
          <a:ext cx="7786742" cy="3298193"/>
        </p:xfrm>
        <a:graphic>
          <a:graphicData uri="http://schemas.openxmlformats.org/drawingml/2006/table">
            <a:tbl>
              <a:tblPr firstRow="1" bandRow="1">
                <a:tableStyleId>{16D9F66E-5EB9-4882-86FB-DCBF35E3C3E4}</a:tableStyleId>
              </a:tblPr>
              <a:tblGrid>
                <a:gridCol w="7143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07236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06017">
                <a:tc rowSpan="4">
                  <a:txBody>
                    <a:bodyPr/>
                    <a:lstStyle/>
                    <a:p>
                      <a:pPr algn="ctr" latinLnBrk="1"/>
                      <a:r>
                        <a:rPr lang="ko-KR" altLang="en-US" b="1" dirty="0"/>
                        <a:t>가치</a:t>
                      </a:r>
                      <a:endParaRPr lang="en-US" altLang="ko-KR" b="1" dirty="0"/>
                    </a:p>
                    <a:p>
                      <a:pPr algn="ctr" latinLnBrk="1"/>
                      <a:r>
                        <a:rPr lang="ko-KR" altLang="en-US" b="1" dirty="0"/>
                        <a:t>이념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600" b="0" dirty="0"/>
                        <a:t>① </a:t>
                      </a:r>
                      <a:r>
                        <a:rPr lang="ko-KR" altLang="en-US" sz="1600" b="0" dirty="0"/>
                        <a:t>다수의 사회구성원이 공동으로 추구하는 이상향 또는 세계관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06017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sz="1600" b="0" dirty="0"/>
                        <a:t>② 일종의 인식체계로서 주어진 사회현상에 대해 즉흥적이고 감성적인 반응 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06017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sz="1600" b="0" dirty="0"/>
                        <a:t>③ 전반적 사회현상들을 동일한 시각으로 파악하고자 하는 경향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34054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b="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sz="1600" b="0" dirty="0"/>
                        <a:t>④ 이념의 실현에 있어서 합리성이나 구체성을 결여</a:t>
                      </a:r>
                      <a:endParaRPr lang="en-US" altLang="ko-KR" sz="1600" b="0" dirty="0"/>
                    </a:p>
                    <a:p>
                      <a:pPr algn="l" latinLnBrk="1"/>
                      <a:r>
                        <a:rPr lang="en-US" altLang="ko-KR" sz="1600" b="0" dirty="0"/>
                        <a:t>   </a:t>
                      </a:r>
                      <a:r>
                        <a:rPr lang="ko-KR" altLang="en-US" sz="1600" b="0" dirty="0"/>
                        <a:t> </a:t>
                      </a:r>
                      <a:r>
                        <a:rPr lang="en-US" altLang="ko-KR" sz="1600" b="0" dirty="0"/>
                        <a:t>: </a:t>
                      </a:r>
                      <a:r>
                        <a:rPr lang="ko-KR" altLang="en-US" sz="1600" b="0" dirty="0"/>
                        <a:t>형이상학적 목표</a:t>
                      </a:r>
                      <a:r>
                        <a:rPr lang="en-US" altLang="ko-KR" sz="1600" b="0" dirty="0"/>
                        <a:t>, </a:t>
                      </a:r>
                      <a:r>
                        <a:rPr lang="ko-KR" altLang="en-US" sz="1600" b="0" dirty="0"/>
                        <a:t>공허한 행동규범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34054">
                <a:tc rowSpan="3">
                  <a:txBody>
                    <a:bodyPr/>
                    <a:lstStyle/>
                    <a:p>
                      <a:pPr algn="ctr" latinLnBrk="1"/>
                      <a:r>
                        <a:rPr lang="ko-KR" altLang="en-US" b="1" dirty="0"/>
                        <a:t>목표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600" b="0" dirty="0"/>
                        <a:t>① </a:t>
                      </a:r>
                      <a:r>
                        <a:rPr lang="ko-KR" altLang="en-US" sz="1600" b="0" dirty="0"/>
                        <a:t>합리적이고 치밀한 계획을 바탕으로 한 행동전략</a:t>
                      </a:r>
                      <a:endParaRPr lang="en-US" altLang="ko-KR" sz="1600" b="0" dirty="0"/>
                    </a:p>
                    <a:p>
                      <a:pPr algn="l" latinLnBrk="1"/>
                      <a:r>
                        <a:rPr lang="en-US" altLang="ko-KR" sz="1600" b="0" dirty="0"/>
                        <a:t>   </a:t>
                      </a:r>
                      <a:r>
                        <a:rPr lang="ko-KR" altLang="en-US" sz="1600" b="0" dirty="0"/>
                        <a:t> </a:t>
                      </a:r>
                      <a:r>
                        <a:rPr lang="en-US" altLang="ko-KR" sz="1600" b="0" dirty="0"/>
                        <a:t>: </a:t>
                      </a:r>
                      <a:r>
                        <a:rPr lang="ko-KR" altLang="en-US" sz="1600" b="0" dirty="0"/>
                        <a:t>문제인식</a:t>
                      </a:r>
                      <a:r>
                        <a:rPr lang="en-US" altLang="ko-KR" sz="1600" b="0" dirty="0"/>
                        <a:t>, </a:t>
                      </a:r>
                      <a:r>
                        <a:rPr lang="ko-KR" altLang="en-US" sz="1600" b="0" dirty="0"/>
                        <a:t>개선방향</a:t>
                      </a:r>
                      <a:r>
                        <a:rPr lang="en-US" altLang="ko-KR" sz="1600" b="0" dirty="0"/>
                        <a:t>, </a:t>
                      </a:r>
                      <a:r>
                        <a:rPr lang="ko-KR" altLang="en-US" sz="1600" b="0" dirty="0"/>
                        <a:t>수단동원이 구체적이고 현실적 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06017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sz="1600" b="0" dirty="0"/>
                        <a:t>② 개개의 사회현상에 따라 상황인식 그리고 대응전략이 상이하게 수립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06017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sz="1600" b="0" dirty="0"/>
                        <a:t>③ 구체화된 가치이념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9836849"/>
      </p:ext>
    </p:extLst>
  </p:cSld>
  <p:clrMapOvr>
    <a:masterClrMapping/>
  </p:clrMapOvr>
  <p:transition>
    <p:fade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그룹 40"/>
          <p:cNvGrpSpPr/>
          <p:nvPr/>
        </p:nvGrpSpPr>
        <p:grpSpPr>
          <a:xfrm>
            <a:off x="1074958" y="571480"/>
            <a:ext cx="7690864" cy="5143536"/>
            <a:chOff x="1074958" y="571480"/>
            <a:chExt cx="7690864" cy="5143536"/>
          </a:xfrm>
        </p:grpSpPr>
        <p:sp>
          <p:nvSpPr>
            <p:cNvPr id="42" name="모서리가 둥근 직사각형 41"/>
            <p:cNvSpPr/>
            <p:nvPr/>
          </p:nvSpPr>
          <p:spPr>
            <a:xfrm>
              <a:off x="1074958" y="571480"/>
              <a:ext cx="7426132" cy="5143536"/>
            </a:xfrm>
            <a:prstGeom prst="roundRect">
              <a:avLst>
                <a:gd name="adj" fmla="val 8047"/>
              </a:avLst>
            </a:prstGeom>
            <a:solidFill>
              <a:schemeClr val="accent3">
                <a:lumMod val="20000"/>
                <a:lumOff val="80000"/>
              </a:schemeClr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43" name="TextBox 42"/>
            <p:cNvSpPr txBox="1"/>
            <p:nvPr/>
          </p:nvSpPr>
          <p:spPr>
            <a:xfrm>
              <a:off x="1142976" y="5305024"/>
              <a:ext cx="6108904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spcBef>
                  <a:spcPts val="500"/>
                </a:spcBef>
              </a:pPr>
              <a:r>
                <a:rPr lang="en-US" altLang="ko-KR" sz="1600" dirty="0"/>
                <a:t>[</a:t>
              </a:r>
              <a:r>
                <a:rPr lang="ko-KR" altLang="en-US" sz="1600" dirty="0"/>
                <a:t>그림 </a:t>
              </a:r>
              <a:r>
                <a:rPr lang="en-US" altLang="ko-KR" sz="1600" dirty="0"/>
                <a:t>3-4] </a:t>
              </a:r>
              <a:r>
                <a:rPr lang="ko-KR" altLang="en-US" sz="1600" dirty="0"/>
                <a:t>사회복지정책에 있어서 가치이념과 목표의 기능</a:t>
              </a:r>
            </a:p>
          </p:txBody>
        </p:sp>
        <p:sp>
          <p:nvSpPr>
            <p:cNvPr id="44" name="직사각형 43"/>
            <p:cNvSpPr/>
            <p:nvPr/>
          </p:nvSpPr>
          <p:spPr>
            <a:xfrm>
              <a:off x="1857356" y="4456386"/>
              <a:ext cx="5857916" cy="687126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>
                <a:solidFill>
                  <a:schemeClr val="dk1"/>
                </a:solidFill>
              </a:endParaRPr>
            </a:p>
          </p:txBody>
        </p:sp>
        <p:cxnSp>
          <p:nvCxnSpPr>
            <p:cNvPr id="45" name="직선 연결선 44"/>
            <p:cNvCxnSpPr>
              <a:stCxn id="46" idx="2"/>
              <a:endCxn id="44" idx="0"/>
            </p:cNvCxnSpPr>
            <p:nvPr/>
          </p:nvCxnSpPr>
          <p:spPr>
            <a:xfrm rot="5400000">
              <a:off x="4444403" y="4114474"/>
              <a:ext cx="683823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" name="직사각형 45"/>
            <p:cNvSpPr/>
            <p:nvPr/>
          </p:nvSpPr>
          <p:spPr>
            <a:xfrm>
              <a:off x="1857356" y="3085437"/>
              <a:ext cx="5857916" cy="687126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>
                <a:solidFill>
                  <a:schemeClr val="dk1"/>
                </a:solidFill>
              </a:endParaRPr>
            </a:p>
          </p:txBody>
        </p:sp>
        <p:cxnSp>
          <p:nvCxnSpPr>
            <p:cNvPr id="47" name="직선 연결선 46"/>
            <p:cNvCxnSpPr/>
            <p:nvPr/>
          </p:nvCxnSpPr>
          <p:spPr>
            <a:xfrm rot="10800000">
              <a:off x="1437107" y="4111848"/>
              <a:ext cx="6192000" cy="1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직선 연결선 47"/>
            <p:cNvCxnSpPr/>
            <p:nvPr/>
          </p:nvCxnSpPr>
          <p:spPr>
            <a:xfrm rot="5400000">
              <a:off x="6874088" y="2748966"/>
              <a:ext cx="683823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직선 연결선 48"/>
            <p:cNvCxnSpPr/>
            <p:nvPr/>
          </p:nvCxnSpPr>
          <p:spPr>
            <a:xfrm rot="5400000">
              <a:off x="5281432" y="2748972"/>
              <a:ext cx="683823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직선 연결선 49"/>
            <p:cNvCxnSpPr/>
            <p:nvPr/>
          </p:nvCxnSpPr>
          <p:spPr>
            <a:xfrm rot="5400000">
              <a:off x="3608960" y="2748967"/>
              <a:ext cx="683823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직선 연결선 50"/>
            <p:cNvCxnSpPr/>
            <p:nvPr/>
          </p:nvCxnSpPr>
          <p:spPr>
            <a:xfrm rot="5400000">
              <a:off x="2016304" y="2748973"/>
              <a:ext cx="683823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TextBox 51"/>
            <p:cNvSpPr txBox="1"/>
            <p:nvPr/>
          </p:nvSpPr>
          <p:spPr>
            <a:xfrm>
              <a:off x="3786182" y="3193666"/>
              <a:ext cx="200026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sz="2000" dirty="0"/>
                <a:t>목 표</a:t>
              </a:r>
            </a:p>
          </p:txBody>
        </p:sp>
        <p:sp>
          <p:nvSpPr>
            <p:cNvPr id="53" name="TextBox 52"/>
            <p:cNvSpPr txBox="1"/>
            <p:nvPr/>
          </p:nvSpPr>
          <p:spPr>
            <a:xfrm>
              <a:off x="3786182" y="4569876"/>
              <a:ext cx="200026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sz="2000" dirty="0"/>
                <a:t>가 치 이 </a:t>
              </a:r>
              <a:r>
                <a:rPr lang="ko-KR" altLang="en-US" sz="2000" dirty="0" err="1"/>
                <a:t>념</a:t>
              </a:r>
              <a:endParaRPr lang="ko-KR" altLang="en-US" sz="2000" dirty="0"/>
            </a:p>
          </p:txBody>
        </p:sp>
        <p:sp>
          <p:nvSpPr>
            <p:cNvPr id="54" name="타원 53"/>
            <p:cNvSpPr/>
            <p:nvPr/>
          </p:nvSpPr>
          <p:spPr>
            <a:xfrm>
              <a:off x="1682950" y="1071546"/>
              <a:ext cx="1357322" cy="1357322"/>
            </a:xfrm>
            <a:prstGeom prst="ellipse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>
                <a:solidFill>
                  <a:schemeClr val="dk1"/>
                </a:solidFill>
              </a:endParaRPr>
            </a:p>
          </p:txBody>
        </p:sp>
        <p:sp>
          <p:nvSpPr>
            <p:cNvPr id="55" name="타원 54"/>
            <p:cNvSpPr/>
            <p:nvPr/>
          </p:nvSpPr>
          <p:spPr>
            <a:xfrm>
              <a:off x="3277738" y="1071546"/>
              <a:ext cx="1357322" cy="1357322"/>
            </a:xfrm>
            <a:prstGeom prst="ellipse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>
                <a:solidFill>
                  <a:schemeClr val="dk1"/>
                </a:solidFill>
              </a:endParaRPr>
            </a:p>
          </p:txBody>
        </p:sp>
        <p:sp>
          <p:nvSpPr>
            <p:cNvPr id="56" name="타원 55"/>
            <p:cNvSpPr/>
            <p:nvPr/>
          </p:nvSpPr>
          <p:spPr>
            <a:xfrm>
              <a:off x="4948078" y="1071546"/>
              <a:ext cx="1357322" cy="1357322"/>
            </a:xfrm>
            <a:prstGeom prst="ellipse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>
                <a:solidFill>
                  <a:schemeClr val="dk1"/>
                </a:solidFill>
              </a:endParaRPr>
            </a:p>
          </p:txBody>
        </p:sp>
        <p:sp>
          <p:nvSpPr>
            <p:cNvPr id="57" name="타원 56"/>
            <p:cNvSpPr/>
            <p:nvPr/>
          </p:nvSpPr>
          <p:spPr>
            <a:xfrm>
              <a:off x="6540734" y="1071546"/>
              <a:ext cx="1357322" cy="1357322"/>
            </a:xfrm>
            <a:prstGeom prst="ellipse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>
                <a:solidFill>
                  <a:schemeClr val="dk1"/>
                </a:solidFill>
              </a:endParaRPr>
            </a:p>
          </p:txBody>
        </p:sp>
        <p:sp>
          <p:nvSpPr>
            <p:cNvPr id="58" name="TextBox 57"/>
            <p:cNvSpPr txBox="1"/>
            <p:nvPr/>
          </p:nvSpPr>
          <p:spPr>
            <a:xfrm>
              <a:off x="1714480" y="1439246"/>
              <a:ext cx="1285884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sz="2000" dirty="0"/>
                <a:t>사회복지</a:t>
              </a:r>
              <a:endParaRPr lang="en-US" altLang="ko-KR" sz="2000" dirty="0"/>
            </a:p>
            <a:p>
              <a:pPr algn="ctr"/>
              <a:r>
                <a:rPr lang="ko-KR" altLang="en-US" sz="2000" dirty="0"/>
                <a:t>정책</a:t>
              </a:r>
            </a:p>
          </p:txBody>
        </p:sp>
        <p:sp>
          <p:nvSpPr>
            <p:cNvPr id="59" name="TextBox 58"/>
            <p:cNvSpPr txBox="1"/>
            <p:nvPr/>
          </p:nvSpPr>
          <p:spPr>
            <a:xfrm>
              <a:off x="3317646" y="1439246"/>
              <a:ext cx="1285884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sz="2000" dirty="0"/>
                <a:t>사회복지</a:t>
              </a:r>
              <a:endParaRPr lang="en-US" altLang="ko-KR" sz="2000" dirty="0"/>
            </a:p>
            <a:p>
              <a:pPr algn="ctr"/>
              <a:r>
                <a:rPr lang="ko-KR" altLang="en-US" sz="2000" dirty="0"/>
                <a:t>정책</a:t>
              </a:r>
            </a:p>
          </p:txBody>
        </p:sp>
        <p:sp>
          <p:nvSpPr>
            <p:cNvPr id="60" name="TextBox 59"/>
            <p:cNvSpPr txBox="1"/>
            <p:nvPr/>
          </p:nvSpPr>
          <p:spPr>
            <a:xfrm>
              <a:off x="4979608" y="1439246"/>
              <a:ext cx="1285884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sz="2000" dirty="0"/>
                <a:t>사회복지</a:t>
              </a:r>
              <a:endParaRPr lang="en-US" altLang="ko-KR" sz="2000" dirty="0"/>
            </a:p>
            <a:p>
              <a:pPr algn="ctr"/>
              <a:r>
                <a:rPr lang="ko-KR" altLang="en-US" sz="2000" dirty="0"/>
                <a:t>정책</a:t>
              </a:r>
            </a:p>
          </p:txBody>
        </p:sp>
        <p:sp>
          <p:nvSpPr>
            <p:cNvPr id="61" name="TextBox 60"/>
            <p:cNvSpPr txBox="1"/>
            <p:nvPr/>
          </p:nvSpPr>
          <p:spPr>
            <a:xfrm>
              <a:off x="6572264" y="1439246"/>
              <a:ext cx="1285884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sz="2000" dirty="0"/>
                <a:t>사회복지</a:t>
              </a:r>
              <a:endParaRPr lang="en-US" altLang="ko-KR" sz="2000" dirty="0"/>
            </a:p>
            <a:p>
              <a:pPr algn="ctr"/>
              <a:r>
                <a:rPr lang="ko-KR" altLang="en-US" sz="2000" dirty="0"/>
                <a:t>정책</a:t>
              </a:r>
            </a:p>
          </p:txBody>
        </p:sp>
        <p:sp>
          <p:nvSpPr>
            <p:cNvPr id="62" name="TextBox 61"/>
            <p:cNvSpPr txBox="1"/>
            <p:nvPr/>
          </p:nvSpPr>
          <p:spPr>
            <a:xfrm>
              <a:off x="7337062" y="3908046"/>
              <a:ext cx="142876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ko-KR" altLang="en-US" sz="2000" dirty="0"/>
                <a:t>합리성</a:t>
              </a:r>
            </a:p>
          </p:txBody>
        </p:sp>
      </p:grpSp>
      <p:sp>
        <p:nvSpPr>
          <p:cNvPr id="2" name="TextBox 1"/>
          <p:cNvSpPr txBox="1"/>
          <p:nvPr/>
        </p:nvSpPr>
        <p:spPr>
          <a:xfrm>
            <a:off x="3052914" y="1607177"/>
            <a:ext cx="274325" cy="28605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ko-KR" altLang="en-US" dirty="0">
                <a:latin typeface="바탕" panose="02030600000101010101" pitchFamily="18" charset="-127"/>
                <a:ea typeface="바탕" panose="02030600000101010101" pitchFamily="18" charset="-127"/>
              </a:rPr>
              <a:t>↔</a:t>
            </a:r>
            <a:endParaRPr lang="ko-KR" alt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4662081" y="1607176"/>
            <a:ext cx="274325" cy="28605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ko-KR" altLang="en-US" dirty="0">
                <a:latin typeface="바탕" panose="02030600000101010101" pitchFamily="18" charset="-127"/>
                <a:ea typeface="바탕" panose="02030600000101010101" pitchFamily="18" charset="-127"/>
              </a:rPr>
              <a:t>↔</a:t>
            </a:r>
            <a:endParaRPr lang="ko-KR" alt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6317072" y="1608051"/>
            <a:ext cx="274325" cy="28605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ko-KR" altLang="en-US" dirty="0">
                <a:latin typeface="바탕" panose="02030600000101010101" pitchFamily="18" charset="-127"/>
                <a:ea typeface="바탕" panose="02030600000101010101" pitchFamily="18" charset="-127"/>
              </a:rPr>
              <a:t>↔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957584658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57158" y="571480"/>
            <a:ext cx="7286676" cy="928686"/>
          </a:xfrm>
        </p:spPr>
        <p:txBody>
          <a:bodyPr>
            <a:noAutofit/>
          </a:bodyPr>
          <a:lstStyle/>
          <a:p>
            <a:pPr algn="l"/>
            <a:r>
              <a:rPr lang="ko-KR" altLang="en-US" sz="2800" b="1" dirty="0">
                <a:latin typeface="+mn-ea"/>
                <a:ea typeface="+mn-ea"/>
                <a:cs typeface="조선일보명조" pitchFamily="18" charset="-127"/>
              </a:rPr>
              <a:t>제</a:t>
            </a:r>
            <a:r>
              <a:rPr lang="en-US" altLang="ko-KR" sz="2800" b="1" dirty="0">
                <a:latin typeface="+mn-ea"/>
                <a:ea typeface="+mn-ea"/>
                <a:cs typeface="조선일보명조" pitchFamily="18" charset="-127"/>
              </a:rPr>
              <a:t>1</a:t>
            </a:r>
            <a:r>
              <a:rPr lang="ko-KR" altLang="en-US" sz="2800" b="1" dirty="0">
                <a:latin typeface="+mn-ea"/>
                <a:ea typeface="+mn-ea"/>
                <a:cs typeface="조선일보명조" pitchFamily="18" charset="-127"/>
              </a:rPr>
              <a:t>절 </a:t>
            </a:r>
            <a:r>
              <a:rPr lang="ko-KR" altLang="en-US" sz="2800" b="1" spc="-150" dirty="0">
                <a:latin typeface="+mn-ea"/>
                <a:ea typeface="+mn-ea"/>
                <a:cs typeface="조선일보명조" pitchFamily="18" charset="-127"/>
              </a:rPr>
              <a:t>사회복지정책에</a:t>
            </a:r>
            <a:r>
              <a:rPr lang="ko-KR" altLang="en-US" sz="2800" b="1" dirty="0">
                <a:latin typeface="+mn-ea"/>
                <a:ea typeface="+mn-ea"/>
                <a:cs typeface="조선일보명조" pitchFamily="18" charset="-127"/>
              </a:rPr>
              <a:t> 대한 </a:t>
            </a:r>
            <a:r>
              <a:rPr lang="ko-KR" altLang="en-US" sz="2800" b="1" spc="-150" dirty="0">
                <a:latin typeface="+mn-ea"/>
                <a:ea typeface="+mn-ea"/>
                <a:cs typeface="조선일보명조" pitchFamily="18" charset="-127"/>
              </a:rPr>
              <a:t>가치판단의</a:t>
            </a:r>
            <a:r>
              <a:rPr lang="ko-KR" altLang="en-US" sz="2800" b="1" dirty="0">
                <a:latin typeface="+mn-ea"/>
                <a:ea typeface="+mn-ea"/>
                <a:cs typeface="조선일보명조" pitchFamily="18" charset="-127"/>
              </a:rPr>
              <a:t> 논란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23850" y="1857364"/>
            <a:ext cx="8605868" cy="4643470"/>
          </a:xfrm>
        </p:spPr>
        <p:txBody>
          <a:bodyPr>
            <a:normAutofit/>
          </a:bodyPr>
          <a:lstStyle/>
          <a:p>
            <a:pPr marL="471488" indent="-457200">
              <a:lnSpc>
                <a:spcPct val="130000"/>
              </a:lnSpc>
              <a:spcBef>
                <a:spcPts val="800"/>
              </a:spcBef>
              <a:buAutoNum type="arabicPeriod"/>
            </a:pPr>
            <a:r>
              <a:rPr lang="ko-KR" altLang="en-US" sz="2400" b="1" dirty="0"/>
              <a:t>논란의 역사적 배경</a:t>
            </a:r>
            <a:endParaRPr lang="en-US" altLang="ko-KR" sz="2400" b="1" dirty="0"/>
          </a:p>
          <a:p>
            <a:pPr marL="471488" indent="-457200">
              <a:lnSpc>
                <a:spcPct val="130000"/>
              </a:lnSpc>
              <a:spcBef>
                <a:spcPts val="800"/>
              </a:spcBef>
              <a:buNone/>
            </a:pPr>
            <a:endParaRPr lang="en-US" altLang="ko-KR" sz="800" b="1" dirty="0"/>
          </a:p>
          <a:p>
            <a:pPr marL="539750">
              <a:lnSpc>
                <a:spcPct val="130000"/>
              </a:lnSpc>
              <a:spcBef>
                <a:spcPts val="700"/>
              </a:spcBef>
              <a:buFont typeface="Wingdings" pitchFamily="2" charset="2"/>
              <a:buChar char="l"/>
            </a:pPr>
            <a:r>
              <a:rPr lang="en-US" altLang="ko-KR" sz="1900" dirty="0"/>
              <a:t> 19C </a:t>
            </a:r>
            <a:r>
              <a:rPr lang="ko-KR" altLang="en-US" sz="1900" dirty="0"/>
              <a:t>후반 독일</a:t>
            </a:r>
            <a:r>
              <a:rPr lang="en-US" altLang="ko-KR" sz="1900" dirty="0"/>
              <a:t>-</a:t>
            </a:r>
            <a:r>
              <a:rPr lang="ko-KR" altLang="en-US" sz="1900" dirty="0"/>
              <a:t>사회문제의 해결을 목표로 한 학자들의</a:t>
            </a:r>
            <a:r>
              <a:rPr lang="en-US" altLang="ko-KR" sz="1900" dirty="0"/>
              <a:t> </a:t>
            </a:r>
            <a:r>
              <a:rPr lang="ko-KR" altLang="en-US" sz="1900" dirty="0"/>
              <a:t>현실참여운동</a:t>
            </a:r>
            <a:endParaRPr lang="en-US" altLang="ko-KR" sz="1900" dirty="0"/>
          </a:p>
          <a:p>
            <a:pPr marL="722313">
              <a:lnSpc>
                <a:spcPct val="130000"/>
              </a:lnSpc>
              <a:spcBef>
                <a:spcPts val="1300"/>
              </a:spcBef>
            </a:pPr>
            <a:r>
              <a:rPr lang="ko-KR" altLang="en-US" sz="1800" dirty="0"/>
              <a:t>강단사회주의자</a:t>
            </a:r>
            <a:endParaRPr lang="en-US" altLang="ko-KR" sz="1800" dirty="0"/>
          </a:p>
          <a:p>
            <a:pPr marL="722313">
              <a:lnSpc>
                <a:spcPct val="130000"/>
              </a:lnSpc>
              <a:spcBef>
                <a:spcPts val="800"/>
              </a:spcBef>
              <a:buNone/>
            </a:pP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사회계량적 차원의 온건한 개혁노선 지지</a:t>
            </a:r>
            <a:r>
              <a:rPr lang="en-US" altLang="ko-KR" sz="1800" dirty="0"/>
              <a:t>, </a:t>
            </a:r>
            <a:r>
              <a:rPr lang="ko-KR" altLang="en-US" sz="1800" dirty="0"/>
              <a:t>마르크스주의자의 비판</a:t>
            </a:r>
            <a:endParaRPr lang="en-US" altLang="ko-KR" sz="1800" dirty="0"/>
          </a:p>
          <a:p>
            <a:pPr marL="722313">
              <a:lnSpc>
                <a:spcPct val="130000"/>
              </a:lnSpc>
              <a:spcBef>
                <a:spcPts val="1300"/>
              </a:spcBef>
            </a:pPr>
            <a:r>
              <a:rPr lang="en-US" altLang="ko-KR" sz="1800" dirty="0"/>
              <a:t>1872</a:t>
            </a:r>
            <a:r>
              <a:rPr lang="ko-KR" altLang="en-US" sz="1800" dirty="0"/>
              <a:t>년 사회정책학회 창립 </a:t>
            </a:r>
            <a:r>
              <a:rPr lang="en-US" altLang="ko-KR" sz="1800" dirty="0"/>
              <a:t>:</a:t>
            </a:r>
          </a:p>
          <a:p>
            <a:pPr marL="722313">
              <a:lnSpc>
                <a:spcPct val="130000"/>
              </a:lnSpc>
              <a:spcBef>
                <a:spcPts val="700"/>
              </a:spcBef>
              <a:buNone/>
            </a:pPr>
            <a:r>
              <a:rPr lang="en-US" altLang="ko-KR" sz="1800" dirty="0"/>
              <a:t>① </a:t>
            </a:r>
            <a:r>
              <a:rPr lang="ko-KR" altLang="en-US" sz="1800" dirty="0"/>
              <a:t>학문적 차원에서 산업화에 따른 경제적 사회적 환경변화와 </a:t>
            </a:r>
            <a:r>
              <a:rPr lang="en-US" altLang="ko-KR" sz="1800" dirty="0"/>
              <a:t>(</a:t>
            </a:r>
            <a:r>
              <a:rPr lang="ko-KR" altLang="en-US" sz="1800" dirty="0"/>
              <a:t>부정적</a:t>
            </a:r>
            <a:r>
              <a:rPr lang="en-US" altLang="ko-KR" sz="1800" dirty="0"/>
              <a:t>) </a:t>
            </a:r>
          </a:p>
          <a:p>
            <a:pPr marL="722313">
              <a:lnSpc>
                <a:spcPct val="130000"/>
              </a:lnSpc>
              <a:spcBef>
                <a:spcPts val="7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파급효과를 관찰하고 정책대안을 제시</a:t>
            </a:r>
            <a:endParaRPr lang="en-US" altLang="ko-KR" sz="1800" dirty="0"/>
          </a:p>
          <a:p>
            <a:pPr marL="722313">
              <a:lnSpc>
                <a:spcPct val="130000"/>
              </a:lnSpc>
              <a:spcBef>
                <a:spcPts val="700"/>
              </a:spcBef>
              <a:buNone/>
            </a:pPr>
            <a:r>
              <a:rPr lang="en-US" altLang="ko-KR" sz="1800" dirty="0"/>
              <a:t>② </a:t>
            </a:r>
            <a:r>
              <a:rPr lang="ko-KR" altLang="en-US" sz="1800" dirty="0"/>
              <a:t>실천적 차원에서 왜곡된 사회구조의 개혁을 위한 현실참여운동</a:t>
            </a:r>
          </a:p>
        </p:txBody>
      </p:sp>
    </p:spTree>
  </p:cSld>
  <p:clrMapOvr>
    <a:masterClrMapping/>
  </p:clrMapOvr>
  <p:transition>
    <p:fade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42844" y="1500174"/>
            <a:ext cx="8820150" cy="4525963"/>
          </a:xfrm>
        </p:spPr>
        <p:txBody>
          <a:bodyPr>
            <a:normAutofit/>
          </a:bodyPr>
          <a:lstStyle/>
          <a:p>
            <a:pPr>
              <a:lnSpc>
                <a:spcPct val="120000"/>
              </a:lnSpc>
              <a:spcBef>
                <a:spcPts val="1300"/>
              </a:spcBef>
              <a:buFont typeface="Wingdings" pitchFamily="2" charset="2"/>
              <a:buChar char="l"/>
            </a:pPr>
            <a:r>
              <a:rPr lang="ko-KR" altLang="en-US" sz="2200" dirty="0"/>
              <a:t>가치이념과 목표의 기능적 연계</a:t>
            </a:r>
            <a:endParaRPr lang="en-US" altLang="ko-KR" sz="2200" dirty="0"/>
          </a:p>
          <a:p>
            <a:pPr marL="538163">
              <a:lnSpc>
                <a:spcPct val="150000"/>
              </a:lnSpc>
              <a:spcBef>
                <a:spcPts val="1300"/>
              </a:spcBef>
            </a:pPr>
            <a:r>
              <a:rPr lang="ko-KR" altLang="en-US" sz="1800" dirty="0"/>
              <a:t>가치이념</a:t>
            </a:r>
            <a:endParaRPr lang="en-US" altLang="ko-KR" sz="1800" dirty="0"/>
          </a:p>
          <a:p>
            <a:pPr marL="538163">
              <a:lnSpc>
                <a:spcPct val="150000"/>
              </a:lnSpc>
              <a:spcBef>
                <a:spcPts val="0"/>
              </a:spcBef>
              <a:buNone/>
            </a:pPr>
            <a:r>
              <a:rPr lang="en-US" altLang="ko-KR" sz="1800" dirty="0"/>
              <a:t> </a:t>
            </a: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합리성이나 구체성의 미흡에도 불구</a:t>
            </a:r>
            <a:r>
              <a:rPr lang="en-US" altLang="ko-KR" sz="1800" dirty="0"/>
              <a:t>,</a:t>
            </a:r>
            <a:r>
              <a:rPr lang="ko-KR" altLang="en-US" sz="1800" dirty="0"/>
              <a:t> 거시적 차원에서 정책의 목표설정에 기여</a:t>
            </a:r>
            <a:endParaRPr lang="en-US" altLang="ko-KR" sz="1800" dirty="0"/>
          </a:p>
          <a:p>
            <a:pPr marL="538163">
              <a:lnSpc>
                <a:spcPct val="120000"/>
              </a:lnSpc>
              <a:spcBef>
                <a:spcPts val="1300"/>
              </a:spcBef>
            </a:pPr>
            <a:r>
              <a:rPr lang="ko-KR" altLang="en-US" sz="1800" spc="-150" dirty="0"/>
              <a:t>가치이념</a:t>
            </a:r>
            <a:r>
              <a:rPr lang="ko-KR" altLang="en-US" sz="1800" dirty="0"/>
              <a:t>과 </a:t>
            </a:r>
            <a:r>
              <a:rPr lang="ko-KR" altLang="en-US" sz="1800" spc="-150" dirty="0"/>
              <a:t>목표의 논리적 </a:t>
            </a:r>
            <a:r>
              <a:rPr lang="ko-KR" altLang="en-US" sz="1800" dirty="0"/>
              <a:t>연계성 그리고 </a:t>
            </a:r>
            <a:r>
              <a:rPr lang="ko-KR" altLang="en-US" sz="1800" spc="-150" dirty="0"/>
              <a:t>개별 목표들 상호간 작용</a:t>
            </a:r>
            <a:r>
              <a:rPr lang="ko-KR" altLang="en-US" sz="1800" dirty="0"/>
              <a:t>에 대한 </a:t>
            </a:r>
            <a:r>
              <a:rPr lang="ko-KR" altLang="en-US" sz="1800" spc="-150" dirty="0"/>
              <a:t>학문연구</a:t>
            </a:r>
            <a:endParaRPr lang="en-US" altLang="ko-KR" sz="1800" spc="-150" dirty="0"/>
          </a:p>
          <a:p>
            <a:pPr marL="538163">
              <a:lnSpc>
                <a:spcPct val="120000"/>
              </a:lnSpc>
              <a:spcBef>
                <a:spcPts val="1300"/>
              </a:spcBef>
            </a:pPr>
            <a:r>
              <a:rPr lang="ko-KR" altLang="en-US" sz="1800" dirty="0"/>
              <a:t>사회복지정책이 가치이념과 목표의 연계성을 토대로 수립될 경우 전체 정책들은 상호 이상적 조화를 이루며 발전 가능</a:t>
            </a:r>
          </a:p>
        </p:txBody>
      </p:sp>
    </p:spTree>
    <p:extLst>
      <p:ext uri="{BB962C8B-B14F-4D97-AF65-F5344CB8AC3E}">
        <p14:creationId xmlns:p14="http://schemas.microsoft.com/office/powerpoint/2010/main" val="1414298254"/>
      </p:ext>
    </p:extLst>
  </p:cSld>
  <p:clrMapOvr>
    <a:masterClrMapping/>
  </p:clrMapOvr>
  <p:transition>
    <p:fade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71406" y="357166"/>
            <a:ext cx="8929718" cy="6167459"/>
          </a:xfrm>
        </p:spPr>
        <p:txBody>
          <a:bodyPr>
            <a:noAutofit/>
          </a:bodyPr>
          <a:lstStyle/>
          <a:p>
            <a:pPr marL="447675">
              <a:spcBef>
                <a:spcPts val="500"/>
              </a:spcBef>
              <a:buNone/>
            </a:pPr>
            <a:r>
              <a:rPr lang="en-US" altLang="ko-KR" sz="2400" b="1" dirty="0"/>
              <a:t>2. </a:t>
            </a:r>
            <a:r>
              <a:rPr lang="ko-KR" altLang="en-US" sz="2400" b="1" dirty="0"/>
              <a:t>가치이념의 내용</a:t>
            </a:r>
            <a:endParaRPr lang="en-US" altLang="ko-KR" sz="2400" b="1" dirty="0"/>
          </a:p>
          <a:p>
            <a:pPr marL="447675">
              <a:spcBef>
                <a:spcPts val="500"/>
              </a:spcBef>
              <a:buNone/>
            </a:pPr>
            <a:endParaRPr lang="en-US" altLang="ko-KR" sz="800" b="1" dirty="0"/>
          </a:p>
          <a:p>
            <a:pPr marL="630238" indent="-430213">
              <a:spcBef>
                <a:spcPts val="800"/>
              </a:spcBef>
              <a:buAutoNum type="arabicParenR"/>
              <a:tabLst>
                <a:tab pos="714375" algn="l"/>
              </a:tabLst>
            </a:pPr>
            <a:r>
              <a:rPr lang="ko-KR" altLang="en-US" sz="1800" dirty="0"/>
              <a:t>자유</a:t>
            </a:r>
            <a:r>
              <a:rPr lang="en-US" altLang="ko-KR" sz="1800" dirty="0"/>
              <a:t>(freedom)</a:t>
            </a:r>
          </a:p>
          <a:p>
            <a:pPr marL="617538" indent="-334963">
              <a:spcBef>
                <a:spcPts val="800"/>
              </a:spcBef>
              <a:buFont typeface="Wingdings" pitchFamily="2" charset="2"/>
              <a:buChar char="l"/>
              <a:tabLst>
                <a:tab pos="536575" algn="l"/>
              </a:tabLst>
            </a:pPr>
            <a:r>
              <a:rPr lang="ko-KR" altLang="en-US" sz="1800" b="1" dirty="0"/>
              <a:t>존엄성</a:t>
            </a:r>
            <a:endParaRPr lang="en-US" altLang="ko-KR" sz="1800" b="1" dirty="0"/>
          </a:p>
          <a:p>
            <a:pPr marL="714375" indent="-334963">
              <a:spcBef>
                <a:spcPts val="0"/>
              </a:spcBef>
              <a:buNone/>
              <a:tabLst>
                <a:tab pos="536575" algn="l"/>
              </a:tabLst>
            </a:pPr>
            <a:r>
              <a:rPr lang="en-US" altLang="ko-KR" sz="1800" dirty="0"/>
              <a:t> : </a:t>
            </a:r>
            <a:r>
              <a:rPr lang="ko-KR" altLang="en-US" sz="1800" dirty="0"/>
              <a:t>국가나 사회의 지배가치에 예속됨이 없이 개인의 신념과 판단에 따라 자아를 </a:t>
            </a:r>
            <a:endParaRPr lang="en-US" altLang="ko-KR" sz="1800" dirty="0"/>
          </a:p>
          <a:p>
            <a:pPr marL="714375" indent="-334963">
              <a:spcBef>
                <a:spcPts val="0"/>
              </a:spcBef>
              <a:buNone/>
              <a:tabLst>
                <a:tab pos="536575" algn="l"/>
              </a:tabLst>
            </a:pPr>
            <a:r>
              <a:rPr lang="en-US" altLang="ko-KR" sz="1800" dirty="0">
                <a:solidFill>
                  <a:schemeClr val="bg1"/>
                </a:solidFill>
              </a:rPr>
              <a:t> . </a:t>
            </a:r>
            <a:r>
              <a:rPr lang="ko-KR" altLang="en-US" sz="1800" dirty="0"/>
              <a:t>실현할 수 있는 권리</a:t>
            </a:r>
            <a:r>
              <a:rPr lang="en-US" altLang="ko-KR" sz="1800" dirty="0"/>
              <a:t>, </a:t>
            </a:r>
            <a:r>
              <a:rPr lang="ko-KR" altLang="en-US" sz="1800" dirty="0"/>
              <a:t>즉 자유권을 최대한 보장하게 될 경우 </a:t>
            </a:r>
            <a:endParaRPr lang="en-US" altLang="ko-KR" sz="1800" dirty="0"/>
          </a:p>
          <a:p>
            <a:pPr marL="617538" indent="-334963">
              <a:spcBef>
                <a:spcPts val="800"/>
              </a:spcBef>
              <a:buFont typeface="Wingdings" pitchFamily="2" charset="2"/>
              <a:buChar char="l"/>
              <a:tabLst>
                <a:tab pos="536575" algn="l"/>
              </a:tabLst>
            </a:pPr>
            <a:r>
              <a:rPr lang="ko-KR" altLang="en-US" sz="1800" b="1" dirty="0"/>
              <a:t>자유</a:t>
            </a:r>
            <a:endParaRPr lang="en-US" altLang="ko-KR" sz="1800" b="1" dirty="0"/>
          </a:p>
          <a:p>
            <a:pPr marL="714375" indent="-334963">
              <a:spcBef>
                <a:spcPts val="0"/>
              </a:spcBef>
              <a:buNone/>
              <a:tabLst>
                <a:tab pos="536575" algn="l"/>
              </a:tabLst>
            </a:pPr>
            <a:r>
              <a:rPr lang="en-US" altLang="ko-KR" sz="1800" dirty="0"/>
              <a:t> : </a:t>
            </a:r>
            <a:r>
              <a:rPr lang="ko-KR" altLang="en-US" sz="1800" dirty="0"/>
              <a:t>인간이 자신의 책임으로 스스로의 존엄한 생존과 복지를 실현할 수 있는 권리</a:t>
            </a:r>
            <a:endParaRPr lang="en-US" altLang="ko-KR" sz="1800" dirty="0"/>
          </a:p>
          <a:p>
            <a:pPr marL="723900" indent="-252413">
              <a:spcBef>
                <a:spcPts val="500"/>
              </a:spcBef>
            </a:pPr>
            <a:r>
              <a:rPr lang="ko-KR" altLang="en-US" sz="1800" dirty="0"/>
              <a:t>헌법상 자유</a:t>
            </a:r>
            <a:endParaRPr lang="en-US" altLang="ko-KR" sz="1800" dirty="0"/>
          </a:p>
          <a:p>
            <a:pPr marL="719138" indent="-247650">
              <a:spcBef>
                <a:spcPts val="500"/>
              </a:spcBef>
              <a:buNone/>
            </a:pPr>
            <a:r>
              <a:rPr lang="ko-KR" altLang="en-US" sz="1800" dirty="0"/>
              <a:t>  </a:t>
            </a:r>
            <a:r>
              <a:rPr lang="en-US" altLang="ko-KR" sz="1800" dirty="0"/>
              <a:t>: </a:t>
            </a:r>
            <a:r>
              <a:rPr lang="ko-KR" altLang="en-US" sz="1800" dirty="0"/>
              <a:t>직업선택의 자유</a:t>
            </a:r>
            <a:r>
              <a:rPr lang="en-US" altLang="ko-KR" sz="1800" dirty="0"/>
              <a:t>, </a:t>
            </a:r>
            <a:r>
              <a:rPr lang="ko-KR" altLang="en-US" sz="1800" dirty="0"/>
              <a:t>사상과 양심의 자유</a:t>
            </a:r>
            <a:r>
              <a:rPr lang="en-US" altLang="ko-KR" sz="1800" dirty="0"/>
              <a:t>, </a:t>
            </a:r>
            <a:r>
              <a:rPr lang="ko-KR" altLang="en-US" sz="1800" dirty="0"/>
              <a:t>언론과 출판의 자유</a:t>
            </a:r>
            <a:r>
              <a:rPr lang="en-US" altLang="ko-KR" sz="1800" dirty="0"/>
              <a:t>, </a:t>
            </a:r>
            <a:r>
              <a:rPr lang="ko-KR" altLang="en-US" sz="1800" dirty="0"/>
              <a:t>집회와 결사의 </a:t>
            </a:r>
            <a:endParaRPr lang="en-US" altLang="ko-KR" sz="1800" dirty="0"/>
          </a:p>
          <a:p>
            <a:pPr marL="719138" indent="-247650"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자유</a:t>
            </a:r>
            <a:r>
              <a:rPr lang="en-US" altLang="ko-KR" sz="1800" dirty="0"/>
              <a:t>, </a:t>
            </a:r>
            <a:r>
              <a:rPr lang="ko-KR" altLang="en-US" sz="1800" dirty="0"/>
              <a:t>거주이전의 자유</a:t>
            </a:r>
            <a:r>
              <a:rPr lang="en-US" altLang="ko-KR" sz="1800" dirty="0"/>
              <a:t>, </a:t>
            </a:r>
            <a:r>
              <a:rPr lang="ko-KR" altLang="en-US" sz="1800" dirty="0"/>
              <a:t>사생활의 보호</a:t>
            </a:r>
            <a:r>
              <a:rPr lang="en-US" altLang="ko-KR" sz="1800" dirty="0"/>
              <a:t>, </a:t>
            </a:r>
            <a:r>
              <a:rPr lang="ko-KR" altLang="en-US" sz="1800" dirty="0"/>
              <a:t>재산권의 보호 및 처분의 자유</a:t>
            </a:r>
            <a:r>
              <a:rPr lang="en-US" altLang="ko-KR" sz="1800" dirty="0"/>
              <a:t>, </a:t>
            </a:r>
            <a:r>
              <a:rPr lang="ko-KR" altLang="en-US" sz="1800" dirty="0"/>
              <a:t>자유</a:t>
            </a:r>
            <a:endParaRPr lang="en-US" altLang="ko-KR" sz="1800" dirty="0"/>
          </a:p>
          <a:p>
            <a:pPr marL="719138" indent="-247650"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 err="1"/>
              <a:t>로운</a:t>
            </a:r>
            <a:r>
              <a:rPr lang="ko-KR" altLang="en-US" sz="1800" dirty="0"/>
              <a:t> 경제활동의 보장</a:t>
            </a:r>
            <a:endParaRPr lang="en-US" altLang="ko-KR" sz="1800" dirty="0"/>
          </a:p>
          <a:p>
            <a:pPr marL="723900" indent="-252413">
              <a:spcBef>
                <a:spcPts val="500"/>
              </a:spcBef>
            </a:pPr>
            <a:r>
              <a:rPr lang="ko-KR" altLang="en-US" sz="1800" dirty="0"/>
              <a:t>자유권의 제한</a:t>
            </a:r>
            <a:endParaRPr lang="en-US" altLang="ko-KR" sz="1800" dirty="0"/>
          </a:p>
          <a:p>
            <a:pPr marL="723900" indent="-252413">
              <a:spcBef>
                <a:spcPts val="500"/>
              </a:spcBef>
              <a:buNone/>
            </a:pPr>
            <a:r>
              <a:rPr lang="ko-KR" altLang="en-US" sz="1800" dirty="0"/>
              <a:t>  </a:t>
            </a:r>
            <a:r>
              <a:rPr lang="en-US" altLang="ko-KR" sz="1800" dirty="0"/>
              <a:t>: ① </a:t>
            </a:r>
            <a:r>
              <a:rPr lang="ko-KR" altLang="en-US" sz="1800" dirty="0"/>
              <a:t>개인의 자유권 행사로 타인의 자유권이 침해를 받게 되는 경우 발생</a:t>
            </a:r>
            <a:endParaRPr lang="en-US" altLang="ko-KR" sz="1800" dirty="0"/>
          </a:p>
          <a:p>
            <a:pPr marL="723900" indent="-252413">
              <a:spcBef>
                <a:spcPts val="500"/>
              </a:spcBef>
              <a:buNone/>
            </a:pPr>
            <a:r>
              <a:rPr lang="en-US" altLang="ko-KR" sz="1800" dirty="0"/>
              <a:t>   </a:t>
            </a:r>
            <a:r>
              <a:rPr lang="en-US" altLang="ko-KR" sz="1800" dirty="0">
                <a:solidFill>
                  <a:schemeClr val="bg1"/>
                </a:solidFill>
              </a:rPr>
              <a:t>.</a:t>
            </a:r>
            <a:r>
              <a:rPr lang="en-US" altLang="ko-KR" sz="1800" dirty="0"/>
              <a:t>② </a:t>
            </a:r>
            <a:r>
              <a:rPr lang="ko-KR" altLang="en-US" sz="1800" dirty="0"/>
              <a:t>합리적인 규제장치를 통해 개인의 자유권이 최대한 보장될 수 있도록 노력</a:t>
            </a:r>
            <a:endParaRPr lang="en-US" altLang="ko-KR" sz="1800" dirty="0"/>
          </a:p>
          <a:p>
            <a:pPr marL="1050925" indent="-158750" defTabSz="893763">
              <a:spcBef>
                <a:spcPts val="500"/>
              </a:spcBef>
              <a:buFontTx/>
              <a:buChar char="-"/>
            </a:pPr>
            <a:r>
              <a:rPr lang="ko-KR" altLang="en-US" sz="1800" dirty="0"/>
              <a:t>인간의 다양성</a:t>
            </a:r>
            <a:endParaRPr lang="en-US" altLang="ko-KR" sz="1800" dirty="0"/>
          </a:p>
          <a:p>
            <a:pPr marL="1173163" indent="-158750" defTabSz="893763">
              <a:spcBef>
                <a:spcPts val="500"/>
              </a:spcBef>
              <a:buNone/>
            </a:pPr>
            <a:r>
              <a:rPr lang="en-US" altLang="ko-KR" sz="1800" dirty="0"/>
              <a:t>① </a:t>
            </a:r>
            <a:r>
              <a:rPr lang="ko-KR" altLang="en-US" sz="1800" dirty="0"/>
              <a:t>인간은 유전적 측면</a:t>
            </a:r>
            <a:r>
              <a:rPr lang="en-US" altLang="ko-KR" sz="1800" dirty="0"/>
              <a:t>, </a:t>
            </a:r>
            <a:r>
              <a:rPr lang="ko-KR" altLang="en-US" sz="1800" dirty="0"/>
              <a:t>환경적 측면</a:t>
            </a:r>
            <a:r>
              <a:rPr lang="en-US" altLang="ko-KR" sz="1800" dirty="0"/>
              <a:t>, </a:t>
            </a:r>
            <a:r>
              <a:rPr lang="ko-KR" altLang="en-US" sz="1800" dirty="0"/>
              <a:t>선호의 측면에서 서로 차이</a:t>
            </a:r>
            <a:endParaRPr lang="en-US" altLang="ko-KR" sz="1800" dirty="0"/>
          </a:p>
          <a:p>
            <a:pPr marL="1173163" indent="-158750" defTabSz="893763">
              <a:spcBef>
                <a:spcPts val="500"/>
              </a:spcBef>
              <a:buNone/>
            </a:pPr>
            <a:r>
              <a:rPr lang="ko-KR" altLang="en-US" sz="1800" dirty="0"/>
              <a:t>② 개인들이 자신의 자질과 적성을 활성화 할 수 있는 환경을 조성하여 </a:t>
            </a:r>
            <a:endParaRPr lang="en-US" altLang="ko-KR" sz="1800" dirty="0"/>
          </a:p>
          <a:p>
            <a:pPr marL="1173163" indent="-158750" defTabSz="893763"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존엄한 생존권을 자력으로 확보할 수 있도록 지원</a:t>
            </a:r>
          </a:p>
        </p:txBody>
      </p:sp>
    </p:spTree>
    <p:extLst>
      <p:ext uri="{BB962C8B-B14F-4D97-AF65-F5344CB8AC3E}">
        <p14:creationId xmlns:p14="http://schemas.microsoft.com/office/powerpoint/2010/main" val="1599687898"/>
      </p:ext>
    </p:extLst>
  </p:cSld>
  <p:clrMapOvr>
    <a:masterClrMapping/>
  </p:clrMapOvr>
  <p:transition>
    <p:fade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62476" y="619127"/>
            <a:ext cx="8352928" cy="1166799"/>
          </a:xfrm>
        </p:spPr>
        <p:txBody>
          <a:bodyPr>
            <a:noAutofit/>
          </a:bodyPr>
          <a:lstStyle/>
          <a:p>
            <a:pPr marL="0">
              <a:lnSpc>
                <a:spcPct val="120000"/>
              </a:lnSpc>
              <a:spcBef>
                <a:spcPts val="800"/>
              </a:spcBef>
              <a:buNone/>
            </a:pPr>
            <a:r>
              <a:rPr lang="en-US" altLang="ko-KR" sz="1800" b="1" dirty="0"/>
              <a:t>2) </a:t>
            </a:r>
            <a:r>
              <a:rPr lang="ko-KR" altLang="en-US" sz="1800" b="1" dirty="0"/>
              <a:t>평등</a:t>
            </a:r>
            <a:r>
              <a:rPr lang="en-US" altLang="ko-KR" sz="1800" b="1" dirty="0"/>
              <a:t>(Equality)</a:t>
            </a:r>
          </a:p>
          <a:p>
            <a:pPr marL="531813">
              <a:lnSpc>
                <a:spcPct val="120000"/>
              </a:lnSpc>
              <a:spcBef>
                <a:spcPts val="800"/>
              </a:spcBef>
              <a:buNone/>
            </a:pPr>
            <a:endParaRPr lang="en-US" altLang="ko-KR" sz="700" dirty="0"/>
          </a:p>
          <a:p>
            <a:pPr marL="0" indent="0">
              <a:lnSpc>
                <a:spcPct val="120000"/>
              </a:lnSpc>
              <a:spcBef>
                <a:spcPts val="800"/>
              </a:spcBef>
              <a:buNone/>
            </a:pPr>
            <a:r>
              <a:rPr lang="en-US" altLang="ko-KR" sz="1800" dirty="0"/>
              <a:t>(1) </a:t>
            </a:r>
            <a:r>
              <a:rPr lang="ko-KR" altLang="en-US" sz="1800" dirty="0"/>
              <a:t>평등의 정의와 종류</a:t>
            </a:r>
            <a:endParaRPr lang="en-US" altLang="ko-KR" sz="1800" dirty="0"/>
          </a:p>
        </p:txBody>
      </p:sp>
      <p:graphicFrame>
        <p:nvGraphicFramePr>
          <p:cNvPr id="4" name="표 3"/>
          <p:cNvGraphicFramePr>
            <a:graphicFrameLocks noGrp="1"/>
          </p:cNvGraphicFramePr>
          <p:nvPr/>
        </p:nvGraphicFramePr>
        <p:xfrm>
          <a:off x="428596" y="1714488"/>
          <a:ext cx="8358246" cy="4714908"/>
        </p:xfrm>
        <a:graphic>
          <a:graphicData uri="http://schemas.openxmlformats.org/drawingml/2006/table">
            <a:tbl>
              <a:tblPr firstRow="1" bandRow="1">
                <a:tableStyleId>{16D9F66E-5EB9-4882-86FB-DCBF35E3C3E4}</a:tableStyleId>
              </a:tblPr>
              <a:tblGrid>
                <a:gridCol w="87256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48568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4793">
                <a:tc rowSpan="3">
                  <a:txBody>
                    <a:bodyPr/>
                    <a:lstStyle/>
                    <a:p>
                      <a:pPr algn="ctr" latinLnBrk="1"/>
                      <a:r>
                        <a:rPr lang="ko-KR" altLang="en-US" sz="1600" b="1" dirty="0"/>
                        <a:t>절대적</a:t>
                      </a:r>
                      <a:endParaRPr lang="en-US" altLang="ko-KR" sz="1600" b="1" dirty="0"/>
                    </a:p>
                    <a:p>
                      <a:pPr algn="ctr" latinLnBrk="1"/>
                      <a:r>
                        <a:rPr lang="ko-KR" altLang="en-US" sz="1600" b="1" dirty="0"/>
                        <a:t>평등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600" b="0" dirty="0"/>
                        <a:t>① </a:t>
                      </a:r>
                      <a:r>
                        <a:rPr lang="ko-KR" altLang="en-US" sz="1600" b="0" dirty="0"/>
                        <a:t>결과의 평등 </a:t>
                      </a:r>
                      <a:r>
                        <a:rPr lang="en-US" altLang="ko-KR" sz="1600" b="0" dirty="0"/>
                        <a:t>: </a:t>
                      </a:r>
                      <a:r>
                        <a:rPr lang="ko-KR" altLang="en-US" sz="1600" b="0" dirty="0"/>
                        <a:t>권리와 의무</a:t>
                      </a:r>
                      <a:r>
                        <a:rPr lang="en-US" altLang="ko-KR" sz="1600" b="0" dirty="0"/>
                        <a:t>, </a:t>
                      </a:r>
                      <a:r>
                        <a:rPr lang="ko-KR" altLang="en-US" sz="1600" b="0" dirty="0"/>
                        <a:t>사회적 자원의 배분이 모두에게 동등하게 제공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81917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sz="1600" b="0" dirty="0"/>
                        <a:t>② 능력</a:t>
                      </a:r>
                      <a:r>
                        <a:rPr lang="en-US" altLang="ko-KR" sz="1600" b="0" dirty="0"/>
                        <a:t>, </a:t>
                      </a:r>
                      <a:r>
                        <a:rPr lang="ko-KR" altLang="en-US" sz="1600" b="0" dirty="0"/>
                        <a:t>개성</a:t>
                      </a:r>
                      <a:r>
                        <a:rPr lang="en-US" altLang="ko-KR" sz="1600" b="0" dirty="0"/>
                        <a:t>, </a:t>
                      </a:r>
                      <a:r>
                        <a:rPr lang="ko-KR" altLang="en-US" sz="1600" b="0" dirty="0"/>
                        <a:t>선호</a:t>
                      </a:r>
                      <a:r>
                        <a:rPr lang="en-US" altLang="ko-KR" sz="1600" b="0" dirty="0"/>
                        <a:t>, </a:t>
                      </a:r>
                      <a:r>
                        <a:rPr lang="ko-KR" altLang="en-US" sz="1600" b="0" dirty="0"/>
                        <a:t>노력 등 차이에 상관없이 모두 동등한 대우를 받을 권리 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81917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sz="1600" b="0" dirty="0"/>
                        <a:t>③ 사전적 차원에서 개개인의 차이를 무시하고 각자를 불평등하게 취급하게 될 </a:t>
                      </a:r>
                      <a:endParaRPr lang="en-US" altLang="ko-KR" sz="1600" b="0" dirty="0"/>
                    </a:p>
                    <a:p>
                      <a:pPr algn="l" latinLnBrk="1"/>
                      <a:endParaRPr lang="en-US" altLang="ko-KR" sz="300" b="0" dirty="0"/>
                    </a:p>
                    <a:p>
                      <a:pPr algn="l" latinLnBrk="1"/>
                      <a:r>
                        <a:rPr lang="en-US" altLang="ko-KR" sz="1600" b="0" dirty="0"/>
                        <a:t>    </a:t>
                      </a:r>
                      <a:r>
                        <a:rPr lang="ko-KR" altLang="en-US" sz="1600" b="0" dirty="0"/>
                        <a:t>경우 사후적 차원에서 달성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08068">
                <a:tc rowSpan="4">
                  <a:txBody>
                    <a:bodyPr/>
                    <a:lstStyle/>
                    <a:p>
                      <a:pPr algn="ctr" latinLnBrk="1"/>
                      <a:r>
                        <a:rPr lang="ko-KR" altLang="en-US" sz="1600" b="1" dirty="0"/>
                        <a:t>상대적</a:t>
                      </a:r>
                      <a:endParaRPr lang="en-US" altLang="ko-KR" sz="1600" b="1" dirty="0"/>
                    </a:p>
                    <a:p>
                      <a:pPr algn="ctr" latinLnBrk="1"/>
                      <a:r>
                        <a:rPr lang="ko-KR" altLang="en-US" sz="1600" b="1" dirty="0"/>
                        <a:t>평등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600" b="0" dirty="0"/>
                        <a:t>① </a:t>
                      </a:r>
                      <a:r>
                        <a:rPr lang="ko-KR" altLang="en-US" sz="1600" b="0" dirty="0"/>
                        <a:t>개인별 욕구 또는 능력을 기준으로 분배가 이루어지게 될 경우 실현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81917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sz="1600" b="0" dirty="0"/>
                        <a:t>② 가족</a:t>
                      </a:r>
                      <a:r>
                        <a:rPr lang="en-US" altLang="ko-KR" sz="1600" b="0" dirty="0"/>
                        <a:t>, </a:t>
                      </a:r>
                      <a:r>
                        <a:rPr lang="ko-KR" altLang="en-US" sz="1600" b="0" dirty="0"/>
                        <a:t>건강</a:t>
                      </a:r>
                      <a:r>
                        <a:rPr lang="en-US" altLang="ko-KR" sz="1600" b="0" dirty="0"/>
                        <a:t>, </a:t>
                      </a:r>
                      <a:r>
                        <a:rPr lang="ko-KR" altLang="en-US" sz="1600" b="0" dirty="0"/>
                        <a:t>욕구 등 개인적 상황에 따라 필요소득의 수준 상이 그리고 소득의 </a:t>
                      </a:r>
                      <a:endParaRPr lang="en-US" altLang="ko-KR" sz="1600" b="0" dirty="0"/>
                    </a:p>
                    <a:p>
                      <a:pPr algn="l" latinLnBrk="1"/>
                      <a:endParaRPr lang="en-US" altLang="ko-KR" sz="400" b="0" dirty="0"/>
                    </a:p>
                    <a:p>
                      <a:pPr algn="l" latinLnBrk="1"/>
                      <a:r>
                        <a:rPr lang="en-US" altLang="ko-KR" sz="1600" b="0" dirty="0"/>
                        <a:t>    </a:t>
                      </a:r>
                      <a:r>
                        <a:rPr lang="ko-KR" altLang="en-US" sz="1600" b="0" dirty="0"/>
                        <a:t>창출능력 또한 개인별 차이</a:t>
                      </a:r>
                      <a:r>
                        <a:rPr lang="en-US" altLang="ko-KR" sz="1600" b="0" dirty="0"/>
                        <a:t>(</a:t>
                      </a:r>
                      <a:r>
                        <a:rPr lang="ko-KR" altLang="en-US" sz="1600" b="0" dirty="0"/>
                        <a:t>필요의 정의와 능력의 정의</a:t>
                      </a:r>
                      <a:r>
                        <a:rPr lang="en-US" altLang="ko-KR" sz="1600" b="0" dirty="0"/>
                        <a:t>)</a:t>
                      </a:r>
                      <a:endParaRPr lang="ko-KR" altLang="en-US" sz="1600" b="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81917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600" b="0" dirty="0"/>
                        <a:t>③ </a:t>
                      </a:r>
                      <a:r>
                        <a:rPr lang="ko-KR" altLang="en-US" sz="1600" b="0" dirty="0"/>
                        <a:t>사전적 차원에서 같은 것은 같게 그리고 다른 것은 다르게 구분처우</a:t>
                      </a:r>
                      <a:endParaRPr lang="en-US" altLang="ko-KR" sz="1600" b="0" dirty="0"/>
                    </a:p>
                    <a:p>
                      <a:pPr algn="l" latinLnBrk="1"/>
                      <a:r>
                        <a:rPr lang="en-US" altLang="ko-KR" sz="1600" b="0" dirty="0"/>
                        <a:t>    (</a:t>
                      </a:r>
                      <a:r>
                        <a:rPr lang="ko-KR" altLang="en-US" sz="1600" b="0" dirty="0"/>
                        <a:t>공정 또는 공평</a:t>
                      </a:r>
                      <a:r>
                        <a:rPr lang="en-US" altLang="ko-KR" sz="1600" b="0" dirty="0"/>
                        <a:t>) </a:t>
                      </a:r>
                      <a:endParaRPr lang="ko-KR" altLang="en-US" sz="1600" b="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4793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600" b="0" dirty="0"/>
                        <a:t>④ </a:t>
                      </a:r>
                      <a:r>
                        <a:rPr lang="ko-KR" altLang="en-US" sz="1600" b="0" dirty="0"/>
                        <a:t>사후적 차원에서 자원의 배분은 개인별로 차등화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4793">
                <a:tc rowSpan="2">
                  <a:txBody>
                    <a:bodyPr/>
                    <a:lstStyle/>
                    <a:p>
                      <a:pPr algn="ctr" latinLnBrk="1"/>
                      <a:r>
                        <a:rPr lang="ko-KR" altLang="en-US" sz="1600" b="1" dirty="0"/>
                        <a:t>기회의</a:t>
                      </a:r>
                      <a:endParaRPr lang="en-US" altLang="ko-KR" sz="1600" b="1" dirty="0"/>
                    </a:p>
                    <a:p>
                      <a:pPr algn="ctr" latinLnBrk="1"/>
                      <a:r>
                        <a:rPr lang="ko-KR" altLang="en-US" sz="1600" b="1" dirty="0"/>
                        <a:t>평등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en-US" altLang="ko-KR" sz="1600" b="0" dirty="0"/>
                        <a:t>① </a:t>
                      </a:r>
                      <a:r>
                        <a:rPr lang="ko-KR" altLang="en-US" sz="1600" b="0" dirty="0"/>
                        <a:t>사전적으로 모두에게 자아실현의 기회를 동등하게 보장 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94793">
                <a:tc vMerge="1">
                  <a:txBody>
                    <a:bodyPr/>
                    <a:lstStyle/>
                    <a:p>
                      <a:pPr algn="ctr" latinLnBrk="1"/>
                      <a:endParaRPr lang="ko-KR" altLang="en-US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sz="1600" b="0" dirty="0"/>
                        <a:t>② 개인의 자율적 행동에 따른 사후적 불평등 방관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75446555"/>
      </p:ext>
    </p:extLst>
  </p:cSld>
  <p:clrMapOvr>
    <a:masterClrMapping/>
  </p:clrMapOvr>
  <p:transition>
    <p:fade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85720" y="476251"/>
            <a:ext cx="8715436" cy="6024583"/>
          </a:xfrm>
        </p:spPr>
        <p:txBody>
          <a:bodyPr>
            <a:noAutofit/>
          </a:bodyPr>
          <a:lstStyle/>
          <a:p>
            <a:pPr marL="0" indent="0">
              <a:lnSpc>
                <a:spcPct val="130000"/>
              </a:lnSpc>
              <a:spcBef>
                <a:spcPts val="500"/>
              </a:spcBef>
              <a:buNone/>
            </a:pPr>
            <a:r>
              <a:rPr lang="en-US" altLang="ko-KR" sz="1800" dirty="0"/>
              <a:t>(2) </a:t>
            </a:r>
            <a:r>
              <a:rPr lang="ko-KR" altLang="en-US" sz="1800" dirty="0"/>
              <a:t>평등과 자유의 관계</a:t>
            </a:r>
            <a:endParaRPr lang="en-US" altLang="ko-KR" sz="1800" dirty="0"/>
          </a:p>
          <a:p>
            <a:pPr marL="625475">
              <a:lnSpc>
                <a:spcPct val="130000"/>
              </a:lnSpc>
              <a:spcBef>
                <a:spcPts val="500"/>
              </a:spcBef>
              <a:buFont typeface="Wingdings" pitchFamily="2" charset="2"/>
              <a:buChar char="l"/>
            </a:pPr>
            <a:endParaRPr lang="en-US" altLang="ko-KR" sz="800" dirty="0"/>
          </a:p>
          <a:p>
            <a:pPr marL="180000" indent="-108000">
              <a:lnSpc>
                <a:spcPct val="130000"/>
              </a:lnSpc>
              <a:spcBef>
                <a:spcPts val="500"/>
              </a:spcBef>
            </a:pPr>
            <a:r>
              <a:rPr lang="ko-KR" altLang="en-US" sz="1800" b="1" dirty="0"/>
              <a:t>자유</a:t>
            </a:r>
            <a:endParaRPr lang="en-US" altLang="ko-KR" sz="1800" b="1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인간의 다양성을 바탕으로 개인의 자율적 자아실현의 권리를 보장</a:t>
            </a:r>
            <a:endParaRPr lang="en-US" altLang="ko-KR" sz="1800" dirty="0"/>
          </a:p>
          <a:p>
            <a:pPr marL="180000" indent="-108000">
              <a:lnSpc>
                <a:spcPct val="130000"/>
              </a:lnSpc>
              <a:spcBef>
                <a:spcPts val="500"/>
              </a:spcBef>
            </a:pPr>
            <a:r>
              <a:rPr lang="ko-KR" altLang="en-US" sz="1800" b="1" dirty="0"/>
              <a:t>평등</a:t>
            </a:r>
            <a:endParaRPr lang="en-US" altLang="ko-KR" sz="1800" b="1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개인들 상호간 차이를 해소</a:t>
            </a:r>
            <a:endParaRPr lang="en-US" altLang="ko-KR" sz="1800" dirty="0"/>
          </a:p>
          <a:p>
            <a:pPr marL="180000" indent="-108000">
              <a:lnSpc>
                <a:spcPct val="130000"/>
              </a:lnSpc>
              <a:spcBef>
                <a:spcPts val="500"/>
              </a:spcBef>
            </a:pPr>
            <a:r>
              <a:rPr lang="ko-KR" altLang="en-US" sz="1800" b="1" dirty="0"/>
              <a:t>자유민주주의 </a:t>
            </a:r>
            <a:endParaRPr lang="en-US" altLang="ko-KR" sz="1800" b="1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en-US" altLang="ko-KR" sz="1800" dirty="0"/>
              <a:t>  ① </a:t>
            </a:r>
            <a:r>
              <a:rPr lang="ko-KR" altLang="en-US" sz="1800" dirty="0"/>
              <a:t>자유와 평등의 적절한 조화</a:t>
            </a:r>
            <a:endParaRPr lang="en-US" altLang="ko-KR" sz="1800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ko-KR" altLang="en-US" sz="1800" dirty="0"/>
              <a:t>  ② 자유는 평등보다 비중이 높은 가치이념</a:t>
            </a:r>
            <a:endParaRPr lang="en-US" altLang="ko-KR" sz="1800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en-US" altLang="ko-KR" sz="1800" dirty="0"/>
              <a:t>     </a:t>
            </a: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평등이 자유와 결합되고</a:t>
            </a:r>
            <a:r>
              <a:rPr lang="en-US" altLang="ko-KR" sz="1800" dirty="0"/>
              <a:t>, </a:t>
            </a:r>
            <a:r>
              <a:rPr lang="ko-KR" altLang="en-US" sz="1800" dirty="0"/>
              <a:t>자유의 가치이념을 지향하게 될 경우에만 평등 </a:t>
            </a:r>
            <a:endParaRPr lang="en-US" altLang="ko-KR" sz="1800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      . </a:t>
            </a:r>
            <a:r>
              <a:rPr lang="ko-KR" altLang="en-US" sz="1800" dirty="0"/>
              <a:t>본연의 가치를 높은 수준에서 실현</a:t>
            </a:r>
            <a:endParaRPr lang="en-US" altLang="ko-KR" sz="1800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ko-KR" altLang="en-US" sz="1800" dirty="0"/>
              <a:t>  ③ 평등은 개인별 차이를 무시하여 동일화하고</a:t>
            </a:r>
            <a:r>
              <a:rPr lang="en-US" altLang="ko-KR" sz="1800" dirty="0"/>
              <a:t>, </a:t>
            </a:r>
            <a:r>
              <a:rPr lang="ko-KR" altLang="en-US" sz="1800" dirty="0"/>
              <a:t>모든 결과의 균등화 개념이 아님</a:t>
            </a:r>
            <a:endParaRPr lang="en-US" altLang="ko-KR" sz="1800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ko-KR" altLang="en-US" sz="1800" dirty="0"/>
              <a:t>  ④ 사회복지정책은 인간의 다양성을 수용하는 차원에서 평등의 가치를 실현</a:t>
            </a:r>
            <a:endParaRPr lang="en-US" altLang="ko-KR" sz="1800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en-US" altLang="ko-KR" sz="1800" dirty="0"/>
              <a:t>     </a:t>
            </a: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기회의 균등한 보장</a:t>
            </a:r>
            <a:r>
              <a:rPr lang="en-US" altLang="ko-KR" sz="1800" dirty="0"/>
              <a:t>, </a:t>
            </a:r>
            <a:r>
              <a:rPr lang="ko-KR" altLang="en-US" sz="1800" dirty="0"/>
              <a:t>기초적 수준의 생존권이 보편적으로 보장되는 사회에서</a:t>
            </a:r>
            <a:endParaRPr lang="en-US" altLang="ko-KR" sz="1800" dirty="0"/>
          </a:p>
          <a:p>
            <a:pPr marL="0" indent="-108000">
              <a:lnSpc>
                <a:spcPct val="130000"/>
              </a:lnSpc>
              <a:spcBef>
                <a:spcPts val="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      . </a:t>
            </a:r>
            <a:r>
              <a:rPr lang="ko-KR" altLang="en-US" sz="1800" dirty="0"/>
              <a:t>모든 개인은 진정한 자유권을 행사</a:t>
            </a:r>
          </a:p>
        </p:txBody>
      </p:sp>
    </p:spTree>
    <p:extLst>
      <p:ext uri="{BB962C8B-B14F-4D97-AF65-F5344CB8AC3E}">
        <p14:creationId xmlns:p14="http://schemas.microsoft.com/office/powerpoint/2010/main" val="4187323780"/>
      </p:ext>
    </p:extLst>
  </p:cSld>
  <p:clrMapOvr>
    <a:masterClrMapping/>
  </p:clrMapOvr>
  <p:transition>
    <p:fade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23850" y="1698627"/>
            <a:ext cx="8462992" cy="3659199"/>
          </a:xfrm>
        </p:spPr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spcBef>
                <a:spcPts val="1000"/>
              </a:spcBef>
              <a:buNone/>
            </a:pPr>
            <a:r>
              <a:rPr lang="en-US" altLang="ko-KR" sz="1800" dirty="0"/>
              <a:t>(3) </a:t>
            </a:r>
            <a:r>
              <a:rPr lang="ko-KR" altLang="en-US" sz="1800" dirty="0"/>
              <a:t>자유와 결부된 기회의 평등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1000"/>
              </a:spcBef>
              <a:buNone/>
            </a:pPr>
            <a:endParaRPr lang="en-US" altLang="ko-KR" sz="100" dirty="0"/>
          </a:p>
          <a:p>
            <a:pPr marL="536575" indent="-257175">
              <a:spcBef>
                <a:spcPts val="1000"/>
              </a:spcBef>
            </a:pPr>
            <a:r>
              <a:rPr lang="ko-KR" altLang="en-US" sz="1800" dirty="0"/>
              <a:t>단순히 모든 사람에게 동일한 출발의 기회를 부여하는 개념을 지양</a:t>
            </a:r>
            <a:endParaRPr lang="en-US" altLang="ko-KR" sz="1800" dirty="0"/>
          </a:p>
          <a:p>
            <a:pPr marL="536575" indent="-257175">
              <a:spcBef>
                <a:spcPts val="1000"/>
              </a:spcBef>
            </a:pPr>
            <a:r>
              <a:rPr lang="ko-KR" altLang="en-US" sz="1800" dirty="0"/>
              <a:t>개인의 자질과 적성에 적합한 분야에서 자신의 능력을 발휘할 수 있는 </a:t>
            </a:r>
            <a:endParaRPr lang="en-US" altLang="ko-KR" sz="1800" dirty="0"/>
          </a:p>
          <a:p>
            <a:pPr marL="536575" indent="-257175">
              <a:spcBef>
                <a:spcPts val="10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dirty="0"/>
              <a:t>다양한 기회의 보장</a:t>
            </a:r>
            <a:endParaRPr lang="en-US" altLang="ko-KR" sz="1800" dirty="0"/>
          </a:p>
          <a:p>
            <a:pPr marL="536575" indent="-257175">
              <a:spcBef>
                <a:spcPts val="1000"/>
              </a:spcBef>
            </a:pPr>
            <a:r>
              <a:rPr lang="ko-KR" altLang="en-US" sz="1800" dirty="0"/>
              <a:t>자유의 가치이념에 결합된 평등은 사회의 발전과 삶의 질 향상을 목표로 </a:t>
            </a:r>
            <a:endParaRPr lang="en-US" altLang="ko-KR" sz="1800" dirty="0"/>
          </a:p>
          <a:p>
            <a:pPr marL="536575" indent="-257175">
              <a:spcBef>
                <a:spcPts val="10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dirty="0"/>
              <a:t>하는 사회복지정책의 지평을 상향조정</a:t>
            </a:r>
            <a:endParaRPr lang="en-US" altLang="ko-KR" sz="1800" dirty="0"/>
          </a:p>
          <a:p>
            <a:pPr marL="536575" indent="-257175">
              <a:spcBef>
                <a:spcPts val="1000"/>
              </a:spcBef>
            </a:pPr>
            <a:r>
              <a:rPr lang="ko-KR" altLang="en-US" sz="1800" dirty="0"/>
              <a:t>사회복지정책은 사회의 가치변화에 유연하게 대응하고 개인의 다양한 욕구</a:t>
            </a:r>
            <a:endParaRPr lang="en-US" altLang="ko-KR" sz="1800" dirty="0"/>
          </a:p>
          <a:p>
            <a:pPr marL="536575" indent="-257175">
              <a:spcBef>
                <a:spcPts val="10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dirty="0"/>
              <a:t>를 수용할 수 있는 복지다원주의로 발전하여야 하는 과제</a:t>
            </a:r>
          </a:p>
        </p:txBody>
      </p:sp>
    </p:spTree>
    <p:extLst>
      <p:ext uri="{BB962C8B-B14F-4D97-AF65-F5344CB8AC3E}">
        <p14:creationId xmlns:p14="http://schemas.microsoft.com/office/powerpoint/2010/main" val="3308089307"/>
      </p:ext>
    </p:extLst>
  </p:cSld>
  <p:clrMapOvr>
    <a:masterClrMapping/>
  </p:clrMapOvr>
  <p:transition>
    <p:fade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42844" y="762003"/>
            <a:ext cx="8786874" cy="3381377"/>
          </a:xfrm>
        </p:spPr>
        <p:txBody>
          <a:bodyPr>
            <a:normAutofit lnSpcReduction="10000"/>
          </a:bodyPr>
          <a:lstStyle/>
          <a:p>
            <a:pPr marL="180000" indent="0">
              <a:lnSpc>
                <a:spcPct val="110000"/>
              </a:lnSpc>
              <a:spcBef>
                <a:spcPts val="700"/>
              </a:spcBef>
              <a:buNone/>
            </a:pPr>
            <a:r>
              <a:rPr lang="en-US" altLang="ko-KR" sz="1800" dirty="0"/>
              <a:t>(4)</a:t>
            </a:r>
            <a:r>
              <a:rPr lang="ko-KR" altLang="en-US" sz="1800" dirty="0"/>
              <a:t>평등의 차원에서 자유의 제한</a:t>
            </a:r>
            <a:endParaRPr lang="en-US" altLang="ko-KR" sz="1800" dirty="0"/>
          </a:p>
          <a:p>
            <a:pPr marL="465750" indent="-285750">
              <a:lnSpc>
                <a:spcPct val="110000"/>
              </a:lnSpc>
              <a:spcBef>
                <a:spcPts val="700"/>
              </a:spcBef>
              <a:buFont typeface="Wingdings" panose="05000000000000000000" pitchFamily="2" charset="2"/>
              <a:buChar char="l"/>
            </a:pPr>
            <a:r>
              <a:rPr lang="ko-KR" altLang="en-US" sz="1800" dirty="0"/>
              <a:t>평등과 자유의 보완관계</a:t>
            </a:r>
            <a:endParaRPr lang="en-US" altLang="ko-KR" sz="800" dirty="0"/>
          </a:p>
          <a:p>
            <a:pPr marL="714375" indent="-252413">
              <a:lnSpc>
                <a:spcPct val="110000"/>
              </a:lnSpc>
              <a:spcBef>
                <a:spcPts val="700"/>
              </a:spcBef>
            </a:pPr>
            <a:r>
              <a:rPr lang="ko-KR" altLang="en-US" sz="1800" dirty="0"/>
              <a:t>개인의 자율적 경제활동을 통해 나타난 결과에 대하여 평등의 가치이념에</a:t>
            </a:r>
            <a:endParaRPr lang="en-US" altLang="ko-KR" sz="1800" dirty="0"/>
          </a:p>
          <a:p>
            <a:pPr marL="714375" indent="-252413">
              <a:lnSpc>
                <a:spcPct val="110000"/>
              </a:lnSpc>
              <a:spcBef>
                <a:spcPts val="700"/>
              </a:spcBef>
              <a:buNone/>
            </a:pPr>
            <a:r>
              <a:rPr lang="en-US" altLang="ko-KR" sz="1800" dirty="0"/>
              <a:t>  </a:t>
            </a:r>
            <a:r>
              <a:rPr lang="ko-KR" altLang="en-US" sz="1800" dirty="0"/>
              <a:t> 입각한 국가의 개입은 최소한의 수준에서 억제 </a:t>
            </a:r>
            <a:r>
              <a:rPr lang="en-US" altLang="ko-KR" sz="1800" dirty="0"/>
              <a:t>: </a:t>
            </a:r>
            <a:r>
              <a:rPr lang="ko-KR" altLang="en-US" sz="1800" dirty="0"/>
              <a:t>개인의 자유권 침해</a:t>
            </a:r>
            <a:r>
              <a:rPr lang="en-US" altLang="ko-KR" sz="1800" dirty="0"/>
              <a:t>(</a:t>
            </a:r>
            <a:r>
              <a:rPr lang="en-US" altLang="ko-KR" sz="1800" dirty="0" err="1"/>
              <a:t>Nozick</a:t>
            </a:r>
            <a:r>
              <a:rPr lang="en-US" altLang="ko-KR" sz="1800" dirty="0"/>
              <a:t>)</a:t>
            </a:r>
          </a:p>
          <a:p>
            <a:pPr marL="714375" indent="-252413">
              <a:lnSpc>
                <a:spcPct val="110000"/>
              </a:lnSpc>
              <a:spcBef>
                <a:spcPts val="700"/>
              </a:spcBef>
            </a:pPr>
            <a:r>
              <a:rPr lang="ko-KR" altLang="en-US" sz="1800" dirty="0"/>
              <a:t>능력의 정의가 지배되는 사회질서 유지</a:t>
            </a:r>
            <a:endParaRPr lang="en-US" altLang="ko-KR" sz="1800" dirty="0"/>
          </a:p>
          <a:p>
            <a:pPr marL="714375" indent="-252413">
              <a:lnSpc>
                <a:spcPct val="110000"/>
              </a:lnSpc>
              <a:spcBef>
                <a:spcPts val="700"/>
              </a:spcBef>
            </a:pPr>
            <a:r>
              <a:rPr lang="ko-KR" altLang="en-US" sz="1800" dirty="0"/>
              <a:t>개인의 자유권과 </a:t>
            </a:r>
            <a:r>
              <a:rPr lang="ko-KR" altLang="en-US" sz="1800" spc="-150" dirty="0"/>
              <a:t>과실향유를</a:t>
            </a:r>
            <a:r>
              <a:rPr lang="ko-KR" altLang="en-US" sz="1800" dirty="0"/>
              <a:t> 지나치게 </a:t>
            </a:r>
            <a:r>
              <a:rPr lang="ko-KR" altLang="en-US" sz="1800" spc="-150" dirty="0"/>
              <a:t>제한할</a:t>
            </a:r>
            <a:r>
              <a:rPr lang="ko-KR" altLang="en-US" sz="1800" dirty="0"/>
              <a:t> 경우 </a:t>
            </a:r>
            <a:r>
              <a:rPr lang="ko-KR" altLang="en-US" sz="1800" spc="-150" dirty="0"/>
              <a:t>국민의</a:t>
            </a:r>
            <a:r>
              <a:rPr lang="ko-KR" altLang="en-US" sz="1800" dirty="0"/>
              <a:t> 경제적 유인을 저해</a:t>
            </a:r>
            <a:endParaRPr lang="en-US" altLang="ko-KR" sz="1800" dirty="0"/>
          </a:p>
          <a:p>
            <a:pPr marL="714375" indent="-252413">
              <a:lnSpc>
                <a:spcPct val="110000"/>
              </a:lnSpc>
              <a:spcBef>
                <a:spcPts val="700"/>
              </a:spcBef>
              <a:buNone/>
            </a:pPr>
            <a:r>
              <a:rPr lang="ko-KR" altLang="en-US" sz="1800" dirty="0"/>
              <a:t>  </a:t>
            </a:r>
            <a:r>
              <a:rPr lang="en-US" altLang="ko-KR" sz="1800" dirty="0"/>
              <a:t>: </a:t>
            </a:r>
            <a:r>
              <a:rPr lang="ko-KR" altLang="en-US" sz="1800" dirty="0"/>
              <a:t>삶의 질 하향평준화 위험</a:t>
            </a:r>
            <a:endParaRPr lang="en-US" altLang="ko-KR" sz="1800" dirty="0"/>
          </a:p>
          <a:p>
            <a:pPr marL="714375" indent="-252413">
              <a:lnSpc>
                <a:spcPct val="110000"/>
              </a:lnSpc>
              <a:spcBef>
                <a:spcPts val="700"/>
              </a:spcBef>
            </a:pPr>
            <a:r>
              <a:rPr lang="ko-KR" altLang="en-US" sz="1800" dirty="0"/>
              <a:t>국가는 불평등이 심각하여 자유가 </a:t>
            </a:r>
            <a:r>
              <a:rPr lang="ko-KR" altLang="en-US" sz="1800" spc="-150" dirty="0"/>
              <a:t>동등하게</a:t>
            </a:r>
            <a:r>
              <a:rPr lang="ko-KR" altLang="en-US" sz="1800" dirty="0"/>
              <a:t> 보장될 수 없을 경우에 한해 개입</a:t>
            </a:r>
            <a:endParaRPr lang="en-US" altLang="ko-KR" sz="1800" dirty="0"/>
          </a:p>
          <a:p>
            <a:pPr marL="714375" indent="-252413">
              <a:lnSpc>
                <a:spcPct val="110000"/>
              </a:lnSpc>
              <a:spcBef>
                <a:spcPts val="300"/>
              </a:spcBef>
              <a:buNone/>
            </a:pPr>
            <a:r>
              <a:rPr lang="ko-KR" altLang="en-US" sz="1800" dirty="0"/>
              <a:t>  </a:t>
            </a:r>
            <a:r>
              <a:rPr lang="en-US" altLang="ko-KR" sz="1800" dirty="0"/>
              <a:t>: </a:t>
            </a:r>
            <a:r>
              <a:rPr lang="ko-KR" altLang="en-US" sz="1800" dirty="0"/>
              <a:t>부와 빈곤의 대물림으로 인해 자아실현을 위한 기회가 불평등하게 될 경우</a:t>
            </a:r>
            <a:endParaRPr lang="en-US" altLang="ko-KR" sz="1800" dirty="0"/>
          </a:p>
        </p:txBody>
      </p:sp>
      <p:sp>
        <p:nvSpPr>
          <p:cNvPr id="5" name="모서리가 둥근 직사각형 4"/>
          <p:cNvSpPr/>
          <p:nvPr/>
        </p:nvSpPr>
        <p:spPr>
          <a:xfrm>
            <a:off x="785786" y="5054974"/>
            <a:ext cx="7816382" cy="1160108"/>
          </a:xfrm>
          <a:prstGeom prst="roundRect">
            <a:avLst>
              <a:gd name="adj" fmla="val 12116"/>
            </a:avLst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Ins="0" rtlCol="0" anchor="ctr"/>
          <a:lstStyle/>
          <a:p>
            <a:pPr lvl="0">
              <a:lnSpc>
                <a:spcPct val="120000"/>
              </a:lnSpc>
              <a:spcBef>
                <a:spcPts val="600"/>
              </a:spcBef>
            </a:pPr>
            <a:endParaRPr lang="en-US" altLang="ko-KR" sz="600" dirty="0">
              <a:solidFill>
                <a:prstClr val="black"/>
              </a:solidFill>
              <a:latin typeface="+mn-ea"/>
            </a:endParaRPr>
          </a:p>
          <a:p>
            <a:pPr marL="266700" lvl="0" indent="-266700">
              <a:lnSpc>
                <a:spcPct val="120000"/>
              </a:lnSpc>
              <a:spcBef>
                <a:spcPts val="600"/>
              </a:spcBef>
              <a:buFont typeface="Wingdings" pitchFamily="2" charset="2"/>
              <a:buChar char="§"/>
              <a:tabLst>
                <a:tab pos="177800" algn="l"/>
              </a:tabLst>
            </a:pPr>
            <a:r>
              <a:rPr lang="ko-KR" altLang="en-US" dirty="0">
                <a:solidFill>
                  <a:prstClr val="black"/>
                </a:solidFill>
                <a:latin typeface="+mn-ea"/>
              </a:rPr>
              <a:t>개인의 자유를 최대한 보장할 수 있는 방향에서 사회복지정책이 수립될 경우 그 사회는 높은 수준의 평등과 삶의 질을 보편적으로 보장</a:t>
            </a:r>
            <a:endParaRPr lang="ko-KR" altLang="en-US" sz="1600" dirty="0">
              <a:latin typeface="+mn-ea"/>
            </a:endParaRPr>
          </a:p>
        </p:txBody>
      </p:sp>
      <p:sp>
        <p:nvSpPr>
          <p:cNvPr id="6" name="모서리가 둥근 직사각형 5"/>
          <p:cNvSpPr/>
          <p:nvPr/>
        </p:nvSpPr>
        <p:spPr>
          <a:xfrm>
            <a:off x="857224" y="4425712"/>
            <a:ext cx="1058912" cy="432048"/>
          </a:xfrm>
          <a:prstGeom prst="round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2000" dirty="0">
                <a:solidFill>
                  <a:prstClr val="black"/>
                </a:solidFill>
                <a:latin typeface="+mn-ea"/>
              </a:rPr>
              <a:t>종  합</a:t>
            </a:r>
          </a:p>
        </p:txBody>
      </p:sp>
    </p:spTree>
    <p:extLst>
      <p:ext uri="{BB962C8B-B14F-4D97-AF65-F5344CB8AC3E}">
        <p14:creationId xmlns:p14="http://schemas.microsoft.com/office/powerpoint/2010/main" val="2289549530"/>
      </p:ext>
    </p:extLst>
  </p:cSld>
  <p:clrMapOvr>
    <a:masterClrMapping/>
  </p:clrMapOvr>
  <p:transition>
    <p:fade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85720" y="619127"/>
            <a:ext cx="8534430" cy="5881707"/>
          </a:xfrm>
        </p:spPr>
        <p:txBody>
          <a:bodyPr>
            <a:noAutofit/>
          </a:bodyPr>
          <a:lstStyle/>
          <a:p>
            <a:pPr marL="0" indent="0">
              <a:lnSpc>
                <a:spcPct val="120000"/>
              </a:lnSpc>
              <a:spcBef>
                <a:spcPts val="1000"/>
              </a:spcBef>
              <a:buNone/>
            </a:pPr>
            <a:r>
              <a:rPr lang="en-US" altLang="ko-KR" sz="1800" dirty="0"/>
              <a:t>(5) </a:t>
            </a:r>
            <a:r>
              <a:rPr lang="ko-KR" altLang="en-US" sz="1800" dirty="0"/>
              <a:t>자유와 평등의 교량으로서 개성주의</a:t>
            </a:r>
            <a:endParaRPr lang="en-US" altLang="ko-KR" sz="1800" dirty="0"/>
          </a:p>
          <a:p>
            <a:pPr marL="531813" indent="-252413">
              <a:lnSpc>
                <a:spcPct val="120000"/>
              </a:lnSpc>
              <a:spcBef>
                <a:spcPts val="1000"/>
              </a:spcBef>
            </a:pPr>
            <a:r>
              <a:rPr lang="ko-KR" altLang="en-US" sz="1800" dirty="0"/>
              <a:t>자유는 개인주의와 전체주의의 사이에 위치하는 개성주의</a:t>
            </a:r>
            <a:r>
              <a:rPr lang="en-US" altLang="ko-KR" sz="1800" dirty="0"/>
              <a:t>(</a:t>
            </a:r>
            <a:r>
              <a:rPr lang="en-US" altLang="ko-KR" sz="1800" dirty="0" err="1"/>
              <a:t>personalism</a:t>
            </a:r>
            <a:r>
              <a:rPr lang="en-US" altLang="ko-KR" sz="1800" dirty="0"/>
              <a:t>)</a:t>
            </a:r>
            <a:r>
              <a:rPr lang="ko-KR" altLang="en-US" sz="1800" dirty="0"/>
              <a:t>를 </a:t>
            </a:r>
            <a:endParaRPr lang="en-US" altLang="ko-KR" sz="1800" dirty="0"/>
          </a:p>
          <a:p>
            <a:pPr marL="531813" indent="-252413">
              <a:lnSpc>
                <a:spcPct val="120000"/>
              </a:lnSpc>
              <a:spcBef>
                <a:spcPts val="10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dirty="0"/>
              <a:t>지향하는 가치이념</a:t>
            </a:r>
            <a:endParaRPr lang="en-US" altLang="ko-KR" sz="1800" dirty="0"/>
          </a:p>
          <a:p>
            <a:pPr marL="531813" indent="-252413">
              <a:lnSpc>
                <a:spcPct val="120000"/>
              </a:lnSpc>
              <a:spcBef>
                <a:spcPts val="1000"/>
              </a:spcBef>
            </a:pPr>
            <a:r>
              <a:rPr lang="ko-KR" altLang="en-US" sz="1800" dirty="0"/>
              <a:t>개성주의 </a:t>
            </a:r>
            <a:r>
              <a:rPr lang="en-US" altLang="ko-KR" sz="1800" dirty="0"/>
              <a:t>:</a:t>
            </a:r>
          </a:p>
          <a:p>
            <a:pPr marL="617538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en-US" altLang="ko-KR" sz="1800" dirty="0"/>
              <a:t>① </a:t>
            </a:r>
            <a:r>
              <a:rPr lang="ko-KR" altLang="en-US" sz="1800" dirty="0"/>
              <a:t>인간은 사회환경으로부터 영향을 받고</a:t>
            </a:r>
            <a:r>
              <a:rPr lang="en-US" altLang="ko-KR" sz="1800" dirty="0"/>
              <a:t>, </a:t>
            </a:r>
            <a:r>
              <a:rPr lang="ko-KR" altLang="en-US" sz="1800" dirty="0"/>
              <a:t>동시에 사회환경의 변화에 영향을  </a:t>
            </a:r>
            <a:endParaRPr lang="en-US" altLang="ko-KR" sz="1800" dirty="0"/>
          </a:p>
          <a:p>
            <a:pPr marL="617538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미치는 존재로 인식</a:t>
            </a:r>
            <a:endParaRPr lang="en-US" altLang="ko-KR" sz="1800" dirty="0"/>
          </a:p>
          <a:p>
            <a:pPr marL="617538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ko-KR" altLang="en-US" sz="1800" dirty="0"/>
              <a:t>② 인간은 합리성의 시각에서 사회현상의 변화를 부단히 인지 평가하고 반응</a:t>
            </a:r>
            <a:endParaRPr lang="en-US" altLang="ko-KR" sz="1800" dirty="0"/>
          </a:p>
          <a:p>
            <a:pPr marL="617538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할 줄 아는 능력 소지</a:t>
            </a:r>
            <a:endParaRPr lang="en-US" altLang="ko-KR" sz="1800" dirty="0"/>
          </a:p>
          <a:p>
            <a:pPr marL="617538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ko-KR" altLang="en-US" sz="1800" dirty="0"/>
              <a:t>③ 개인은 공정한 </a:t>
            </a:r>
            <a:r>
              <a:rPr lang="ko-KR" altLang="en-US" sz="1800" spc="-150" dirty="0"/>
              <a:t>사회질서</a:t>
            </a:r>
            <a:r>
              <a:rPr lang="ko-KR" altLang="en-US" sz="1800" dirty="0"/>
              <a:t> 속에서 </a:t>
            </a:r>
            <a:r>
              <a:rPr lang="ko-KR" altLang="en-US" sz="1800" spc="-150" dirty="0"/>
              <a:t>진정한 자유를 </a:t>
            </a:r>
            <a:r>
              <a:rPr lang="ko-KR" altLang="en-US" sz="1800" dirty="0"/>
              <a:t>향유</a:t>
            </a:r>
            <a:r>
              <a:rPr lang="en-US" altLang="ko-KR" sz="1800" dirty="0"/>
              <a:t>, </a:t>
            </a:r>
            <a:r>
              <a:rPr lang="ko-KR" altLang="en-US" sz="1800" dirty="0"/>
              <a:t>사회적 재난이나 권력의 </a:t>
            </a:r>
            <a:endParaRPr lang="en-US" altLang="ko-KR" sz="1800" dirty="0"/>
          </a:p>
          <a:p>
            <a:pPr marL="617538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부당한 행위로 자유를 제약 받게 될 경우 스스로의 보호를 위해 힘을 결집</a:t>
            </a:r>
            <a:endParaRPr lang="en-US" altLang="ko-KR" sz="1800" dirty="0"/>
          </a:p>
          <a:p>
            <a:pPr marL="617538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ko-KR" altLang="en-US" sz="1800" dirty="0"/>
              <a:t>④ 인간은 자유의 가치이념을 바탕으로 사회적 공생을 위한 우애정신과 연대</a:t>
            </a:r>
            <a:endParaRPr lang="en-US" altLang="ko-KR" sz="1800" dirty="0"/>
          </a:p>
          <a:p>
            <a:pPr marL="617538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의식을 가지게 됨</a:t>
            </a:r>
            <a:endParaRPr lang="en-US" altLang="ko-KR" sz="1800" dirty="0"/>
          </a:p>
          <a:p>
            <a:pPr marL="617538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b="1" dirty="0"/>
              <a:t> </a:t>
            </a:r>
            <a:r>
              <a:rPr lang="en-US" altLang="ko-KR" sz="1800" b="1" dirty="0"/>
              <a:t>: </a:t>
            </a:r>
            <a:r>
              <a:rPr lang="ko-KR" altLang="en-US" sz="1800" dirty="0"/>
              <a:t>이러한 공생정신은 자유와 평등을 연결하는 교량의 역할</a:t>
            </a:r>
          </a:p>
        </p:txBody>
      </p:sp>
    </p:spTree>
    <p:extLst>
      <p:ext uri="{BB962C8B-B14F-4D97-AF65-F5344CB8AC3E}">
        <p14:creationId xmlns:p14="http://schemas.microsoft.com/office/powerpoint/2010/main" val="1103634930"/>
      </p:ext>
    </p:extLst>
  </p:cSld>
  <p:clrMapOvr>
    <a:masterClrMapping/>
  </p:clrMapOvr>
  <p:transition>
    <p:fade/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23850" y="1346183"/>
            <a:ext cx="8534430" cy="2868635"/>
          </a:xfrm>
        </p:spPr>
        <p:txBody>
          <a:bodyPr>
            <a:normAutofit/>
          </a:bodyPr>
          <a:lstStyle/>
          <a:p>
            <a:pPr>
              <a:lnSpc>
                <a:spcPct val="130000"/>
              </a:lnSpc>
              <a:spcBef>
                <a:spcPts val="1000"/>
              </a:spcBef>
              <a:buFont typeface="Wingdings" pitchFamily="2" charset="2"/>
              <a:buChar char="l"/>
            </a:pPr>
            <a:r>
              <a:rPr lang="ko-KR" altLang="en-US" sz="1800" dirty="0"/>
              <a:t>현대 국가의 과제</a:t>
            </a:r>
            <a:endParaRPr lang="en-US" altLang="ko-KR" sz="1800" dirty="0"/>
          </a:p>
          <a:p>
            <a:pPr marL="714375" indent="-252413">
              <a:lnSpc>
                <a:spcPct val="130000"/>
              </a:lnSpc>
              <a:spcBef>
                <a:spcPts val="1000"/>
              </a:spcBef>
            </a:pPr>
            <a:r>
              <a:rPr lang="ko-KR" altLang="en-US" sz="1800" dirty="0"/>
              <a:t>민간 차원의 공생정신을 국민적 차원의 연대정신으로 확장</a:t>
            </a:r>
            <a:endParaRPr lang="en-US" altLang="ko-KR" sz="1800" dirty="0"/>
          </a:p>
          <a:p>
            <a:pPr marL="714375" indent="-252413">
              <a:lnSpc>
                <a:spcPct val="130000"/>
              </a:lnSpc>
              <a:spcBef>
                <a:spcPts val="1000"/>
              </a:spcBef>
            </a:pPr>
            <a:r>
              <a:rPr lang="ko-KR" altLang="en-US" sz="1800" dirty="0"/>
              <a:t>국가는 사회문화적 최저수준의 보장 의무와 복지국가의 책임 수행</a:t>
            </a:r>
            <a:endParaRPr lang="en-US" altLang="ko-KR" sz="1800" dirty="0"/>
          </a:p>
          <a:p>
            <a:pPr marL="714375" indent="-252413">
              <a:lnSpc>
                <a:spcPct val="130000"/>
              </a:lnSpc>
              <a:spcBef>
                <a:spcPts val="1000"/>
              </a:spcBef>
            </a:pPr>
            <a:r>
              <a:rPr lang="ko-KR" altLang="en-US" sz="1800" dirty="0"/>
              <a:t>국가는 강제적 연대정신을 가급적 자제하고</a:t>
            </a:r>
            <a:r>
              <a:rPr lang="en-US" altLang="ko-KR" sz="1800" dirty="0"/>
              <a:t>, </a:t>
            </a:r>
            <a:r>
              <a:rPr lang="ko-KR" altLang="en-US" sz="1800" dirty="0"/>
              <a:t>대신 자발적 연대정신이 발휘될 수 있도록 사회환경을 조성 의무</a:t>
            </a:r>
            <a:endParaRPr lang="en-US" altLang="ko-KR" sz="1800" dirty="0"/>
          </a:p>
          <a:p>
            <a:pPr marL="714375" indent="-252413">
              <a:lnSpc>
                <a:spcPct val="13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강요된 연대는 자칫 내적 갈등과 또 다른 불평등을 초래할 우려</a:t>
            </a:r>
            <a:endParaRPr lang="en-US" altLang="ko-KR" sz="1800" dirty="0"/>
          </a:p>
        </p:txBody>
      </p:sp>
      <p:sp>
        <p:nvSpPr>
          <p:cNvPr id="4" name="모서리가 둥근 직사각형 3"/>
          <p:cNvSpPr/>
          <p:nvPr/>
        </p:nvSpPr>
        <p:spPr>
          <a:xfrm>
            <a:off x="571472" y="4767512"/>
            <a:ext cx="8143932" cy="876066"/>
          </a:xfrm>
          <a:prstGeom prst="roundRect">
            <a:avLst>
              <a:gd name="adj" fmla="val 12116"/>
            </a:avLst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Ins="0" rtlCol="0" anchor="ctr"/>
          <a:lstStyle/>
          <a:p>
            <a:pPr marL="266700" lvl="0" indent="-266700">
              <a:lnSpc>
                <a:spcPct val="120000"/>
              </a:lnSpc>
              <a:spcBef>
                <a:spcPts val="600"/>
              </a:spcBef>
              <a:buFont typeface="Wingdings" pitchFamily="2" charset="2"/>
              <a:buChar char="§"/>
              <a:tabLst>
                <a:tab pos="177800" algn="l"/>
              </a:tabLst>
            </a:pPr>
            <a:r>
              <a:rPr lang="ko-KR" altLang="en-US" dirty="0">
                <a:solidFill>
                  <a:prstClr val="black"/>
                </a:solidFill>
                <a:latin typeface="+mn-ea"/>
              </a:rPr>
              <a:t>국민들의 자유권이 최대한 행사될 수 있는 사회환경에서 평등의 가치이념이 높은 차원에서 실현 가능</a:t>
            </a:r>
            <a:endParaRPr lang="ko-KR" altLang="en-US" dirty="0">
              <a:latin typeface="+mn-ea"/>
            </a:endParaRPr>
          </a:p>
        </p:txBody>
      </p:sp>
      <p:sp>
        <p:nvSpPr>
          <p:cNvPr id="5" name="모서리가 둥근 직사각형 4"/>
          <p:cNvSpPr/>
          <p:nvPr/>
        </p:nvSpPr>
        <p:spPr>
          <a:xfrm>
            <a:off x="642910" y="4139960"/>
            <a:ext cx="1058912" cy="432048"/>
          </a:xfrm>
          <a:prstGeom prst="round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dirty="0">
                <a:solidFill>
                  <a:prstClr val="black"/>
                </a:solidFill>
                <a:latin typeface="+mn-ea"/>
              </a:rPr>
              <a:t>종  합</a:t>
            </a:r>
          </a:p>
        </p:txBody>
      </p:sp>
    </p:spTree>
    <p:extLst>
      <p:ext uri="{BB962C8B-B14F-4D97-AF65-F5344CB8AC3E}">
        <p14:creationId xmlns:p14="http://schemas.microsoft.com/office/powerpoint/2010/main" val="1219416297"/>
      </p:ext>
    </p:extLst>
  </p:cSld>
  <p:clrMapOvr>
    <a:masterClrMapping/>
  </p:clrMapOvr>
  <p:transition>
    <p:fade/>
  </p:transition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33914" y="428604"/>
            <a:ext cx="8352928" cy="5832499"/>
          </a:xfrm>
        </p:spPr>
        <p:txBody>
          <a:bodyPr>
            <a:noAutofit/>
          </a:bodyPr>
          <a:lstStyle/>
          <a:p>
            <a:pPr marL="36000">
              <a:lnSpc>
                <a:spcPct val="120000"/>
              </a:lnSpc>
              <a:spcBef>
                <a:spcPts val="1000"/>
              </a:spcBef>
              <a:buNone/>
            </a:pPr>
            <a:r>
              <a:rPr lang="en-US" altLang="ko-KR" sz="1800" b="1" dirty="0"/>
              <a:t>3) </a:t>
            </a:r>
            <a:r>
              <a:rPr lang="ko-KR" altLang="en-US" sz="1800" b="1" dirty="0"/>
              <a:t>민주주의</a:t>
            </a:r>
            <a:endParaRPr lang="en-US" altLang="ko-KR" sz="1800" b="1" dirty="0"/>
          </a:p>
          <a:p>
            <a:pPr marL="447675">
              <a:lnSpc>
                <a:spcPct val="120000"/>
              </a:lnSpc>
              <a:spcBef>
                <a:spcPts val="1000"/>
              </a:spcBef>
              <a:buNone/>
            </a:pPr>
            <a:endParaRPr lang="en-US" altLang="ko-KR" sz="100" dirty="0"/>
          </a:p>
          <a:p>
            <a:pPr>
              <a:lnSpc>
                <a:spcPct val="120000"/>
              </a:lnSpc>
              <a:spcBef>
                <a:spcPts val="1000"/>
              </a:spcBef>
              <a:buAutoNum type="arabicParenBoth"/>
            </a:pPr>
            <a:r>
              <a:rPr lang="ko-KR" altLang="en-US" sz="1800" dirty="0"/>
              <a:t>민주주의</a:t>
            </a:r>
            <a:r>
              <a:rPr lang="en-US" altLang="ko-KR" sz="1800" dirty="0"/>
              <a:t>(Democracy)</a:t>
            </a:r>
            <a:r>
              <a:rPr lang="ko-KR" altLang="en-US" sz="1800" dirty="0"/>
              <a:t>란</a:t>
            </a:r>
            <a:r>
              <a:rPr lang="en-US" altLang="ko-KR" sz="1800" dirty="0"/>
              <a:t>?</a:t>
            </a:r>
          </a:p>
          <a:p>
            <a:pPr>
              <a:lnSpc>
                <a:spcPct val="120000"/>
              </a:lnSpc>
              <a:spcBef>
                <a:spcPts val="1000"/>
              </a:spcBef>
              <a:buNone/>
            </a:pPr>
            <a:endParaRPr lang="en-US" altLang="ko-KR" sz="700" dirty="0"/>
          </a:p>
          <a:p>
            <a:pPr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모든 시민들이 주인이 되는 사회사상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모든 시민이 동등한 자유권 </a:t>
            </a:r>
            <a:r>
              <a:rPr lang="en-US" altLang="ko-KR" sz="1800" dirty="0"/>
              <a:t>+ </a:t>
            </a:r>
            <a:r>
              <a:rPr lang="ko-KR" altLang="en-US" sz="1800" dirty="0"/>
              <a:t>정치적 참여권 </a:t>
            </a:r>
            <a:r>
              <a:rPr lang="en-US" altLang="ko-KR" sz="1800" dirty="0"/>
              <a:t>+ </a:t>
            </a:r>
            <a:r>
              <a:rPr lang="ko-KR" altLang="en-US" sz="1800" dirty="0"/>
              <a:t>각자의 존엄한 인격을 존중 받을 수 있는 사회를 지향하는 사회사상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아리스토텔레스</a:t>
            </a:r>
            <a:r>
              <a:rPr lang="en-US" altLang="ko-KR" sz="1800" dirty="0"/>
              <a:t>: </a:t>
            </a:r>
            <a:r>
              <a:rPr lang="ko-KR" altLang="en-US" sz="1800" dirty="0"/>
              <a:t>불평등하고 차별적 사회 용인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보편적 선거권</a:t>
            </a:r>
            <a:r>
              <a:rPr lang="en-US" altLang="ko-KR" sz="1800" dirty="0"/>
              <a:t>: </a:t>
            </a:r>
            <a:r>
              <a:rPr lang="ko-KR" altLang="en-US" sz="1800" dirty="0"/>
              <a:t>독일 </a:t>
            </a:r>
            <a:r>
              <a:rPr lang="en-US" altLang="ko-KR" sz="1800" dirty="0"/>
              <a:t>1919</a:t>
            </a:r>
            <a:r>
              <a:rPr lang="ko-KR" altLang="en-US" sz="1800" dirty="0"/>
              <a:t>년</a:t>
            </a:r>
            <a:r>
              <a:rPr lang="en-US" altLang="ko-KR" sz="1800" dirty="0"/>
              <a:t>, </a:t>
            </a:r>
            <a:r>
              <a:rPr lang="ko-KR" altLang="en-US" sz="1800" dirty="0"/>
              <a:t>스위스 </a:t>
            </a:r>
            <a:r>
              <a:rPr lang="en-US" altLang="ko-KR" sz="1800" dirty="0"/>
              <a:t>1971</a:t>
            </a:r>
            <a:r>
              <a:rPr lang="ko-KR" altLang="en-US" sz="1800" dirty="0"/>
              <a:t>년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500"/>
              </a:spcBef>
              <a:buNone/>
            </a:pPr>
            <a:endParaRPr lang="en-US" altLang="ko-KR" sz="1000" dirty="0"/>
          </a:p>
          <a:p>
            <a:pPr marL="0" indent="0"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/>
              <a:t>(2) </a:t>
            </a:r>
            <a:r>
              <a:rPr lang="ko-KR" altLang="en-US" sz="1800" dirty="0"/>
              <a:t>민주주의와 복지국가의 관련성</a:t>
            </a:r>
            <a:endParaRPr lang="en-US" altLang="ko-KR" sz="1800" dirty="0"/>
          </a:p>
          <a:p>
            <a:pPr marL="0" indent="0">
              <a:lnSpc>
                <a:spcPct val="120000"/>
              </a:lnSpc>
              <a:spcBef>
                <a:spcPts val="500"/>
              </a:spcBef>
              <a:buNone/>
            </a:pPr>
            <a:endParaRPr lang="en-US" altLang="ko-KR" sz="800" dirty="0"/>
          </a:p>
          <a:p>
            <a:pPr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민주주의의 요건</a:t>
            </a:r>
            <a:r>
              <a:rPr lang="en-US" altLang="ko-KR" sz="1800" dirty="0"/>
              <a:t>(</a:t>
            </a:r>
            <a:r>
              <a:rPr lang="ko-KR" altLang="en-US" sz="1800" dirty="0"/>
              <a:t>존엄성</a:t>
            </a:r>
            <a:r>
              <a:rPr lang="en-US" altLang="ko-KR" sz="1800" dirty="0"/>
              <a:t>, </a:t>
            </a:r>
            <a:r>
              <a:rPr lang="ko-KR" altLang="en-US" sz="1800" dirty="0"/>
              <a:t>존중</a:t>
            </a:r>
            <a:r>
              <a:rPr lang="en-US" altLang="ko-KR" sz="1800" dirty="0"/>
              <a:t>, </a:t>
            </a:r>
            <a:r>
              <a:rPr lang="ko-KR" altLang="en-US" sz="1800" dirty="0"/>
              <a:t>자기결정권</a:t>
            </a:r>
            <a:r>
              <a:rPr lang="en-US" altLang="ko-KR" sz="1800" dirty="0"/>
              <a:t>)</a:t>
            </a:r>
            <a:r>
              <a:rPr lang="ko-KR" altLang="en-US" sz="1800" dirty="0"/>
              <a:t>은 정치 경제 사회적 환경에 따라 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그 목표와 수단을 지속적으로 개량 및 확장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자아존중감이나 자기결정권은 사전적으로 물질적 뒷받침을 요구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복지국가는 자유와 민주주의가 상호 연결될 수 있는 교량적 역할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복지국가는 민주주의 사회질서의 원활한 작동을 위한 제도적 조건</a:t>
            </a:r>
            <a:endParaRPr lang="en-US" altLang="ko-KR" sz="1800" dirty="0"/>
          </a:p>
        </p:txBody>
      </p:sp>
    </p:spTree>
    <p:extLst>
      <p:ext uri="{BB962C8B-B14F-4D97-AF65-F5344CB8AC3E}">
        <p14:creationId xmlns:p14="http://schemas.microsoft.com/office/powerpoint/2010/main" val="3534681805"/>
      </p:ext>
    </p:extLst>
  </p:cSld>
  <p:clrMapOvr>
    <a:masterClrMapping/>
  </p:clrMapOvr>
  <p:transition>
    <p:fade/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14282" y="706757"/>
            <a:ext cx="8786874" cy="522257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2000" dirty="0"/>
              <a:t>(3) </a:t>
            </a:r>
            <a:r>
              <a:rPr lang="ko-KR" altLang="en-US" sz="2000" dirty="0"/>
              <a:t>민주주의와 정치</a:t>
            </a:r>
            <a:endParaRPr lang="en-US" altLang="ko-KR" sz="2000" dirty="0"/>
          </a:p>
          <a:p>
            <a:pPr marL="0" indent="0">
              <a:buNone/>
            </a:pPr>
            <a:endParaRPr lang="en-US" altLang="ko-KR" sz="1800" dirty="0"/>
          </a:p>
          <a:p>
            <a:pPr marL="0" indent="0">
              <a:buNone/>
            </a:pPr>
            <a:r>
              <a:rPr lang="en-US" altLang="ko-KR" sz="1800" dirty="0"/>
              <a:t>□ </a:t>
            </a:r>
            <a:r>
              <a:rPr lang="ko-KR" altLang="en-US" sz="1800" dirty="0"/>
              <a:t>사회민주주의</a:t>
            </a:r>
            <a:r>
              <a:rPr lang="en-US" altLang="ko-KR" sz="1800" dirty="0"/>
              <a:t>(social democracy)</a:t>
            </a:r>
          </a:p>
          <a:p>
            <a:pPr marL="0" indent="0">
              <a:buNone/>
            </a:pPr>
            <a:endParaRPr lang="en-US" altLang="ko-KR" sz="1800" dirty="0"/>
          </a:p>
          <a:p>
            <a:pPr>
              <a:lnSpc>
                <a:spcPct val="120000"/>
              </a:lnSpc>
            </a:pPr>
            <a:r>
              <a:rPr lang="ko-KR" altLang="en-US" sz="1800" dirty="0"/>
              <a:t>민주주의와 복지국가의 불가분성</a:t>
            </a:r>
            <a:endParaRPr lang="en-US" altLang="ko-KR" sz="1800" dirty="0"/>
          </a:p>
          <a:p>
            <a:pPr>
              <a:lnSpc>
                <a:spcPct val="120000"/>
              </a:lnSpc>
            </a:pPr>
            <a:r>
              <a:rPr lang="en-US" altLang="ko-KR" sz="1800" dirty="0"/>
              <a:t>1868</a:t>
            </a:r>
            <a:r>
              <a:rPr lang="ko-KR" altLang="en-US" sz="1800" dirty="0"/>
              <a:t>년 </a:t>
            </a:r>
            <a:r>
              <a:rPr lang="ko-KR" altLang="en-US" sz="1800" dirty="0" err="1"/>
              <a:t>독일노동자총연맹</a:t>
            </a:r>
            <a:r>
              <a:rPr lang="ko-KR" altLang="en-US" sz="1800" dirty="0"/>
              <a:t> 발표문</a:t>
            </a:r>
            <a:r>
              <a:rPr lang="en-US" altLang="ko-KR" sz="1800" dirty="0"/>
              <a:t>: “</a:t>
            </a:r>
            <a:r>
              <a:rPr lang="ko-KR" altLang="en-US" sz="1800" dirty="0"/>
              <a:t>정치적 자유는 노동자계급이 경제적 종속과 </a:t>
            </a:r>
            <a:endParaRPr lang="en-US" altLang="ko-KR" sz="1800" dirty="0"/>
          </a:p>
          <a:p>
            <a:pPr>
              <a:lnSpc>
                <a:spcPct val="120000"/>
              </a:lnSpc>
              <a:buNone/>
            </a:pPr>
            <a:r>
              <a:rPr lang="ko-KR" altLang="en-US" sz="1800" dirty="0">
                <a:solidFill>
                  <a:schemeClr val="bg1"/>
                </a:solidFill>
              </a:rPr>
              <a:t>   </a:t>
            </a:r>
            <a:r>
              <a:rPr lang="en-US" altLang="ko-KR" sz="1800" dirty="0">
                <a:solidFill>
                  <a:schemeClr val="bg1"/>
                </a:solidFill>
              </a:rPr>
              <a:t>.</a:t>
            </a:r>
            <a:r>
              <a:rPr lang="ko-KR" altLang="en-US" sz="1800" dirty="0">
                <a:solidFill>
                  <a:schemeClr val="bg1"/>
                </a:solidFill>
              </a:rPr>
              <a:t> </a:t>
            </a:r>
            <a:r>
              <a:rPr lang="ko-KR" altLang="en-US" sz="1800" dirty="0"/>
              <a:t>신분적 예속으로부터 해방될 수 있는 선결조건</a:t>
            </a:r>
            <a:r>
              <a:rPr lang="en-US" altLang="ko-KR" sz="1800" dirty="0"/>
              <a:t>”</a:t>
            </a:r>
          </a:p>
          <a:p>
            <a:pPr>
              <a:lnSpc>
                <a:spcPct val="120000"/>
              </a:lnSpc>
            </a:pPr>
            <a:r>
              <a:rPr lang="ko-KR" altLang="en-US" sz="1800" spc="-150" dirty="0"/>
              <a:t>사회문제인 노동자문제 또한 정치적 또는 정치적 차원에서만 극복 가능함</a:t>
            </a:r>
            <a:endParaRPr lang="en-US" altLang="ko-KR" sz="1800" dirty="0"/>
          </a:p>
          <a:p>
            <a:pPr>
              <a:lnSpc>
                <a:spcPct val="120000"/>
              </a:lnSpc>
            </a:pPr>
            <a:r>
              <a:rPr lang="ko-KR" altLang="en-US" sz="1800" dirty="0"/>
              <a:t>노동자문제의 해결능력</a:t>
            </a:r>
            <a:r>
              <a:rPr lang="en-US" altLang="ko-KR" sz="1800" dirty="0"/>
              <a:t>: </a:t>
            </a:r>
            <a:r>
              <a:rPr lang="ko-KR" altLang="en-US" sz="1800" dirty="0"/>
              <a:t>정치적으로 의식화</a:t>
            </a:r>
            <a:r>
              <a:rPr lang="en-US" altLang="ko-KR" sz="1800" dirty="0"/>
              <a:t>(politically consciousness) </a:t>
            </a:r>
            <a:r>
              <a:rPr lang="ko-KR" altLang="en-US" sz="1800" dirty="0"/>
              <a:t>되어 있고</a:t>
            </a:r>
            <a:r>
              <a:rPr lang="en-US" altLang="ko-KR" sz="1800" dirty="0"/>
              <a:t>, </a:t>
            </a:r>
            <a:r>
              <a:rPr lang="ko-KR" altLang="en-US" sz="1800" dirty="0"/>
              <a:t>조직적으로 힘을 결집할 수 있는 능력</a:t>
            </a:r>
            <a:r>
              <a:rPr lang="en-US" altLang="ko-KR" sz="1800" dirty="0"/>
              <a:t>, </a:t>
            </a:r>
            <a:r>
              <a:rPr lang="ko-KR" altLang="en-US" sz="1800" dirty="0"/>
              <a:t>즉 정치적 역량에</a:t>
            </a:r>
            <a:r>
              <a:rPr lang="en-US" altLang="ko-KR" sz="1800" dirty="0">
                <a:solidFill>
                  <a:schemeClr val="bg1"/>
                </a:solidFill>
              </a:rPr>
              <a:t>.</a:t>
            </a:r>
            <a:r>
              <a:rPr lang="ko-KR" altLang="en-US" sz="1800" dirty="0"/>
              <a:t>의해 결정</a:t>
            </a:r>
            <a:endParaRPr lang="en-US" altLang="ko-KR" sz="1800" dirty="0"/>
          </a:p>
          <a:p>
            <a:pPr>
              <a:lnSpc>
                <a:spcPct val="120000"/>
              </a:lnSpc>
            </a:pPr>
            <a:r>
              <a:rPr lang="ko-KR" altLang="en-US" sz="1800" dirty="0"/>
              <a:t>지표</a:t>
            </a:r>
            <a:r>
              <a:rPr lang="en-US" altLang="ko-KR" sz="1800" dirty="0"/>
              <a:t>: </a:t>
            </a:r>
            <a:r>
              <a:rPr lang="ko-KR" altLang="en-US" sz="1800" dirty="0"/>
              <a:t>투표율</a:t>
            </a:r>
            <a:r>
              <a:rPr lang="en-US" altLang="ko-KR" sz="1800" dirty="0"/>
              <a:t>, </a:t>
            </a:r>
            <a:r>
              <a:rPr lang="ko-KR" altLang="en-US" sz="1800" dirty="0"/>
              <a:t>정당 행사 및 활동의 참여율</a:t>
            </a:r>
            <a:r>
              <a:rPr lang="en-US" altLang="ko-KR" sz="1800" dirty="0"/>
              <a:t>, </a:t>
            </a:r>
            <a:r>
              <a:rPr lang="ko-KR" altLang="en-US" sz="1800" dirty="0"/>
              <a:t>기타 시민활동 등</a:t>
            </a:r>
            <a:endParaRPr lang="en-US" altLang="ko-KR" sz="1800" dirty="0"/>
          </a:p>
          <a:p>
            <a:pPr>
              <a:lnSpc>
                <a:spcPct val="120000"/>
              </a:lnSpc>
            </a:pPr>
            <a:r>
              <a:rPr lang="ko-KR" altLang="en-US" sz="1800" dirty="0"/>
              <a:t>정치 및 사회참여 수준은 학력이나 경제적 지위에 영향</a:t>
            </a:r>
            <a:r>
              <a:rPr lang="en-US" altLang="ko-KR" sz="1800" dirty="0"/>
              <a:t>: </a:t>
            </a:r>
            <a:r>
              <a:rPr lang="ko-KR" altLang="en-US" sz="1800" dirty="0"/>
              <a:t>따라서 복지국가는 이와 같은 차이를 좁혀줄 수 있는 유효수단</a:t>
            </a:r>
            <a:endParaRPr lang="en-US" altLang="ko-KR" sz="1800" dirty="0"/>
          </a:p>
          <a:p>
            <a:pPr>
              <a:lnSpc>
                <a:spcPct val="120000"/>
              </a:lnSpc>
            </a:pPr>
            <a:r>
              <a:rPr lang="ko-KR" altLang="en-US" sz="1800" dirty="0"/>
              <a:t>노무현 재단</a:t>
            </a:r>
            <a:r>
              <a:rPr lang="en-US" altLang="ko-KR" sz="1800" dirty="0"/>
              <a:t>: “</a:t>
            </a:r>
            <a:r>
              <a:rPr lang="ko-KR" altLang="en-US" sz="1800" dirty="0"/>
              <a:t>민주주의 최후의 보루는 깨어 있는 시민의 조직된 힘“</a:t>
            </a:r>
            <a:endParaRPr lang="en-US" altLang="ko-KR" sz="1800" dirty="0"/>
          </a:p>
        </p:txBody>
      </p:sp>
    </p:spTree>
    <p:extLst>
      <p:ext uri="{BB962C8B-B14F-4D97-AF65-F5344CB8AC3E}">
        <p14:creationId xmlns:p14="http://schemas.microsoft.com/office/powerpoint/2010/main" val="3664520996"/>
      </p:ext>
    </p:extLst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71438" y="1857364"/>
            <a:ext cx="9001156" cy="4071966"/>
          </a:xfrm>
        </p:spPr>
        <p:txBody>
          <a:bodyPr>
            <a:normAutofit/>
          </a:bodyPr>
          <a:lstStyle/>
          <a:p>
            <a:pPr marL="539750">
              <a:lnSpc>
                <a:spcPct val="130000"/>
              </a:lnSpc>
              <a:spcBef>
                <a:spcPts val="800"/>
              </a:spcBef>
              <a:buFont typeface="Wingdings" pitchFamily="2" charset="2"/>
              <a:buChar char="l"/>
            </a:pPr>
            <a:r>
              <a:rPr lang="ko-KR" altLang="en-US" sz="1800" dirty="0"/>
              <a:t> 강단사회주의자의 이중적 관심사로 사회복지정책의 학문적 정체성 확립의 한계</a:t>
            </a:r>
            <a:endParaRPr lang="en-US" altLang="ko-KR" sz="800" dirty="0"/>
          </a:p>
          <a:p>
            <a:pPr marL="722313">
              <a:lnSpc>
                <a:spcPct val="130000"/>
              </a:lnSpc>
              <a:spcBef>
                <a:spcPts val="1000"/>
              </a:spcBef>
              <a:buNone/>
            </a:pPr>
            <a:r>
              <a:rPr lang="en-US" altLang="ko-KR" sz="1800" dirty="0"/>
              <a:t>• </a:t>
            </a:r>
            <a:r>
              <a:rPr lang="ko-KR" altLang="en-US" sz="1800" dirty="0"/>
              <a:t>당시의 경제 사회적 환경을 객관적으로 분석하고 인식하고자 하는 노력 부족 </a:t>
            </a:r>
            <a:endParaRPr lang="en-US" altLang="ko-KR" sz="1800" dirty="0"/>
          </a:p>
          <a:p>
            <a:pPr marL="722313">
              <a:lnSpc>
                <a:spcPct val="130000"/>
              </a:lnSpc>
              <a:spcBef>
                <a:spcPts val="1000"/>
              </a:spcBef>
              <a:buNone/>
            </a:pPr>
            <a:r>
              <a:rPr lang="en-US" altLang="ko-KR" sz="1800" dirty="0"/>
              <a:t>  : </a:t>
            </a:r>
            <a:r>
              <a:rPr lang="ko-KR" altLang="en-US" sz="1800" dirty="0"/>
              <a:t>사회현상의 파악과정에서 주관적 판단 개입</a:t>
            </a:r>
            <a:endParaRPr lang="en-US" altLang="ko-KR" sz="1800" dirty="0"/>
          </a:p>
          <a:p>
            <a:pPr marL="722313">
              <a:lnSpc>
                <a:spcPct val="130000"/>
              </a:lnSpc>
              <a:spcBef>
                <a:spcPts val="1000"/>
              </a:spcBef>
              <a:buNone/>
            </a:pPr>
            <a:r>
              <a:rPr lang="en-US" altLang="ko-KR" sz="1800" dirty="0"/>
              <a:t>• </a:t>
            </a:r>
            <a:r>
              <a:rPr lang="ko-KR" altLang="en-US" sz="1800" dirty="0"/>
              <a:t>사회참여운동의 방향 및 목표의 설정에 있어서도 주관적 가치가 개입 </a:t>
            </a:r>
            <a:endParaRPr lang="en-US" altLang="ko-KR" sz="1800" dirty="0"/>
          </a:p>
          <a:p>
            <a:pPr marL="722313">
              <a:lnSpc>
                <a:spcPct val="130000"/>
              </a:lnSpc>
              <a:spcBef>
                <a:spcPts val="1000"/>
              </a:spcBef>
              <a:buNone/>
            </a:pPr>
            <a:r>
              <a:rPr lang="en-US" altLang="ko-KR" sz="1800" dirty="0"/>
              <a:t>  : </a:t>
            </a:r>
            <a:r>
              <a:rPr lang="ko-KR" altLang="en-US" sz="1800" dirty="0"/>
              <a:t>학자들의 공감대 형성 방해</a:t>
            </a:r>
            <a:endParaRPr lang="en-US" altLang="ko-KR" sz="1800" dirty="0"/>
          </a:p>
          <a:p>
            <a:pPr marL="722313">
              <a:lnSpc>
                <a:spcPct val="130000"/>
              </a:lnSpc>
              <a:spcBef>
                <a:spcPts val="1000"/>
              </a:spcBef>
              <a:buNone/>
            </a:pPr>
            <a:r>
              <a:rPr lang="en-US" altLang="ko-KR" sz="1800" dirty="0"/>
              <a:t>•  </a:t>
            </a:r>
            <a:r>
              <a:rPr lang="ko-KR" altLang="en-US" sz="1800" dirty="0"/>
              <a:t>사회문제의 정치적 해결과정에서 학자들의 주장</a:t>
            </a:r>
            <a:endParaRPr lang="en-US" altLang="ko-KR" sz="1800" dirty="0"/>
          </a:p>
          <a:p>
            <a:pPr marL="722313">
              <a:lnSpc>
                <a:spcPct val="130000"/>
              </a:lnSpc>
              <a:spcBef>
                <a:spcPts val="1000"/>
              </a:spcBef>
              <a:buNone/>
            </a:pPr>
            <a:r>
              <a:rPr lang="en-US" altLang="ko-KR" sz="1800" dirty="0"/>
              <a:t>  : </a:t>
            </a:r>
            <a:r>
              <a:rPr lang="ko-KR" altLang="en-US" sz="1800" dirty="0"/>
              <a:t>선언적</a:t>
            </a:r>
            <a:r>
              <a:rPr lang="en-US" altLang="ko-KR" sz="1800" dirty="0">
                <a:latin typeface="YoonGothic Light"/>
                <a:ea typeface="YoonGothic Light"/>
                <a:cs typeface="YoonGothic Light"/>
              </a:rPr>
              <a:t>·</a:t>
            </a:r>
            <a:r>
              <a:rPr lang="ko-KR" altLang="en-US" sz="1800" dirty="0"/>
              <a:t>구호적 속성을 띄게 되는 한계</a:t>
            </a:r>
            <a:endParaRPr lang="en-US" altLang="ko-KR" sz="1800" dirty="0"/>
          </a:p>
        </p:txBody>
      </p:sp>
    </p:spTree>
  </p:cSld>
  <p:clrMapOvr>
    <a:masterClrMapping/>
  </p:clrMapOvr>
  <p:transition>
    <p:fade/>
  </p:transition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635319"/>
            <a:ext cx="8401080" cy="586551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800" dirty="0"/>
              <a:t>□ </a:t>
            </a:r>
            <a:r>
              <a:rPr lang="ko-KR" altLang="en-US" sz="1800" dirty="0"/>
              <a:t>소극적 자유와 적극적 자유</a:t>
            </a:r>
            <a:endParaRPr lang="en-US" altLang="ko-KR" sz="1800" dirty="0"/>
          </a:p>
          <a:p>
            <a:pPr marL="0" indent="0">
              <a:buNone/>
            </a:pPr>
            <a:endParaRPr lang="en-US" altLang="ko-KR" sz="1800" dirty="0"/>
          </a:p>
          <a:p>
            <a:r>
              <a:rPr lang="ko-KR" altLang="en-US" sz="1800" dirty="0"/>
              <a:t>소극적 자유</a:t>
            </a:r>
            <a:r>
              <a:rPr lang="en-US" altLang="ko-KR" sz="1800" dirty="0"/>
              <a:t>: </a:t>
            </a:r>
            <a:r>
              <a:rPr lang="ko-KR" altLang="en-US" sz="1800" dirty="0"/>
              <a:t>개인이 자신의 삶을 독자적으로 결정할 수 있는 권리</a:t>
            </a:r>
            <a:r>
              <a:rPr lang="en-US" altLang="ko-KR" sz="1800" dirty="0"/>
              <a:t>, </a:t>
            </a:r>
          </a:p>
          <a:p>
            <a:endParaRPr lang="en-US" altLang="ko-KR" sz="1800" dirty="0"/>
          </a:p>
          <a:p>
            <a:pPr>
              <a:buNone/>
            </a:pPr>
            <a:endParaRPr lang="en-US" altLang="ko-KR" sz="1800" dirty="0"/>
          </a:p>
          <a:p>
            <a:pPr>
              <a:buNone/>
            </a:pPr>
            <a:endParaRPr lang="en-US" altLang="ko-KR" sz="1800" dirty="0"/>
          </a:p>
          <a:p>
            <a:r>
              <a:rPr lang="ko-KR" altLang="en-US" sz="1800" dirty="0"/>
              <a:t>복지국가는 민주주의의 필수적 요소</a:t>
            </a:r>
            <a:r>
              <a:rPr lang="en-US" altLang="ko-KR" sz="1800" dirty="0"/>
              <a:t> </a:t>
            </a:r>
          </a:p>
          <a:p>
            <a:r>
              <a:rPr lang="ko-KR" altLang="en-US" sz="1800" dirty="0"/>
              <a:t>복지국가의 뒷받침이 선행될 경우에만 국민들은 정치 경제 사회의 </a:t>
            </a:r>
            <a:endParaRPr lang="en-US" altLang="ko-KR" sz="1800" dirty="0"/>
          </a:p>
          <a:p>
            <a:pPr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  .. </a:t>
            </a:r>
            <a:r>
              <a:rPr lang="ko-KR" altLang="en-US" sz="1800" dirty="0"/>
              <a:t>질서 형성과정에 참여할 수 있는 기회</a:t>
            </a:r>
            <a:r>
              <a:rPr lang="en-US" altLang="ko-KR" sz="1800" dirty="0"/>
              <a:t>, </a:t>
            </a:r>
            <a:r>
              <a:rPr lang="ko-KR" altLang="en-US" sz="1800" dirty="0"/>
              <a:t>적극적 자유를 행사</a:t>
            </a:r>
            <a:endParaRPr lang="en-US" altLang="ko-KR" sz="1800" dirty="0"/>
          </a:p>
          <a:p>
            <a:r>
              <a:rPr lang="ko-KR" altLang="en-US" sz="1800" dirty="0"/>
              <a:t>역으로 국민 각자에게 주어진 </a:t>
            </a:r>
            <a:r>
              <a:rPr lang="ko-KR" altLang="en-US" sz="1800" spc="-150" dirty="0"/>
              <a:t>소극적 자유는 독재 권력에 </a:t>
            </a:r>
            <a:r>
              <a:rPr lang="ko-KR" altLang="en-US" sz="1800" dirty="0"/>
              <a:t>항거하여 민주주의의 </a:t>
            </a:r>
            <a:endParaRPr lang="en-US" altLang="ko-KR" sz="1800" dirty="0"/>
          </a:p>
          <a:p>
            <a:pPr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 .   </a:t>
            </a:r>
            <a:r>
              <a:rPr lang="ko-KR" altLang="en-US" sz="1800" dirty="0"/>
              <a:t>기본질서를 지켜 내고자 하는 국민들의 단결된 힘</a:t>
            </a:r>
            <a:r>
              <a:rPr lang="en-US" altLang="ko-KR" sz="1800" dirty="0"/>
              <a:t> </a:t>
            </a:r>
          </a:p>
          <a:p>
            <a:endParaRPr lang="en-US" altLang="ko-KR" sz="1800" dirty="0"/>
          </a:p>
        </p:txBody>
      </p:sp>
      <p:sp>
        <p:nvSpPr>
          <p:cNvPr id="4" name="직사각형 3"/>
          <p:cNvSpPr/>
          <p:nvPr/>
        </p:nvSpPr>
        <p:spPr>
          <a:xfrm>
            <a:off x="785786" y="4500570"/>
            <a:ext cx="7358114" cy="164307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>
                <a:solidFill>
                  <a:schemeClr val="tx1"/>
                </a:solidFill>
              </a:rPr>
              <a:t>즉</a:t>
            </a:r>
            <a:r>
              <a:rPr lang="en-US" altLang="ko-KR" dirty="0">
                <a:solidFill>
                  <a:schemeClr val="tx1"/>
                </a:solidFill>
              </a:rPr>
              <a:t>,</a:t>
            </a:r>
            <a:r>
              <a:rPr lang="ko-KR" altLang="en-US" dirty="0">
                <a:solidFill>
                  <a:schemeClr val="tx1"/>
                </a:solidFill>
              </a:rPr>
              <a:t> 적극적 자유를 위한 노력과 희생이 전제될 경우에만 </a:t>
            </a:r>
            <a:endParaRPr lang="en-US" altLang="ko-KR" dirty="0">
              <a:solidFill>
                <a:schemeClr val="tx1"/>
              </a:solidFill>
            </a:endParaRPr>
          </a:p>
          <a:p>
            <a:pPr algn="ctr"/>
            <a:r>
              <a:rPr lang="ko-KR" altLang="en-US" dirty="0">
                <a:solidFill>
                  <a:schemeClr val="tx1"/>
                </a:solidFill>
              </a:rPr>
              <a:t>보편적 자유를 보장 받을 수 있음</a:t>
            </a:r>
            <a:r>
              <a:rPr lang="en-US" altLang="ko-KR" dirty="0">
                <a:solidFill>
                  <a:schemeClr val="tx1"/>
                </a:solidFill>
              </a:rPr>
              <a:t>.</a:t>
            </a:r>
            <a:endParaRPr lang="ko-KR" altLang="en-US" dirty="0">
              <a:solidFill>
                <a:schemeClr val="tx1"/>
              </a:solidFill>
            </a:endParaRPr>
          </a:p>
        </p:txBody>
      </p:sp>
      <p:sp>
        <p:nvSpPr>
          <p:cNvPr id="5" name="직사각형 4"/>
          <p:cNvSpPr/>
          <p:nvPr/>
        </p:nvSpPr>
        <p:spPr>
          <a:xfrm>
            <a:off x="428596" y="1785926"/>
            <a:ext cx="8215370" cy="50006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>
                <a:solidFill>
                  <a:schemeClr val="tx1"/>
                </a:solidFill>
              </a:rPr>
              <a:t>즉</a:t>
            </a:r>
            <a:r>
              <a:rPr lang="en-US" altLang="ko-KR" dirty="0">
                <a:solidFill>
                  <a:schemeClr val="tx1"/>
                </a:solidFill>
              </a:rPr>
              <a:t>, </a:t>
            </a:r>
            <a:r>
              <a:rPr lang="ko-KR" altLang="en-US" dirty="0">
                <a:solidFill>
                  <a:schemeClr val="tx1"/>
                </a:solidFill>
              </a:rPr>
              <a:t>국가의 제제나 간섭 없이 자유롭고 독립적인 삶을 영위할 수 있는 권리</a:t>
            </a:r>
          </a:p>
        </p:txBody>
      </p:sp>
    </p:spTree>
    <p:extLst>
      <p:ext uri="{BB962C8B-B14F-4D97-AF65-F5344CB8AC3E}">
        <p14:creationId xmlns:p14="http://schemas.microsoft.com/office/powerpoint/2010/main" val="1124042593"/>
      </p:ext>
    </p:extLst>
  </p:cSld>
  <p:clrMapOvr>
    <a:masterClrMapping/>
  </p:clrMapOvr>
  <p:transition>
    <p:fade/>
  </p:transition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85720" y="1428736"/>
            <a:ext cx="8572560" cy="414340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800" b="1" dirty="0"/>
              <a:t>□ </a:t>
            </a:r>
            <a:r>
              <a:rPr lang="en-US" altLang="ko-KR" sz="1800" b="1" dirty="0" err="1"/>
              <a:t>Wilensky</a:t>
            </a:r>
            <a:r>
              <a:rPr lang="en-US" altLang="ko-KR" sz="1800" b="1" dirty="0"/>
              <a:t> &amp; </a:t>
            </a:r>
            <a:r>
              <a:rPr lang="en-US" altLang="ko-KR" sz="1800" b="1" dirty="0" err="1"/>
              <a:t>Lebeaux</a:t>
            </a:r>
            <a:r>
              <a:rPr lang="en-US" altLang="ko-KR" sz="1800" b="1" dirty="0"/>
              <a:t> </a:t>
            </a:r>
            <a:r>
              <a:rPr lang="ko-KR" altLang="en-US" sz="1800" b="1" dirty="0"/>
              <a:t>의 복지국가 분류</a:t>
            </a:r>
            <a:endParaRPr lang="en-US" altLang="ko-KR" sz="1800" b="1" dirty="0"/>
          </a:p>
          <a:p>
            <a:pPr marL="0" indent="0">
              <a:buNone/>
            </a:pPr>
            <a:endParaRPr lang="en-US" altLang="ko-KR" sz="1800" dirty="0"/>
          </a:p>
          <a:p>
            <a:r>
              <a:rPr lang="ko-KR" altLang="en-US" sz="1800" dirty="0"/>
              <a:t>민주주의의 토대가 될 수 있는 복지국가의 역량 구분</a:t>
            </a:r>
            <a:endParaRPr lang="en-US" altLang="ko-KR" sz="1800" dirty="0"/>
          </a:p>
          <a:p>
            <a:r>
              <a:rPr lang="ko-KR" altLang="en-US" sz="1800" b="1" dirty="0"/>
              <a:t>잔여적</a:t>
            </a: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국가는 사회적 약자계층 보호에 국한</a:t>
            </a:r>
            <a:endParaRPr lang="en-US" altLang="ko-KR" sz="1800" dirty="0"/>
          </a:p>
          <a:p>
            <a:r>
              <a:rPr lang="ko-KR" altLang="en-US" sz="1800" b="1" dirty="0"/>
              <a:t>제도적</a:t>
            </a: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>
                <a:latin typeface="+mn-ea"/>
              </a:rPr>
              <a:t>국민의 일상생활을 구성하는 다양한 영역에 개입</a:t>
            </a:r>
            <a:endParaRPr lang="en-US" altLang="ko-KR" sz="1800" dirty="0">
              <a:latin typeface="+mn-ea"/>
            </a:endParaRPr>
          </a:p>
          <a:p>
            <a:r>
              <a:rPr lang="ko-KR" altLang="en-US" sz="1800" b="1" dirty="0"/>
              <a:t>복지국가의 목적</a:t>
            </a:r>
            <a:endParaRPr lang="en-US" altLang="ko-KR" sz="1800" b="1" dirty="0"/>
          </a:p>
          <a:p>
            <a:pPr>
              <a:buNone/>
            </a:pPr>
            <a:r>
              <a:rPr lang="en-US" altLang="ko-KR" sz="1800" dirty="0"/>
              <a:t>     </a:t>
            </a:r>
            <a:r>
              <a:rPr lang="en-US" altLang="ko-KR" sz="1800" b="1" dirty="0"/>
              <a:t>:</a:t>
            </a:r>
            <a:r>
              <a:rPr lang="ko-KR" altLang="en-US" sz="1800" dirty="0"/>
              <a:t> 교육</a:t>
            </a:r>
            <a:r>
              <a:rPr lang="en-US" altLang="ko-KR" sz="1800" dirty="0"/>
              <a:t>-</a:t>
            </a:r>
            <a:r>
              <a:rPr lang="ko-KR" altLang="en-US" sz="1800" dirty="0"/>
              <a:t>지식</a:t>
            </a:r>
            <a:r>
              <a:rPr lang="en-US" altLang="ko-KR" sz="1800" dirty="0"/>
              <a:t>-</a:t>
            </a:r>
            <a:r>
              <a:rPr lang="ko-KR" altLang="en-US" sz="1800" dirty="0"/>
              <a:t>정보 분야에 대한 지원을 통해 시민들</a:t>
            </a:r>
            <a:r>
              <a:rPr lang="en-US" altLang="ko-KR" sz="1800" dirty="0"/>
              <a:t> </a:t>
            </a:r>
            <a:r>
              <a:rPr lang="ko-KR" altLang="en-US" sz="1800" dirty="0"/>
              <a:t>각자가 기회균등의 실현과</a:t>
            </a:r>
            <a:endParaRPr lang="en-US" altLang="ko-KR" sz="1800" dirty="0"/>
          </a:p>
          <a:p>
            <a:pPr>
              <a:buNone/>
            </a:pPr>
            <a:r>
              <a:rPr lang="en-US" altLang="ko-KR" sz="1800" dirty="0"/>
              <a:t>      </a:t>
            </a:r>
            <a:r>
              <a:rPr lang="ko-KR" altLang="en-US" sz="1800" dirty="0"/>
              <a:t> 합리적 자기결정권 행사를 통한 역량 강화</a:t>
            </a:r>
            <a:endParaRPr lang="en-US" altLang="ko-KR" sz="1800" dirty="0"/>
          </a:p>
          <a:p>
            <a:r>
              <a:rPr lang="ko-KR" altLang="en-US" sz="1800" dirty="0"/>
              <a:t>빈곤구제 방식</a:t>
            </a:r>
            <a:r>
              <a:rPr lang="en-US" altLang="ko-KR" sz="1800" dirty="0"/>
              <a:t>: </a:t>
            </a:r>
            <a:r>
              <a:rPr lang="ko-KR" altLang="en-US" sz="1800" dirty="0"/>
              <a:t>시혜나 동정심을 바탕으로 한 기부나 자선 </a:t>
            </a:r>
            <a:endParaRPr lang="en-US" altLang="ko-KR" sz="1800" dirty="0"/>
          </a:p>
          <a:p>
            <a:pPr>
              <a:buNone/>
            </a:pPr>
            <a:r>
              <a:rPr lang="en-US" altLang="ko-KR" sz="1800" dirty="0"/>
              <a:t>                        </a:t>
            </a:r>
            <a:r>
              <a:rPr lang="ko-KR" altLang="en-US" sz="1800" dirty="0"/>
              <a:t>→ 보편적 최저생활보장에 대한 국민의 권리와 국가의 의무</a:t>
            </a:r>
            <a:endParaRPr lang="en-US" altLang="ko-KR" sz="1800" dirty="0"/>
          </a:p>
          <a:p>
            <a:r>
              <a:rPr lang="ko-KR" altLang="en-US" sz="1800" dirty="0"/>
              <a:t>진정한 민주주의란</a:t>
            </a:r>
            <a:r>
              <a:rPr lang="en-US" altLang="ko-KR" sz="1800" dirty="0"/>
              <a:t>(</a:t>
            </a:r>
            <a:r>
              <a:rPr lang="ko-KR" altLang="en-US" sz="1800" dirty="0"/>
              <a:t>종합</a:t>
            </a:r>
            <a:r>
              <a:rPr lang="en-US" altLang="ko-KR" sz="1800" dirty="0"/>
              <a:t>)?</a:t>
            </a:r>
            <a:r>
              <a:rPr lang="ko-KR" altLang="en-US" sz="1800" dirty="0"/>
              <a:t> </a:t>
            </a:r>
            <a:endParaRPr lang="en-US" altLang="ko-KR" sz="1800" dirty="0"/>
          </a:p>
          <a:p>
            <a:pPr>
              <a:buNone/>
            </a:pPr>
            <a:endParaRPr lang="en-US" altLang="ko-KR" sz="600" dirty="0"/>
          </a:p>
          <a:p>
            <a:pPr>
              <a:buNone/>
            </a:pPr>
            <a:r>
              <a:rPr lang="ko-KR" altLang="en-US" sz="1800" dirty="0"/>
              <a:t>   ☞ 사전적으로 복지국가와 같은 제도적 뒷받침을 요구</a:t>
            </a:r>
          </a:p>
        </p:txBody>
      </p:sp>
    </p:spTree>
    <p:extLst>
      <p:ext uri="{BB962C8B-B14F-4D97-AF65-F5344CB8AC3E}">
        <p14:creationId xmlns:p14="http://schemas.microsoft.com/office/powerpoint/2010/main" val="851949242"/>
      </p:ext>
    </p:extLst>
  </p:cSld>
  <p:clrMapOvr>
    <a:masterClrMapping/>
  </p:clrMapOvr>
  <p:transition>
    <p:fade/>
  </p:transition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214314" y="428612"/>
            <a:ext cx="8929718" cy="785810"/>
          </a:xfrm>
        </p:spPr>
        <p:txBody>
          <a:bodyPr>
            <a:normAutofit/>
          </a:bodyPr>
          <a:lstStyle/>
          <a:p>
            <a:pPr algn="l"/>
            <a:r>
              <a:rPr lang="ko-KR" altLang="en-US" sz="2800" b="1" dirty="0">
                <a:latin typeface="+mn-ea"/>
                <a:ea typeface="+mn-ea"/>
              </a:rPr>
              <a:t>제</a:t>
            </a:r>
            <a:r>
              <a:rPr lang="en-US" altLang="ko-KR" sz="2800" b="1" dirty="0">
                <a:latin typeface="+mn-ea"/>
                <a:ea typeface="+mn-ea"/>
              </a:rPr>
              <a:t>3</a:t>
            </a:r>
            <a:r>
              <a:rPr lang="ko-KR" altLang="en-US" sz="2800" b="1" dirty="0">
                <a:latin typeface="+mn-ea"/>
                <a:ea typeface="+mn-ea"/>
              </a:rPr>
              <a:t>절 가치이념의 관점에서 본 복지국가의 역할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158" y="1412874"/>
            <a:ext cx="8352928" cy="5159398"/>
          </a:xfrm>
        </p:spPr>
        <p:txBody>
          <a:bodyPr>
            <a:normAutofit/>
          </a:bodyPr>
          <a:lstStyle/>
          <a:p>
            <a:pPr marL="342900">
              <a:lnSpc>
                <a:spcPct val="110000"/>
              </a:lnSpc>
              <a:spcBef>
                <a:spcPts val="500"/>
              </a:spcBef>
              <a:buFont typeface="Wingdings" pitchFamily="2" charset="2"/>
              <a:buChar char="l"/>
            </a:pPr>
            <a:r>
              <a:rPr lang="ko-KR" altLang="en-US" sz="1800" dirty="0"/>
              <a:t>현대사회에서 복지국가는 헌법 상의 핵심적 규범</a:t>
            </a:r>
            <a:endParaRPr lang="en-US" altLang="ko-KR" sz="1800" dirty="0"/>
          </a:p>
          <a:p>
            <a:pPr marL="342900">
              <a:lnSpc>
                <a:spcPct val="110000"/>
              </a:lnSpc>
              <a:spcBef>
                <a:spcPts val="500"/>
              </a:spcBef>
              <a:buNone/>
            </a:pPr>
            <a:endParaRPr lang="en-US" altLang="ko-KR" sz="900" dirty="0"/>
          </a:p>
          <a:p>
            <a:pPr marL="354013" indent="-165100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복지국가의 실체와 방향성 그리고 역할범위에 대한 견해 차 현저하게 존재</a:t>
            </a:r>
            <a:endParaRPr lang="en-US" altLang="ko-KR" sz="1800" dirty="0"/>
          </a:p>
          <a:p>
            <a:pPr marL="354013" indent="-165100">
              <a:lnSpc>
                <a:spcPct val="110000"/>
              </a:lnSpc>
              <a:spcBef>
                <a:spcPts val="500"/>
              </a:spcBef>
              <a:buNone/>
            </a:pPr>
            <a:endParaRPr lang="en-US" altLang="ko-KR" sz="500" dirty="0"/>
          </a:p>
          <a:p>
            <a:pPr marL="427037">
              <a:lnSpc>
                <a:spcPct val="110000"/>
              </a:lnSpc>
              <a:spcBef>
                <a:spcPts val="1000"/>
              </a:spcBef>
              <a:buFont typeface="+mj-lt"/>
              <a:buAutoNum type="arabicPeriod"/>
              <a:tabLst>
                <a:tab pos="452438" algn="l"/>
              </a:tabLst>
            </a:pPr>
            <a:r>
              <a:rPr lang="ko-KR" altLang="en-US" sz="1800" dirty="0"/>
              <a:t>사회적 조화의 차원에서 갈등해소</a:t>
            </a:r>
            <a:endParaRPr lang="en-US" altLang="ko-KR" sz="1800" dirty="0"/>
          </a:p>
          <a:p>
            <a:pPr marL="450850" indent="-190500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복지국가의 역할</a:t>
            </a:r>
            <a:endParaRPr lang="en-US" altLang="ko-KR" sz="1800" dirty="0"/>
          </a:p>
          <a:p>
            <a:pPr marL="450850" indent="-190500">
              <a:lnSpc>
                <a:spcPct val="110000"/>
              </a:lnSpc>
              <a:spcBef>
                <a:spcPts val="500"/>
              </a:spcBef>
              <a:buNone/>
            </a:pPr>
            <a:r>
              <a:rPr lang="ko-KR" altLang="en-US" sz="1800" dirty="0"/>
              <a:t>  </a:t>
            </a:r>
            <a:r>
              <a:rPr lang="en-US" altLang="ko-KR" sz="1800" dirty="0"/>
              <a:t>: </a:t>
            </a:r>
            <a:r>
              <a:rPr lang="ko-KR" altLang="en-US" sz="1800" dirty="0"/>
              <a:t>사회적 갈등의 해소에 기여하고 사회질서를 유지할 수 있는 환경 제공</a:t>
            </a:r>
            <a:endParaRPr lang="en-US" altLang="ko-KR" sz="1800" dirty="0"/>
          </a:p>
          <a:p>
            <a:pPr marL="450850" indent="-190500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자유주의적 가치관</a:t>
            </a:r>
            <a:endParaRPr lang="en-US" altLang="ko-KR" sz="1800" dirty="0"/>
          </a:p>
          <a:p>
            <a:pPr marL="450850" indent="-190500">
              <a:lnSpc>
                <a:spcPct val="110000"/>
              </a:lnSpc>
              <a:spcBef>
                <a:spcPts val="500"/>
              </a:spcBef>
              <a:buNone/>
            </a:pPr>
            <a:r>
              <a:rPr lang="ko-KR" altLang="en-US" sz="1800" dirty="0"/>
              <a:t>  </a:t>
            </a:r>
            <a:r>
              <a:rPr lang="en-US" altLang="ko-KR" sz="1800" dirty="0"/>
              <a:t>: </a:t>
            </a:r>
            <a:r>
              <a:rPr lang="ko-KR" altLang="en-US" sz="1800" dirty="0"/>
              <a:t>국가는 자유로운 사회생활과 경제활동에 방해가 될 수 있는 사회적 긴장과 갈등을 해소하고 사회적 조화 유지</a:t>
            </a:r>
            <a:endParaRPr lang="en-US" altLang="ko-KR" sz="1800" dirty="0"/>
          </a:p>
          <a:p>
            <a:pPr marL="450850" indent="-190500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복지국가의 역할을 협소하게 파악 </a:t>
            </a:r>
            <a:r>
              <a:rPr lang="en-US" altLang="ko-KR" sz="1800" dirty="0"/>
              <a:t>:</a:t>
            </a:r>
          </a:p>
          <a:p>
            <a:pPr marL="719138" indent="-190500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① </a:t>
            </a:r>
            <a:r>
              <a:rPr lang="ko-KR" altLang="en-US" sz="1800" dirty="0"/>
              <a:t>사회질서의 유지를 위해 개인 또는 사회계층 간 이해의 </a:t>
            </a:r>
            <a:r>
              <a:rPr lang="ko-KR" altLang="en-US" sz="1800" dirty="0" err="1"/>
              <a:t>조정자로</a:t>
            </a:r>
            <a:r>
              <a:rPr lang="ko-KR" altLang="en-US" sz="1800" dirty="0"/>
              <a:t> 한정</a:t>
            </a:r>
            <a:endParaRPr lang="en-US" altLang="ko-KR" sz="1800" dirty="0"/>
          </a:p>
          <a:p>
            <a:pPr marL="719138" indent="-190500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② </a:t>
            </a:r>
            <a:r>
              <a:rPr lang="ko-KR" altLang="en-US" sz="1800" dirty="0"/>
              <a:t>사회적 약자계층을 대상으로 한 욕구충족의 기능</a:t>
            </a:r>
            <a:endParaRPr lang="en-US" altLang="ko-KR" sz="1800" dirty="0"/>
          </a:p>
          <a:p>
            <a:pPr marL="719138" indent="-190500">
              <a:lnSpc>
                <a:spcPct val="110000"/>
              </a:lnSpc>
              <a:spcBef>
                <a:spcPts val="500"/>
              </a:spcBef>
              <a:buNone/>
            </a:pPr>
            <a:r>
              <a:rPr lang="ko-KR" altLang="en-US" sz="1800" dirty="0"/>
              <a:t>③ 반면 사회적 긴장의 근본적 원인이 되는 왜곡된 사회현상의 치유에 대</a:t>
            </a:r>
            <a:endParaRPr lang="en-US" altLang="ko-KR" sz="1800" dirty="0"/>
          </a:p>
          <a:p>
            <a:pPr marL="719138" indent="-190500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해서는 아무런 대책 제시 못함</a:t>
            </a:r>
          </a:p>
        </p:txBody>
      </p:sp>
    </p:spTree>
    <p:extLst>
      <p:ext uri="{BB962C8B-B14F-4D97-AF65-F5344CB8AC3E}">
        <p14:creationId xmlns:p14="http://schemas.microsoft.com/office/powerpoint/2010/main" val="4052332750"/>
      </p:ext>
    </p:extLst>
  </p:cSld>
  <p:clrMapOvr>
    <a:masterClrMapping/>
  </p:clrMapOvr>
  <p:transition>
    <p:fade/>
  </p:transition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85720" y="596897"/>
            <a:ext cx="8652342" cy="5832499"/>
          </a:xfrm>
        </p:spPr>
        <p:txBody>
          <a:bodyPr>
            <a:normAutofit/>
          </a:bodyPr>
          <a:lstStyle/>
          <a:p>
            <a:pPr marL="447675">
              <a:lnSpc>
                <a:spcPct val="110000"/>
              </a:lnSpc>
              <a:spcBef>
                <a:spcPts val="500"/>
              </a:spcBef>
              <a:buNone/>
            </a:pPr>
            <a:r>
              <a:rPr lang="en-US" altLang="ko-KR" sz="1800" dirty="0"/>
              <a:t>2. </a:t>
            </a:r>
            <a:r>
              <a:rPr lang="ko-KR" altLang="en-US" sz="1800" dirty="0"/>
              <a:t>사회정의의 차원에서 사회문제의 부작용 해소</a:t>
            </a:r>
            <a:endParaRPr lang="en-US" altLang="ko-KR" sz="1800" dirty="0"/>
          </a:p>
          <a:p>
            <a:pPr marL="447675">
              <a:lnSpc>
                <a:spcPct val="110000"/>
              </a:lnSpc>
              <a:spcBef>
                <a:spcPts val="500"/>
              </a:spcBef>
              <a:buNone/>
            </a:pPr>
            <a:endParaRPr lang="en-US" altLang="ko-KR" sz="700" dirty="0"/>
          </a:p>
          <a:p>
            <a:pPr>
              <a:lnSpc>
                <a:spcPct val="110000"/>
              </a:lnSpc>
              <a:spcBef>
                <a:spcPts val="1200"/>
              </a:spcBef>
              <a:buFont typeface="Wingdings" pitchFamily="2" charset="2"/>
              <a:buChar char="l"/>
            </a:pPr>
            <a:r>
              <a:rPr lang="ko-KR" altLang="en-US" sz="1800" dirty="0"/>
              <a:t>복지국가의 역할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2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국민의 일상생활 과정에서 발생하는 애로와 고통</a:t>
            </a:r>
            <a:endParaRPr lang="en-US" altLang="ko-KR" sz="1800" dirty="0"/>
          </a:p>
          <a:p>
            <a:pPr>
              <a:lnSpc>
                <a:spcPct val="120000"/>
              </a:lnSpc>
              <a:spcBef>
                <a:spcPts val="200"/>
              </a:spcBef>
              <a:buNone/>
            </a:pPr>
            <a:r>
              <a:rPr lang="en-US" altLang="ko-KR" sz="1800" dirty="0"/>
              <a:t>     (</a:t>
            </a:r>
            <a:r>
              <a:rPr lang="ko-KR" altLang="en-US" sz="1800" dirty="0"/>
              <a:t>자연재해</a:t>
            </a:r>
            <a:r>
              <a:rPr lang="en-US" altLang="ko-KR" sz="1800" dirty="0"/>
              <a:t>, </a:t>
            </a:r>
            <a:r>
              <a:rPr lang="ko-KR" altLang="en-US" sz="1800" dirty="0"/>
              <a:t>전쟁</a:t>
            </a:r>
            <a:r>
              <a:rPr lang="en-US" altLang="ko-KR" sz="1800" dirty="0"/>
              <a:t>, </a:t>
            </a:r>
            <a:r>
              <a:rPr lang="ko-KR" altLang="en-US" sz="1800" dirty="0"/>
              <a:t>정치</a:t>
            </a:r>
            <a:r>
              <a:rPr lang="en-US" altLang="ko-KR" sz="1800" dirty="0"/>
              <a:t>·</a:t>
            </a:r>
            <a:r>
              <a:rPr lang="ko-KR" altLang="en-US" sz="1800" dirty="0"/>
              <a:t>경제적 피해</a:t>
            </a:r>
            <a:r>
              <a:rPr lang="en-US" altLang="ko-KR" sz="1800" dirty="0"/>
              <a:t>)</a:t>
            </a:r>
            <a:r>
              <a:rPr lang="ko-KR" altLang="en-US" sz="1800" dirty="0"/>
              <a:t>으로부터 보호</a:t>
            </a:r>
            <a:r>
              <a:rPr lang="en-US" altLang="ko-KR" sz="1800" dirty="0"/>
              <a:t>, </a:t>
            </a:r>
            <a:r>
              <a:rPr lang="ko-KR" altLang="en-US" sz="1800" dirty="0"/>
              <a:t>사회정의의 차원에서 개입</a:t>
            </a:r>
            <a:endParaRPr lang="en-US" altLang="ko-KR" sz="1800" dirty="0"/>
          </a:p>
          <a:p>
            <a:pPr>
              <a:lnSpc>
                <a:spcPct val="110000"/>
              </a:lnSpc>
              <a:spcBef>
                <a:spcPts val="1200"/>
              </a:spcBef>
              <a:buFont typeface="Wingdings" pitchFamily="2" charset="2"/>
              <a:buChar char="l"/>
            </a:pPr>
            <a:r>
              <a:rPr lang="ko-KR" altLang="en-US" sz="1800" dirty="0"/>
              <a:t>복지국가의 역할에 대한 특성</a:t>
            </a:r>
            <a:endParaRPr lang="en-US" altLang="ko-KR" sz="1800" dirty="0"/>
          </a:p>
          <a:p>
            <a:pPr marL="531813" indent="-252413">
              <a:lnSpc>
                <a:spcPct val="110000"/>
              </a:lnSpc>
              <a:spcBef>
                <a:spcPts val="500"/>
              </a:spcBef>
            </a:pPr>
            <a:r>
              <a:rPr lang="ko-KR" altLang="en-US" sz="1800" dirty="0"/>
              <a:t>주어진 사회체제 내에서 개혁을 시도하여 보다 높은 차원의 사회정의를 실현</a:t>
            </a:r>
            <a:endParaRPr lang="en-US" altLang="ko-KR" sz="1800" dirty="0"/>
          </a:p>
          <a:p>
            <a:pPr marL="531813" indent="-252413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사회정의의 차원에서 자본주의를 수정하거나 자본주의가 초래하는 문제완화</a:t>
            </a:r>
            <a:r>
              <a:rPr lang="en-US" altLang="ko-KR" sz="1800" dirty="0"/>
              <a:t>,</a:t>
            </a:r>
            <a:r>
              <a:rPr lang="ko-KR" altLang="en-US" sz="1800" dirty="0"/>
              <a:t> </a:t>
            </a:r>
            <a:endParaRPr lang="en-US" altLang="ko-KR" sz="1800" dirty="0"/>
          </a:p>
          <a:p>
            <a:pPr marL="531813" indent="-252413"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dirty="0"/>
              <a:t>자본주의 사회의 인간성 회복</a:t>
            </a:r>
            <a:r>
              <a:rPr lang="en-US" altLang="ko-KR" sz="1800" dirty="0"/>
              <a:t>, </a:t>
            </a:r>
            <a:r>
              <a:rPr lang="ko-KR" altLang="en-US" sz="1800" dirty="0"/>
              <a:t>사회질서의 내적 견고성 강화</a:t>
            </a:r>
            <a:endParaRPr lang="en-US" altLang="ko-KR" sz="1800" dirty="0"/>
          </a:p>
          <a:p>
            <a:pPr marL="531813" indent="-252413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복지국가의 구체적 과제 </a:t>
            </a:r>
            <a:r>
              <a:rPr lang="en-US" altLang="ko-KR" sz="1800" dirty="0"/>
              <a:t>:</a:t>
            </a:r>
          </a:p>
          <a:p>
            <a:pPr marL="714375" indent="-252413"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/>
              <a:t>① </a:t>
            </a:r>
            <a:r>
              <a:rPr lang="ko-KR" altLang="en-US" sz="1800" dirty="0"/>
              <a:t>사회적 약자보호 차원에서 소득의 분배과정에 적극적으로 개입</a:t>
            </a:r>
            <a:endParaRPr lang="en-US" altLang="ko-KR" sz="1800" dirty="0"/>
          </a:p>
          <a:p>
            <a:pPr marL="714375" indent="-252413">
              <a:lnSpc>
                <a:spcPct val="120000"/>
              </a:lnSpc>
              <a:spcBef>
                <a:spcPts val="500"/>
              </a:spcBef>
              <a:buNone/>
            </a:pPr>
            <a:r>
              <a:rPr lang="ko-KR" altLang="en-US" sz="1800" dirty="0"/>
              <a:t>② 인간의 존엄한 생존이나 복지에 중대한 영향을 미치게 되는 부분에 대한 </a:t>
            </a:r>
            <a:endParaRPr lang="en-US" altLang="ko-KR" sz="1800" dirty="0"/>
          </a:p>
          <a:p>
            <a:pPr marL="714375" indent="-252413"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</a:t>
            </a:r>
            <a:r>
              <a:rPr lang="ko-KR" altLang="en-US" sz="1800" dirty="0"/>
              <a:t>시장기능의 제한</a:t>
            </a:r>
            <a:r>
              <a:rPr lang="en-US" altLang="ko-KR" sz="1800" dirty="0"/>
              <a:t>(</a:t>
            </a:r>
            <a:r>
              <a:rPr lang="ko-KR" altLang="en-US" sz="1800" dirty="0" err="1"/>
              <a:t>탈상품화</a:t>
            </a:r>
            <a:r>
              <a:rPr lang="en-US" altLang="ko-KR" sz="1800" dirty="0"/>
              <a:t>: </a:t>
            </a:r>
            <a:r>
              <a:rPr lang="en-US" altLang="ko-KR" sz="1800" dirty="0" err="1"/>
              <a:t>decommodification</a:t>
            </a:r>
            <a:r>
              <a:rPr lang="en-US" altLang="ko-KR" sz="1800" dirty="0"/>
              <a:t>)</a:t>
            </a:r>
          </a:p>
          <a:p>
            <a:pPr marL="714375" indent="-252413"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/>
              <a:t>③ </a:t>
            </a:r>
            <a:r>
              <a:rPr lang="ko-KR" altLang="en-US" sz="1800" dirty="0"/>
              <a:t>자본주의 경제질서를 사회정의의 차원에서 수정 보완</a:t>
            </a:r>
            <a:r>
              <a:rPr lang="en-US" altLang="ko-KR" sz="1800" dirty="0"/>
              <a:t>(</a:t>
            </a:r>
            <a:r>
              <a:rPr lang="ko-KR" altLang="en-US" sz="1800" dirty="0"/>
              <a:t>사회계량주의</a:t>
            </a:r>
            <a:r>
              <a:rPr lang="en-US" altLang="ko-KR" sz="1800" dirty="0"/>
              <a:t>)</a:t>
            </a:r>
            <a:endParaRPr lang="ko-KR" altLang="en-US" sz="1800" dirty="0"/>
          </a:p>
        </p:txBody>
      </p:sp>
    </p:spTree>
    <p:extLst>
      <p:ext uri="{BB962C8B-B14F-4D97-AF65-F5344CB8AC3E}">
        <p14:creationId xmlns:p14="http://schemas.microsoft.com/office/powerpoint/2010/main" val="3803118797"/>
      </p:ext>
    </p:extLst>
  </p:cSld>
  <p:clrMapOvr>
    <a:masterClrMapping/>
  </p:clrMapOvr>
  <p:transition>
    <p:fade/>
  </p:transition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52412" y="404813"/>
            <a:ext cx="8677306" cy="6167459"/>
          </a:xfrm>
        </p:spPr>
        <p:txBody>
          <a:bodyPr>
            <a:noAutofit/>
          </a:bodyPr>
          <a:lstStyle/>
          <a:p>
            <a:pPr marL="350838"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/>
              <a:t>3. </a:t>
            </a:r>
            <a:r>
              <a:rPr lang="ko-KR" altLang="en-US" sz="1800" dirty="0"/>
              <a:t>진정한 민주주의의 실현</a:t>
            </a:r>
            <a:endParaRPr lang="en-US" altLang="ko-KR" sz="1800" dirty="0"/>
          </a:p>
          <a:p>
            <a:pPr marL="450850" indent="-242888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진정한 복지국가는 민주주의 정치체제를 기반</a:t>
            </a:r>
            <a:endParaRPr lang="en-US" altLang="ko-KR" sz="1800" dirty="0"/>
          </a:p>
          <a:p>
            <a:pPr marL="450850" indent="-242888">
              <a:lnSpc>
                <a:spcPct val="120000"/>
              </a:lnSpc>
              <a:spcBef>
                <a:spcPts val="500"/>
              </a:spcBef>
              <a:buNone/>
            </a:pPr>
            <a:r>
              <a:rPr lang="ko-KR" altLang="en-US" sz="1800" dirty="0"/>
              <a:t>  </a:t>
            </a:r>
            <a:r>
              <a:rPr lang="en-US" altLang="ko-KR" sz="1800" dirty="0"/>
              <a:t>: </a:t>
            </a:r>
            <a:r>
              <a:rPr lang="ko-KR" altLang="en-US" sz="1800" dirty="0"/>
              <a:t>소수의 정치권력이 아닌 다수의 국민적 욕구에 기초한 정책대응</a:t>
            </a:r>
            <a:endParaRPr lang="en-US" altLang="ko-KR" sz="1800" dirty="0"/>
          </a:p>
          <a:p>
            <a:pPr marL="450850" indent="-242888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대의민주주의에서 다수결의 원칙 </a:t>
            </a:r>
            <a:r>
              <a:rPr lang="en-US" altLang="ko-KR" sz="1800" dirty="0"/>
              <a:t>:</a:t>
            </a:r>
          </a:p>
          <a:p>
            <a:pPr marL="536575" indent="-242888">
              <a:lnSpc>
                <a:spcPct val="120000"/>
              </a:lnSpc>
              <a:spcBef>
                <a:spcPts val="200"/>
              </a:spcBef>
              <a:buNone/>
            </a:pPr>
            <a:r>
              <a:rPr lang="en-US" altLang="ko-KR" sz="1800" dirty="0"/>
              <a:t>① </a:t>
            </a:r>
            <a:r>
              <a:rPr lang="ko-KR" altLang="en-US" sz="1800" dirty="0"/>
              <a:t>사회적 소수자가 정책과정에서 소외되는 문제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200"/>
              </a:spcBef>
              <a:buNone/>
            </a:pPr>
            <a:r>
              <a:rPr lang="en-US" altLang="ko-KR" sz="1800" dirty="0"/>
              <a:t>② </a:t>
            </a:r>
            <a:r>
              <a:rPr lang="ko-KR" altLang="en-US" sz="1800" dirty="0"/>
              <a:t>복지국가의 균형적 발전을 위해 민주주의의 사회화 요구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200"/>
              </a:spcBef>
              <a:buNone/>
            </a:pPr>
            <a:r>
              <a:rPr lang="ko-KR" altLang="en-US" sz="1800" dirty="0"/>
              <a:t>③ 민주주의적 합의절차</a:t>
            </a:r>
            <a:r>
              <a:rPr lang="en-US" altLang="ko-KR" sz="1800" dirty="0"/>
              <a:t>(</a:t>
            </a:r>
            <a:r>
              <a:rPr lang="ko-KR" altLang="en-US" sz="1800" dirty="0"/>
              <a:t>다수결의 원칙</a:t>
            </a:r>
            <a:r>
              <a:rPr lang="en-US" altLang="ko-KR" sz="1800" dirty="0"/>
              <a:t>)</a:t>
            </a:r>
            <a:r>
              <a:rPr lang="ko-KR" altLang="en-US" sz="1800" dirty="0"/>
              <a:t>에도 불구하고 자유</a:t>
            </a:r>
            <a:r>
              <a:rPr lang="en-US" altLang="ko-KR" sz="1800" dirty="0"/>
              <a:t>, </a:t>
            </a:r>
            <a:r>
              <a:rPr lang="ko-KR" altLang="en-US" sz="1800" dirty="0"/>
              <a:t>평등</a:t>
            </a:r>
            <a:r>
              <a:rPr lang="en-US" altLang="ko-KR" sz="1800" dirty="0"/>
              <a:t>, </a:t>
            </a:r>
            <a:r>
              <a:rPr lang="ko-KR" altLang="en-US" sz="1800" dirty="0"/>
              <a:t>사회정의의 가치이념을 바탕으로 국민들의 다양한 이해를 고르게 반영</a:t>
            </a:r>
            <a:endParaRPr lang="en-US" altLang="ko-KR" sz="1800" dirty="0"/>
          </a:p>
          <a:p>
            <a:pPr marL="450850" indent="-242888">
              <a:lnSpc>
                <a:spcPct val="120000"/>
              </a:lnSpc>
              <a:spcBef>
                <a:spcPts val="500"/>
              </a:spcBef>
            </a:pPr>
            <a:r>
              <a:rPr lang="ko-KR" altLang="en-US" sz="1800" dirty="0"/>
              <a:t>특징 </a:t>
            </a:r>
            <a:r>
              <a:rPr lang="en-US" altLang="ko-KR" sz="1800" dirty="0"/>
              <a:t>:</a:t>
            </a:r>
          </a:p>
          <a:p>
            <a:pPr marL="536575" indent="-242888">
              <a:lnSpc>
                <a:spcPct val="120000"/>
              </a:lnSpc>
              <a:spcBef>
                <a:spcPts val="500"/>
              </a:spcBef>
              <a:buNone/>
            </a:pPr>
            <a:r>
              <a:rPr lang="en-US" altLang="ko-KR" sz="1800" dirty="0"/>
              <a:t>① </a:t>
            </a:r>
            <a:r>
              <a:rPr lang="ko-KR" altLang="en-US" sz="1800" dirty="0"/>
              <a:t>복지국가의 역할은 경제민주주의를 통한 자본주의 경제질서의 대대적 개혁 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  (</a:t>
            </a:r>
            <a:r>
              <a:rPr lang="ko-KR" altLang="en-US" sz="1800" dirty="0"/>
              <a:t>고통의 경감 </a:t>
            </a:r>
            <a:r>
              <a:rPr lang="en-US" altLang="ko-KR" sz="1800" dirty="0"/>
              <a:t>+ </a:t>
            </a:r>
            <a:r>
              <a:rPr lang="ko-KR" altLang="en-US" sz="1800" dirty="0"/>
              <a:t>사회구조적 모순의 제거</a:t>
            </a:r>
            <a:r>
              <a:rPr lang="en-US" altLang="ko-KR" sz="1800" dirty="0"/>
              <a:t>)</a:t>
            </a:r>
          </a:p>
          <a:p>
            <a:pPr marL="536575" indent="-242888">
              <a:lnSpc>
                <a:spcPct val="120000"/>
              </a:lnSpc>
              <a:spcBef>
                <a:spcPts val="200"/>
              </a:spcBef>
              <a:buNone/>
            </a:pPr>
            <a:r>
              <a:rPr lang="en-US" altLang="ko-KR" sz="1800" dirty="0"/>
              <a:t>    : </a:t>
            </a:r>
            <a:r>
              <a:rPr lang="ko-KR" altLang="en-US" sz="1800" dirty="0"/>
              <a:t>경제질서의 사회화</a:t>
            </a:r>
            <a:r>
              <a:rPr lang="en-US" altLang="ko-KR" sz="1800" dirty="0"/>
              <a:t>, </a:t>
            </a:r>
            <a:r>
              <a:rPr lang="ko-KR" altLang="en-US" sz="1800" dirty="0"/>
              <a:t>경제와 사회의 포괄적 민주화</a:t>
            </a:r>
            <a:r>
              <a:rPr lang="en-US" altLang="ko-KR" sz="1800" dirty="0"/>
              <a:t>, </a:t>
            </a:r>
            <a:r>
              <a:rPr lang="ko-KR" altLang="en-US" sz="1800" spc="-150" dirty="0"/>
              <a:t>법질서에 있어서 </a:t>
            </a:r>
            <a:r>
              <a:rPr lang="ko-KR" altLang="en-US" sz="1800" dirty="0"/>
              <a:t>진정한 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200"/>
              </a:spcBef>
              <a:buNone/>
            </a:pPr>
            <a:r>
              <a:rPr lang="en-US" altLang="ko-KR" sz="1800" dirty="0"/>
              <a:t>      </a:t>
            </a:r>
            <a:r>
              <a:rPr lang="ko-KR" altLang="en-US" sz="1800" dirty="0"/>
              <a:t>민주주의 이념 실현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500"/>
              </a:spcBef>
              <a:buNone/>
            </a:pPr>
            <a:r>
              <a:rPr lang="ko-KR" altLang="en-US" sz="1800" dirty="0"/>
              <a:t>② 자유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200"/>
              </a:spcBef>
              <a:buNone/>
            </a:pPr>
            <a:r>
              <a:rPr lang="en-US" altLang="ko-KR" sz="1800" dirty="0"/>
              <a:t>    : </a:t>
            </a:r>
            <a:r>
              <a:rPr lang="ko-KR" altLang="en-US" sz="1800" dirty="0"/>
              <a:t>형이상학적 차원의 자유로운 인간상이 아니라</a:t>
            </a:r>
            <a:r>
              <a:rPr lang="en-US" altLang="ko-KR" sz="1800" dirty="0"/>
              <a:t>, </a:t>
            </a:r>
            <a:r>
              <a:rPr lang="ko-KR" altLang="en-US" sz="1800" dirty="0"/>
              <a:t>현실적 차원에서 사회적 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200"/>
              </a:spcBef>
              <a:buNone/>
            </a:pPr>
            <a:r>
              <a:rPr lang="en-US" altLang="ko-KR" sz="1800" dirty="0"/>
              <a:t>      </a:t>
            </a:r>
            <a:r>
              <a:rPr lang="ko-KR" altLang="en-US" sz="1800" dirty="0"/>
              <a:t>부조리나 물질적 궁핍으로부터 해방된 진정한 자유인으로서의 인간상 추구</a:t>
            </a:r>
          </a:p>
        </p:txBody>
      </p:sp>
    </p:spTree>
    <p:extLst>
      <p:ext uri="{BB962C8B-B14F-4D97-AF65-F5344CB8AC3E}">
        <p14:creationId xmlns:p14="http://schemas.microsoft.com/office/powerpoint/2010/main" val="3710522291"/>
      </p:ext>
    </p:extLst>
  </p:cSld>
  <p:clrMapOvr>
    <a:masterClrMapping/>
  </p:clrMapOvr>
  <p:transition>
    <p:fade/>
  </p:transition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71438" y="1333507"/>
            <a:ext cx="9001156" cy="4667261"/>
          </a:xfrm>
        </p:spPr>
        <p:txBody>
          <a:bodyPr>
            <a:normAutofit/>
          </a:bodyPr>
          <a:lstStyle/>
          <a:p>
            <a:pPr marL="447675">
              <a:lnSpc>
                <a:spcPct val="120000"/>
              </a:lnSpc>
              <a:spcBef>
                <a:spcPts val="1000"/>
              </a:spcBef>
              <a:buNone/>
            </a:pPr>
            <a:r>
              <a:rPr lang="en-US" altLang="ko-KR" sz="1800"/>
              <a:t>  4. </a:t>
            </a:r>
            <a:r>
              <a:rPr lang="ko-KR" altLang="en-US" sz="1800"/>
              <a:t>사회주의의 </a:t>
            </a:r>
            <a:r>
              <a:rPr lang="ko-KR" altLang="en-US" sz="1800" dirty="0"/>
              <a:t>실현</a:t>
            </a:r>
            <a:endParaRPr lang="en-US" altLang="ko-KR" sz="1800" dirty="0"/>
          </a:p>
          <a:p>
            <a:pPr marL="447675">
              <a:lnSpc>
                <a:spcPct val="120000"/>
              </a:lnSpc>
              <a:spcBef>
                <a:spcPts val="1000"/>
              </a:spcBef>
              <a:buNone/>
            </a:pPr>
            <a:endParaRPr lang="en-US" altLang="ko-KR" sz="100" dirty="0"/>
          </a:p>
          <a:p>
            <a:pPr marL="536575" indent="-242888">
              <a:lnSpc>
                <a:spcPct val="120000"/>
              </a:lnSpc>
              <a:spcBef>
                <a:spcPts val="1000"/>
              </a:spcBef>
            </a:pPr>
            <a:r>
              <a:rPr lang="ko-KR" altLang="en-US" sz="1800" dirty="0"/>
              <a:t>인간으로서의 진정한 자유와 존엄성은 사회주의의 이상적 사회에서 실현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1000"/>
              </a:spcBef>
            </a:pPr>
            <a:r>
              <a:rPr lang="ko-KR" altLang="en-US" sz="1800" dirty="0"/>
              <a:t>사회주의는 정치 경제 사회 문화 전반적 측면에서 완전한 평등사회를 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10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dirty="0"/>
              <a:t>지향하는 가치이념을 추구하기 때문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1000"/>
              </a:spcBef>
            </a:pPr>
            <a:r>
              <a:rPr lang="ko-KR" altLang="en-US" sz="1800" dirty="0"/>
              <a:t>복지국가의 역할은 경과적으로 사회주의 가치이념을 실현하기 위한 일환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0"/>
              </a:spcBef>
              <a:buNone/>
            </a:pPr>
            <a:r>
              <a:rPr lang="en-US" altLang="ko-KR" sz="1800" dirty="0"/>
              <a:t>   : </a:t>
            </a:r>
            <a:r>
              <a:rPr lang="ko-KR" altLang="en-US" sz="1800" dirty="0"/>
              <a:t>징검다리</a:t>
            </a:r>
            <a:r>
              <a:rPr lang="en-US" altLang="ko-KR" sz="1800" dirty="0"/>
              <a:t>, </a:t>
            </a:r>
            <a:r>
              <a:rPr lang="ko-KR" altLang="en-US" sz="1800" dirty="0"/>
              <a:t>자본주의의 야전병원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1000"/>
              </a:spcBef>
            </a:pPr>
            <a:r>
              <a:rPr lang="ko-KR" altLang="en-US" sz="1800" dirty="0"/>
              <a:t>진정한 </a:t>
            </a:r>
            <a:r>
              <a:rPr lang="ko-KR" altLang="en-US" sz="1800" spc="-150" dirty="0"/>
              <a:t>사회주의를</a:t>
            </a:r>
            <a:r>
              <a:rPr lang="ko-KR" altLang="en-US" sz="1800" dirty="0"/>
              <a:t> 추구하는 </a:t>
            </a:r>
            <a:r>
              <a:rPr lang="ko-KR" altLang="en-US" sz="1800" spc="-150" dirty="0"/>
              <a:t>복지국가는</a:t>
            </a:r>
            <a:r>
              <a:rPr lang="ko-KR" altLang="en-US" sz="1800" dirty="0"/>
              <a:t> </a:t>
            </a:r>
            <a:r>
              <a:rPr lang="ko-KR" altLang="en-US" sz="1800" spc="-150" dirty="0"/>
              <a:t>전반적</a:t>
            </a:r>
            <a:r>
              <a:rPr lang="ko-KR" altLang="en-US" sz="1800" dirty="0"/>
              <a:t> 분야에 걸쳐 평등이념으로 통제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1000"/>
              </a:spcBef>
              <a:buNone/>
            </a:pPr>
            <a:r>
              <a:rPr lang="ko-KR" altLang="en-US" sz="1800" b="1" dirty="0"/>
              <a:t>   </a:t>
            </a:r>
            <a:r>
              <a:rPr lang="en-US" altLang="ko-KR" sz="1800" b="1" dirty="0"/>
              <a:t>:  </a:t>
            </a:r>
            <a:r>
              <a:rPr lang="ko-KR" altLang="en-US" sz="1800" dirty="0"/>
              <a:t>종국적으로는 </a:t>
            </a:r>
            <a:r>
              <a:rPr lang="en-US" altLang="ko-KR" sz="1800" dirty="0"/>
              <a:t>‘</a:t>
            </a:r>
            <a:r>
              <a:rPr lang="ko-KR" altLang="en-US" sz="1800" dirty="0"/>
              <a:t>사회 </a:t>
            </a:r>
            <a:r>
              <a:rPr lang="ko-KR" altLang="en-US" sz="1800" spc="-150" dirty="0"/>
              <a:t>위에 군림하는 </a:t>
            </a:r>
            <a:r>
              <a:rPr lang="ko-KR" altLang="en-US" sz="1800" dirty="0"/>
              <a:t>국가</a:t>
            </a:r>
            <a:r>
              <a:rPr lang="en-US" altLang="ko-KR" sz="1800" dirty="0"/>
              <a:t>’</a:t>
            </a:r>
            <a:r>
              <a:rPr lang="ko-KR" altLang="en-US" sz="1800" dirty="0"/>
              <a:t>로서 또 다른 형태의 독재체제의 탄생을 </a:t>
            </a:r>
            <a:endParaRPr lang="en-US" altLang="ko-KR" sz="1800" dirty="0"/>
          </a:p>
          <a:p>
            <a:pPr marL="536575" indent="-242888">
              <a:lnSpc>
                <a:spcPct val="120000"/>
              </a:lnSpc>
              <a:spcBef>
                <a:spcPts val="1000"/>
              </a:spcBef>
              <a:buNone/>
            </a:pPr>
            <a:r>
              <a:rPr lang="ko-KR" altLang="en-US" sz="1800" dirty="0"/>
              <a:t>   </a:t>
            </a:r>
            <a:r>
              <a:rPr lang="en-US" altLang="ko-KR" sz="1800" dirty="0"/>
              <a:t>   </a:t>
            </a:r>
            <a:r>
              <a:rPr lang="ko-KR" altLang="en-US" sz="1800" dirty="0"/>
              <a:t>초래</a:t>
            </a:r>
            <a:r>
              <a:rPr lang="en-US" altLang="ko-KR" sz="1800" dirty="0"/>
              <a:t>(</a:t>
            </a:r>
            <a:r>
              <a:rPr lang="ko-KR" altLang="en-US" sz="1800" dirty="0"/>
              <a:t>공산당 일당 독재체제</a:t>
            </a:r>
            <a:r>
              <a:rPr lang="en-US" altLang="ko-KR" sz="1800" dirty="0"/>
              <a:t>, </a:t>
            </a:r>
            <a:r>
              <a:rPr lang="ko-KR" altLang="en-US" sz="1800" dirty="0"/>
              <a:t>중앙의 계획경제</a:t>
            </a:r>
            <a:r>
              <a:rPr lang="en-US" altLang="ko-KR" sz="1800" dirty="0"/>
              <a:t>)</a:t>
            </a:r>
            <a:endParaRPr lang="ko-KR" altLang="en-US" sz="1800" dirty="0"/>
          </a:p>
        </p:txBody>
      </p:sp>
    </p:spTree>
    <p:extLst>
      <p:ext uri="{BB962C8B-B14F-4D97-AF65-F5344CB8AC3E}">
        <p14:creationId xmlns:p14="http://schemas.microsoft.com/office/powerpoint/2010/main" val="2798072938"/>
      </p:ext>
    </p:extLst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42844" y="2155995"/>
            <a:ext cx="8858312" cy="2844641"/>
          </a:xfrm>
        </p:spPr>
        <p:txBody>
          <a:bodyPr>
            <a:normAutofit/>
          </a:bodyPr>
          <a:lstStyle/>
          <a:p>
            <a:pPr marL="539750">
              <a:lnSpc>
                <a:spcPct val="130000"/>
              </a:lnSpc>
              <a:spcBef>
                <a:spcPts val="1000"/>
              </a:spcBef>
              <a:buFont typeface="Wingdings" pitchFamily="2" charset="2"/>
              <a:buChar char="l"/>
            </a:pPr>
            <a:r>
              <a:rPr lang="ko-KR" altLang="en-US" sz="1800" dirty="0"/>
              <a:t> 학문적 정체성의 관점에서 가치판단의 문제</a:t>
            </a:r>
            <a:r>
              <a:rPr lang="en-US" altLang="ko-KR" sz="1800" dirty="0"/>
              <a:t>: </a:t>
            </a:r>
            <a:r>
              <a:rPr lang="ko-KR" altLang="en-US" sz="1800" dirty="0"/>
              <a:t>객관성</a:t>
            </a:r>
            <a:r>
              <a:rPr lang="en-US" altLang="ko-KR" sz="1800" dirty="0"/>
              <a:t>, </a:t>
            </a:r>
            <a:r>
              <a:rPr lang="ko-KR" altLang="en-US" sz="1800" dirty="0"/>
              <a:t>보편타당성</a:t>
            </a:r>
            <a:r>
              <a:rPr lang="en-US" altLang="ko-KR" sz="1800" dirty="0"/>
              <a:t>, </a:t>
            </a:r>
            <a:r>
              <a:rPr lang="ko-KR" altLang="en-US" sz="1800" dirty="0"/>
              <a:t>논리성</a:t>
            </a:r>
            <a:endParaRPr lang="en-US" altLang="ko-KR" sz="1800" dirty="0"/>
          </a:p>
          <a:p>
            <a:pPr marL="715963">
              <a:lnSpc>
                <a:spcPct val="130000"/>
              </a:lnSpc>
              <a:spcBef>
                <a:spcPts val="1500"/>
              </a:spcBef>
            </a:pPr>
            <a:r>
              <a:rPr lang="ko-KR" altLang="en-US" sz="1800" dirty="0"/>
              <a:t>가치판단의 개입 시 사회현상에 대한 객관성 상실의 문제</a:t>
            </a:r>
            <a:endParaRPr lang="en-US" altLang="ko-KR" sz="1800" dirty="0"/>
          </a:p>
          <a:p>
            <a:pPr marL="715963">
              <a:lnSpc>
                <a:spcPct val="130000"/>
              </a:lnSpc>
              <a:spcBef>
                <a:spcPts val="1000"/>
              </a:spcBef>
            </a:pPr>
            <a:r>
              <a:rPr lang="ko-KR" altLang="en-US" sz="1800" dirty="0"/>
              <a:t>동일한 현상에도 불구하고 현실파악이나 문제인식이 개인별로 상이하게 되고</a:t>
            </a:r>
            <a:r>
              <a:rPr lang="en-US" altLang="ko-KR" sz="1800" dirty="0"/>
              <a:t>, </a:t>
            </a:r>
            <a:r>
              <a:rPr lang="ko-KR" altLang="en-US" sz="1800" dirty="0"/>
              <a:t>대응전략 또한 차이</a:t>
            </a:r>
            <a:endParaRPr lang="en-US" altLang="ko-KR" sz="1800" dirty="0"/>
          </a:p>
          <a:p>
            <a:pPr marL="715963">
              <a:lnSpc>
                <a:spcPct val="130000"/>
              </a:lnSpc>
              <a:spcBef>
                <a:spcPts val="1000"/>
              </a:spcBef>
            </a:pPr>
            <a:r>
              <a:rPr lang="en-US" altLang="ko-KR" sz="1800" dirty="0"/>
              <a:t>G. </a:t>
            </a:r>
            <a:r>
              <a:rPr lang="en-US" altLang="ko-KR" sz="1800" dirty="0" err="1"/>
              <a:t>Schmoller</a:t>
            </a:r>
            <a:r>
              <a:rPr lang="en-US" altLang="ko-KR" sz="1800" dirty="0"/>
              <a:t> </a:t>
            </a:r>
          </a:p>
          <a:p>
            <a:pPr marL="715963">
              <a:lnSpc>
                <a:spcPct val="130000"/>
              </a:lnSpc>
              <a:spcBef>
                <a:spcPts val="500"/>
              </a:spcBef>
              <a:buNone/>
            </a:pPr>
            <a:r>
              <a:rPr lang="en-US" altLang="ko-KR" sz="1800" dirty="0"/>
              <a:t>    : </a:t>
            </a:r>
            <a:r>
              <a:rPr lang="ko-KR" altLang="en-US" sz="1800" dirty="0"/>
              <a:t>사회복지정책은 정치적 산물로써 학문적 연구영역에서 배제</a:t>
            </a:r>
          </a:p>
        </p:txBody>
      </p:sp>
    </p:spTree>
  </p:cSld>
  <p:clrMapOvr>
    <a:masterClrMapping/>
  </p:clrMapOvr>
  <p:transition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9"/>
          <p:cNvGrpSpPr/>
          <p:nvPr/>
        </p:nvGrpSpPr>
        <p:grpSpPr>
          <a:xfrm>
            <a:off x="541262" y="1268738"/>
            <a:ext cx="7991178" cy="4732029"/>
            <a:chOff x="541262" y="1268738"/>
            <a:chExt cx="7991178" cy="4248494"/>
          </a:xfrm>
        </p:grpSpPr>
        <p:grpSp>
          <p:nvGrpSpPr>
            <p:cNvPr id="4" name="그룹 35"/>
            <p:cNvGrpSpPr/>
            <p:nvPr/>
          </p:nvGrpSpPr>
          <p:grpSpPr>
            <a:xfrm>
              <a:off x="611560" y="1268738"/>
              <a:ext cx="7920880" cy="4248494"/>
              <a:chOff x="611560" y="1268738"/>
              <a:chExt cx="7920880" cy="4248494"/>
            </a:xfrm>
          </p:grpSpPr>
          <p:sp>
            <p:nvSpPr>
              <p:cNvPr id="103" name="모서리가 둥근 직사각형 102"/>
              <p:cNvSpPr/>
              <p:nvPr/>
            </p:nvSpPr>
            <p:spPr>
              <a:xfrm>
                <a:off x="611560" y="1268738"/>
                <a:ext cx="7920880" cy="4248494"/>
              </a:xfrm>
              <a:prstGeom prst="roundRect">
                <a:avLst>
                  <a:gd name="adj" fmla="val 8047"/>
                </a:avLst>
              </a:prstGeom>
              <a:solidFill>
                <a:schemeClr val="accent3">
                  <a:lumMod val="20000"/>
                  <a:lumOff val="80000"/>
                </a:schemeClr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grpSp>
            <p:nvGrpSpPr>
              <p:cNvPr id="5" name="그룹 34"/>
              <p:cNvGrpSpPr/>
              <p:nvPr/>
            </p:nvGrpSpPr>
            <p:grpSpPr>
              <a:xfrm>
                <a:off x="971600" y="2672916"/>
                <a:ext cx="1512168" cy="1512168"/>
                <a:chOff x="971600" y="2672916"/>
                <a:chExt cx="1512168" cy="1512168"/>
              </a:xfrm>
            </p:grpSpPr>
            <p:sp>
              <p:nvSpPr>
                <p:cNvPr id="111" name="타원 110"/>
                <p:cNvSpPr/>
                <p:nvPr/>
              </p:nvSpPr>
              <p:spPr>
                <a:xfrm>
                  <a:off x="971600" y="2672916"/>
                  <a:ext cx="1512168" cy="1512168"/>
                </a:xfrm>
                <a:prstGeom prst="ellipse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solidFill>
                      <a:schemeClr val="dk1"/>
                    </a:solidFill>
                  </a:endParaRPr>
                </a:p>
              </p:txBody>
            </p:sp>
            <p:sp>
              <p:nvSpPr>
                <p:cNvPr id="112" name="TextBox 8"/>
                <p:cNvSpPr txBox="1"/>
                <p:nvPr/>
              </p:nvSpPr>
              <p:spPr>
                <a:xfrm>
                  <a:off x="1081975" y="3237360"/>
                  <a:ext cx="1317593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>
                    <a:spcBef>
                      <a:spcPts val="500"/>
                    </a:spcBef>
                  </a:pPr>
                  <a:r>
                    <a:rPr lang="ko-KR" altLang="en-US" dirty="0"/>
                    <a:t>사회현상</a:t>
                  </a:r>
                </a:p>
              </p:txBody>
            </p:sp>
          </p:grpSp>
          <p:grpSp>
            <p:nvGrpSpPr>
              <p:cNvPr id="6" name="그룹 21"/>
              <p:cNvGrpSpPr/>
              <p:nvPr/>
            </p:nvGrpSpPr>
            <p:grpSpPr>
              <a:xfrm>
                <a:off x="6652830" y="2672916"/>
                <a:ext cx="1663586" cy="1512168"/>
                <a:chOff x="6652830" y="2672916"/>
                <a:chExt cx="1663586" cy="1512168"/>
              </a:xfrm>
            </p:grpSpPr>
            <p:sp>
              <p:nvSpPr>
                <p:cNvPr id="109" name="타원 108"/>
                <p:cNvSpPr/>
                <p:nvPr/>
              </p:nvSpPr>
              <p:spPr>
                <a:xfrm>
                  <a:off x="6732240" y="2672916"/>
                  <a:ext cx="1512168" cy="1512168"/>
                </a:xfrm>
                <a:prstGeom prst="ellipse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solidFill>
                      <a:schemeClr val="dk1"/>
                    </a:solidFill>
                  </a:endParaRPr>
                </a:p>
              </p:txBody>
            </p:sp>
            <p:sp>
              <p:nvSpPr>
                <p:cNvPr id="110" name="TextBox 109"/>
                <p:cNvSpPr txBox="1"/>
                <p:nvPr/>
              </p:nvSpPr>
              <p:spPr>
                <a:xfrm>
                  <a:off x="6652830" y="2973712"/>
                  <a:ext cx="1663586" cy="105157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>
                    <a:spcBef>
                      <a:spcPts val="500"/>
                    </a:spcBef>
                  </a:pPr>
                  <a:r>
                    <a:rPr lang="ko-KR" altLang="en-US" dirty="0"/>
                    <a:t>사회현상에</a:t>
                  </a:r>
                  <a:endParaRPr lang="en-US" altLang="ko-KR" dirty="0"/>
                </a:p>
                <a:p>
                  <a:pPr algn="ctr">
                    <a:spcBef>
                      <a:spcPts val="500"/>
                    </a:spcBef>
                  </a:pPr>
                  <a:r>
                    <a:rPr lang="ko-KR" altLang="en-US" dirty="0"/>
                    <a:t>대한 이해와</a:t>
                  </a:r>
                  <a:endParaRPr lang="en-US" altLang="ko-KR" dirty="0"/>
                </a:p>
                <a:p>
                  <a:pPr algn="ctr">
                    <a:spcBef>
                      <a:spcPts val="500"/>
                    </a:spcBef>
                  </a:pPr>
                  <a:r>
                    <a:rPr lang="ko-KR" altLang="en-US" dirty="0"/>
                    <a:t>판단</a:t>
                  </a:r>
                </a:p>
              </p:txBody>
            </p:sp>
          </p:grpSp>
          <p:grpSp>
            <p:nvGrpSpPr>
              <p:cNvPr id="7" name="그룹 20"/>
              <p:cNvGrpSpPr/>
              <p:nvPr/>
            </p:nvGrpSpPr>
            <p:grpSpPr>
              <a:xfrm>
                <a:off x="3347864" y="2060848"/>
                <a:ext cx="2448272" cy="2736304"/>
                <a:chOff x="3347864" y="2060848"/>
                <a:chExt cx="2448272" cy="2736304"/>
              </a:xfrm>
            </p:grpSpPr>
            <p:sp>
              <p:nvSpPr>
                <p:cNvPr id="107" name="자유형 106"/>
                <p:cNvSpPr/>
                <p:nvPr/>
              </p:nvSpPr>
              <p:spPr>
                <a:xfrm>
                  <a:off x="3347864" y="2060848"/>
                  <a:ext cx="2448272" cy="2736304"/>
                </a:xfrm>
                <a:custGeom>
                  <a:avLst/>
                  <a:gdLst>
                    <a:gd name="connsiteX0" fmla="*/ 0 w 2023872"/>
                    <a:gd name="connsiteY0" fmla="*/ 0 h 2950464"/>
                    <a:gd name="connsiteX1" fmla="*/ 12192 w 2023872"/>
                    <a:gd name="connsiteY1" fmla="*/ 2950464 h 2950464"/>
                    <a:gd name="connsiteX2" fmla="*/ 2023872 w 2023872"/>
                    <a:gd name="connsiteY2" fmla="*/ 2950464 h 2950464"/>
                    <a:gd name="connsiteX3" fmla="*/ 2023872 w 2023872"/>
                    <a:gd name="connsiteY3" fmla="*/ 12192 h 2950464"/>
                    <a:gd name="connsiteX4" fmla="*/ 0 w 2023872"/>
                    <a:gd name="connsiteY4" fmla="*/ 0 h 2950464"/>
                    <a:gd name="connsiteX0" fmla="*/ 0 w 2025410"/>
                    <a:gd name="connsiteY0" fmla="*/ 1376 h 2938272"/>
                    <a:gd name="connsiteX1" fmla="*/ 13730 w 2025410"/>
                    <a:gd name="connsiteY1" fmla="*/ 2938272 h 2938272"/>
                    <a:gd name="connsiteX2" fmla="*/ 2025410 w 2025410"/>
                    <a:gd name="connsiteY2" fmla="*/ 2938272 h 2938272"/>
                    <a:gd name="connsiteX3" fmla="*/ 2025410 w 2025410"/>
                    <a:gd name="connsiteY3" fmla="*/ 0 h 2938272"/>
                    <a:gd name="connsiteX4" fmla="*/ 0 w 2025410"/>
                    <a:gd name="connsiteY4" fmla="*/ 1376 h 2938272"/>
                    <a:gd name="connsiteX0" fmla="*/ 0 w 2025410"/>
                    <a:gd name="connsiteY0" fmla="*/ 1376 h 2938272"/>
                    <a:gd name="connsiteX1" fmla="*/ 13730 w 2025410"/>
                    <a:gd name="connsiteY1" fmla="*/ 2938272 h 2938272"/>
                    <a:gd name="connsiteX2" fmla="*/ 2025410 w 2025410"/>
                    <a:gd name="connsiteY2" fmla="*/ 2938272 h 2938272"/>
                    <a:gd name="connsiteX3" fmla="*/ 2025410 w 2025410"/>
                    <a:gd name="connsiteY3" fmla="*/ 0 h 2938272"/>
                    <a:gd name="connsiteX4" fmla="*/ 0 w 2025410"/>
                    <a:gd name="connsiteY4" fmla="*/ 1376 h 2938272"/>
                    <a:gd name="connsiteX0" fmla="*/ 0 w 2025410"/>
                    <a:gd name="connsiteY0" fmla="*/ 1376 h 2938272"/>
                    <a:gd name="connsiteX1" fmla="*/ 13730 w 2025410"/>
                    <a:gd name="connsiteY1" fmla="*/ 2938272 h 2938272"/>
                    <a:gd name="connsiteX2" fmla="*/ 2025410 w 2025410"/>
                    <a:gd name="connsiteY2" fmla="*/ 2938272 h 2938272"/>
                    <a:gd name="connsiteX3" fmla="*/ 2025410 w 2025410"/>
                    <a:gd name="connsiteY3" fmla="*/ 0 h 2938272"/>
                    <a:gd name="connsiteX4" fmla="*/ 0 w 2025410"/>
                    <a:gd name="connsiteY4" fmla="*/ 1376 h 2938272"/>
                    <a:gd name="connsiteX0" fmla="*/ 0 w 2025410"/>
                    <a:gd name="connsiteY0" fmla="*/ 1376 h 2938272"/>
                    <a:gd name="connsiteX1" fmla="*/ 13730 w 2025410"/>
                    <a:gd name="connsiteY1" fmla="*/ 2938272 h 2938272"/>
                    <a:gd name="connsiteX2" fmla="*/ 2025410 w 2025410"/>
                    <a:gd name="connsiteY2" fmla="*/ 2938272 h 2938272"/>
                    <a:gd name="connsiteX3" fmla="*/ 2025410 w 2025410"/>
                    <a:gd name="connsiteY3" fmla="*/ 0 h 2938272"/>
                    <a:gd name="connsiteX4" fmla="*/ 0 w 2025410"/>
                    <a:gd name="connsiteY4" fmla="*/ 1376 h 2938272"/>
                    <a:gd name="connsiteX0" fmla="*/ 0 w 2025410"/>
                    <a:gd name="connsiteY0" fmla="*/ 1376 h 2938272"/>
                    <a:gd name="connsiteX1" fmla="*/ 13730 w 2025410"/>
                    <a:gd name="connsiteY1" fmla="*/ 2938272 h 2938272"/>
                    <a:gd name="connsiteX2" fmla="*/ 2025410 w 2025410"/>
                    <a:gd name="connsiteY2" fmla="*/ 2938272 h 2938272"/>
                    <a:gd name="connsiteX3" fmla="*/ 2025410 w 2025410"/>
                    <a:gd name="connsiteY3" fmla="*/ 0 h 2938272"/>
                    <a:gd name="connsiteX4" fmla="*/ 0 w 2025410"/>
                    <a:gd name="connsiteY4" fmla="*/ 1376 h 2938272"/>
                    <a:gd name="connsiteX0" fmla="*/ 0 w 2025410"/>
                    <a:gd name="connsiteY0" fmla="*/ 1376 h 2938272"/>
                    <a:gd name="connsiteX1" fmla="*/ 13730 w 2025410"/>
                    <a:gd name="connsiteY1" fmla="*/ 2938272 h 2938272"/>
                    <a:gd name="connsiteX2" fmla="*/ 2025410 w 2025410"/>
                    <a:gd name="connsiteY2" fmla="*/ 2938272 h 2938272"/>
                    <a:gd name="connsiteX3" fmla="*/ 2025410 w 2025410"/>
                    <a:gd name="connsiteY3" fmla="*/ 0 h 2938272"/>
                    <a:gd name="connsiteX4" fmla="*/ 0 w 2025410"/>
                    <a:gd name="connsiteY4" fmla="*/ 1376 h 2938272"/>
                    <a:gd name="connsiteX0" fmla="*/ 0 w 2025410"/>
                    <a:gd name="connsiteY0" fmla="*/ 1376 h 2938272"/>
                    <a:gd name="connsiteX1" fmla="*/ 13730 w 2025410"/>
                    <a:gd name="connsiteY1" fmla="*/ 2938272 h 2938272"/>
                    <a:gd name="connsiteX2" fmla="*/ 2025410 w 2025410"/>
                    <a:gd name="connsiteY2" fmla="*/ 2938272 h 2938272"/>
                    <a:gd name="connsiteX3" fmla="*/ 2025410 w 2025410"/>
                    <a:gd name="connsiteY3" fmla="*/ 0 h 2938272"/>
                    <a:gd name="connsiteX4" fmla="*/ 0 w 2025410"/>
                    <a:gd name="connsiteY4" fmla="*/ 1376 h 2938272"/>
                    <a:gd name="connsiteX0" fmla="*/ 0 w 2025410"/>
                    <a:gd name="connsiteY0" fmla="*/ 1376 h 2938272"/>
                    <a:gd name="connsiteX1" fmla="*/ 13730 w 2025410"/>
                    <a:gd name="connsiteY1" fmla="*/ 2938272 h 2938272"/>
                    <a:gd name="connsiteX2" fmla="*/ 2025410 w 2025410"/>
                    <a:gd name="connsiteY2" fmla="*/ 2938272 h 2938272"/>
                    <a:gd name="connsiteX3" fmla="*/ 2025410 w 2025410"/>
                    <a:gd name="connsiteY3" fmla="*/ 0 h 2938272"/>
                    <a:gd name="connsiteX4" fmla="*/ 0 w 2025410"/>
                    <a:gd name="connsiteY4" fmla="*/ 1376 h 2938272"/>
                    <a:gd name="connsiteX0" fmla="*/ 0 w 2025410"/>
                    <a:gd name="connsiteY0" fmla="*/ 1376 h 2938272"/>
                    <a:gd name="connsiteX1" fmla="*/ 13730 w 2025410"/>
                    <a:gd name="connsiteY1" fmla="*/ 2938272 h 2938272"/>
                    <a:gd name="connsiteX2" fmla="*/ 2025410 w 2025410"/>
                    <a:gd name="connsiteY2" fmla="*/ 2938272 h 2938272"/>
                    <a:gd name="connsiteX3" fmla="*/ 2025410 w 2025410"/>
                    <a:gd name="connsiteY3" fmla="*/ 0 h 2938272"/>
                    <a:gd name="connsiteX4" fmla="*/ 0 w 2025410"/>
                    <a:gd name="connsiteY4" fmla="*/ 1376 h 29382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025410" h="2938272">
                      <a:moveTo>
                        <a:pt x="0" y="1376"/>
                      </a:moveTo>
                      <a:cubicBezTo>
                        <a:pt x="650739" y="773197"/>
                        <a:pt x="661665" y="2166451"/>
                        <a:pt x="13730" y="2938272"/>
                      </a:cubicBezTo>
                      <a:lnTo>
                        <a:pt x="2025410" y="2938272"/>
                      </a:lnTo>
                      <a:cubicBezTo>
                        <a:pt x="1374808" y="2153292"/>
                        <a:pt x="1400208" y="753230"/>
                        <a:pt x="2025410" y="0"/>
                      </a:cubicBezTo>
                      <a:lnTo>
                        <a:pt x="0" y="1376"/>
                      </a:lnTo>
                      <a:close/>
                    </a:path>
                  </a:pathLst>
                </a:custGeom>
                <a:solidFill>
                  <a:schemeClr val="bg1"/>
                </a:solidFill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solidFill>
                      <a:schemeClr val="dk1"/>
                    </a:solidFill>
                  </a:endParaRPr>
                </a:p>
              </p:txBody>
            </p:sp>
            <p:sp>
              <p:nvSpPr>
                <p:cNvPr id="108" name="TextBox 107"/>
                <p:cNvSpPr txBox="1"/>
                <p:nvPr/>
              </p:nvSpPr>
              <p:spPr>
                <a:xfrm>
                  <a:off x="3467496" y="2575079"/>
                  <a:ext cx="2190882" cy="1700466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>
                    <a:spcBef>
                      <a:spcPts val="1300"/>
                    </a:spcBef>
                  </a:pPr>
                  <a:r>
                    <a:rPr lang="ko-KR" altLang="en-US" dirty="0"/>
                    <a:t>개인</a:t>
                  </a:r>
                  <a:endParaRPr lang="en-US" altLang="ko-KR" dirty="0"/>
                </a:p>
                <a:p>
                  <a:pPr algn="ctr">
                    <a:spcBef>
                      <a:spcPts val="1300"/>
                    </a:spcBef>
                  </a:pPr>
                  <a:r>
                    <a:rPr lang="ko-KR" altLang="en-US" dirty="0"/>
                    <a:t>또는</a:t>
                  </a:r>
                  <a:endParaRPr lang="en-US" altLang="ko-KR" dirty="0"/>
                </a:p>
                <a:p>
                  <a:pPr algn="ctr">
                    <a:spcBef>
                      <a:spcPts val="1300"/>
                    </a:spcBef>
                  </a:pPr>
                  <a:r>
                    <a:rPr lang="ko-KR" altLang="en-US" dirty="0"/>
                    <a:t>집단의</a:t>
                  </a:r>
                  <a:endParaRPr lang="en-US" altLang="ko-KR" dirty="0"/>
                </a:p>
                <a:p>
                  <a:pPr algn="ctr">
                    <a:spcBef>
                      <a:spcPts val="1300"/>
                    </a:spcBef>
                  </a:pPr>
                  <a:r>
                    <a:rPr lang="ko-KR" altLang="en-US" dirty="0"/>
                    <a:t>가치체계</a:t>
                  </a:r>
                </a:p>
              </p:txBody>
            </p:sp>
          </p:grpSp>
        </p:grpSp>
        <p:sp>
          <p:nvSpPr>
            <p:cNvPr id="102" name="TextBox 101"/>
            <p:cNvSpPr txBox="1"/>
            <p:nvPr/>
          </p:nvSpPr>
          <p:spPr>
            <a:xfrm>
              <a:off x="541262" y="5132404"/>
              <a:ext cx="5959564" cy="30395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spcBef>
                  <a:spcPts val="500"/>
                </a:spcBef>
              </a:pPr>
              <a:r>
                <a:rPr lang="en-US" altLang="ko-KR" sz="1600" dirty="0"/>
                <a:t>[</a:t>
              </a:r>
              <a:r>
                <a:rPr lang="ko-KR" altLang="en-US" sz="1600" dirty="0"/>
                <a:t>그림 </a:t>
              </a:r>
              <a:r>
                <a:rPr lang="en-US" altLang="ko-KR" sz="1600" dirty="0"/>
                <a:t>3-1] </a:t>
              </a:r>
              <a:r>
                <a:rPr lang="ko-KR" altLang="en-US" sz="1600" dirty="0"/>
                <a:t>사회현상에 대한 주관적 가치개입의 문제</a:t>
              </a:r>
              <a:r>
                <a:rPr lang="en-US" altLang="ko-KR" sz="1600" dirty="0"/>
                <a:t> </a:t>
              </a:r>
              <a:endParaRPr lang="ko-KR" altLang="en-US" sz="1600" dirty="0"/>
            </a:p>
          </p:txBody>
        </p:sp>
      </p:grpSp>
      <p:grpSp>
        <p:nvGrpSpPr>
          <p:cNvPr id="8" name="그룹 112"/>
          <p:cNvGrpSpPr/>
          <p:nvPr/>
        </p:nvGrpSpPr>
        <p:grpSpPr>
          <a:xfrm>
            <a:off x="1714480" y="2786058"/>
            <a:ext cx="5786478" cy="1714512"/>
            <a:chOff x="2103120" y="2773680"/>
            <a:chExt cx="4998720" cy="1310640"/>
          </a:xfrm>
        </p:grpSpPr>
        <p:cxnSp>
          <p:nvCxnSpPr>
            <p:cNvPr id="114" name="직선 연결선 113"/>
            <p:cNvCxnSpPr/>
            <p:nvPr/>
          </p:nvCxnSpPr>
          <p:spPr>
            <a:xfrm>
              <a:off x="2103120" y="2773680"/>
              <a:ext cx="4998720" cy="1310640"/>
            </a:xfrm>
            <a:prstGeom prst="line">
              <a:avLst/>
            </a:prstGeom>
            <a:ln w="12700"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직선 연결선 114"/>
            <p:cNvCxnSpPr/>
            <p:nvPr/>
          </p:nvCxnSpPr>
          <p:spPr>
            <a:xfrm flipV="1">
              <a:off x="2125980" y="2788920"/>
              <a:ext cx="4953000" cy="1287780"/>
            </a:xfrm>
            <a:prstGeom prst="line">
              <a:avLst/>
            </a:prstGeom>
            <a:ln w="12700"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14282" y="904878"/>
            <a:ext cx="8820150" cy="5332434"/>
          </a:xfrm>
        </p:spPr>
        <p:txBody>
          <a:bodyPr>
            <a:noAutofit/>
          </a:bodyPr>
          <a:lstStyle/>
          <a:p>
            <a:pPr marL="357188">
              <a:lnSpc>
                <a:spcPct val="130000"/>
              </a:lnSpc>
              <a:spcBef>
                <a:spcPts val="700"/>
              </a:spcBef>
              <a:buNone/>
            </a:pPr>
            <a:r>
              <a:rPr lang="en-US" altLang="ko-KR" sz="2400" b="1" dirty="0"/>
              <a:t>2. </a:t>
            </a:r>
            <a:r>
              <a:rPr lang="ko-KR" altLang="en-US" sz="2400" b="1" dirty="0"/>
              <a:t>가치논쟁</a:t>
            </a:r>
            <a:endParaRPr lang="en-US" altLang="ko-KR" sz="2400" b="1" dirty="0"/>
          </a:p>
          <a:p>
            <a:pPr marL="357188">
              <a:lnSpc>
                <a:spcPct val="130000"/>
              </a:lnSpc>
              <a:spcBef>
                <a:spcPts val="700"/>
              </a:spcBef>
              <a:buNone/>
            </a:pPr>
            <a:endParaRPr lang="en-US" altLang="ko-KR" sz="1000" b="1" dirty="0"/>
          </a:p>
          <a:p>
            <a:pPr marL="622300" indent="-425450">
              <a:lnSpc>
                <a:spcPct val="110000"/>
              </a:lnSpc>
              <a:spcBef>
                <a:spcPts val="700"/>
              </a:spcBef>
              <a:buFont typeface="Wingdings" pitchFamily="2" charset="2"/>
              <a:buChar char="l"/>
            </a:pPr>
            <a:r>
              <a:rPr lang="en-US" altLang="ko-KR" sz="1800" dirty="0"/>
              <a:t>M. Weber(1904)</a:t>
            </a:r>
          </a:p>
          <a:p>
            <a:pPr marL="622300" indent="-425450">
              <a:lnSpc>
                <a:spcPct val="110000"/>
              </a:lnSpc>
              <a:spcBef>
                <a:spcPts val="700"/>
              </a:spcBef>
              <a:buNone/>
            </a:pPr>
            <a:r>
              <a:rPr lang="en-US" altLang="ko-KR" sz="1800" dirty="0"/>
              <a:t>  : </a:t>
            </a:r>
            <a:r>
              <a:rPr lang="ko-KR" altLang="en-US" sz="1800" dirty="0"/>
              <a:t>「사회과학적 그리고 사회정책적 문제인식의 객관성」 → 가치논쟁</a:t>
            </a:r>
            <a:endParaRPr lang="en-US" altLang="ko-KR" sz="1800" dirty="0"/>
          </a:p>
          <a:p>
            <a:pPr marL="808038">
              <a:lnSpc>
                <a:spcPct val="130000"/>
              </a:lnSpc>
              <a:spcBef>
                <a:spcPts val="700"/>
              </a:spcBef>
            </a:pPr>
            <a:r>
              <a:rPr lang="ko-KR" altLang="en-US" sz="1800" dirty="0"/>
              <a:t>논쟁의 대상</a:t>
            </a:r>
            <a:endParaRPr lang="en-US" altLang="ko-KR" sz="1800" dirty="0"/>
          </a:p>
          <a:p>
            <a:pPr marL="631825" indent="-166688">
              <a:lnSpc>
                <a:spcPct val="130000"/>
              </a:lnSpc>
              <a:spcBef>
                <a:spcPts val="0"/>
              </a:spcBef>
              <a:buNone/>
            </a:pPr>
            <a:r>
              <a:rPr lang="ko-KR" altLang="en-US" sz="1800" dirty="0"/>
              <a:t> </a:t>
            </a:r>
            <a:r>
              <a:rPr lang="en-US" altLang="ko-KR" sz="1800" dirty="0"/>
              <a:t>: </a:t>
            </a:r>
            <a:r>
              <a:rPr lang="ko-KR" altLang="en-US" sz="1800" dirty="0"/>
              <a:t>시대적 요청에 부응한 정치적 산물 또는 학문적 이론을 토대로 체계적 </a:t>
            </a:r>
            <a:endParaRPr lang="en-US" altLang="ko-KR" sz="1800" dirty="0"/>
          </a:p>
          <a:p>
            <a:pPr marL="631825" indent="-166688">
              <a:lnSpc>
                <a:spcPct val="130000"/>
              </a:lnSpc>
              <a:spcBef>
                <a:spcPts val="0"/>
              </a:spcBef>
              <a:buNone/>
            </a:pPr>
            <a:r>
              <a:rPr lang="en-US" altLang="ko-KR" sz="1800" dirty="0"/>
              <a:t> </a:t>
            </a:r>
            <a:r>
              <a:rPr lang="en-US" altLang="ko-KR" sz="1800" dirty="0">
                <a:solidFill>
                  <a:schemeClr val="bg1"/>
                </a:solidFill>
              </a:rPr>
              <a:t> .</a:t>
            </a:r>
            <a:r>
              <a:rPr lang="ko-KR" altLang="en-US" sz="1800" dirty="0"/>
              <a:t>연구가 </a:t>
            </a:r>
            <a:r>
              <a:rPr lang="ko-KR" altLang="en-US" sz="1800"/>
              <a:t>가능한 영역인지에 초점</a:t>
            </a:r>
            <a:endParaRPr lang="en-US" altLang="ko-KR" sz="1800" dirty="0"/>
          </a:p>
          <a:p>
            <a:pPr marL="808038">
              <a:lnSpc>
                <a:spcPct val="130000"/>
              </a:lnSpc>
              <a:spcBef>
                <a:spcPts val="700"/>
              </a:spcBef>
            </a:pPr>
            <a:r>
              <a:rPr lang="ko-KR" altLang="en-US" sz="1800" dirty="0"/>
              <a:t>학문적 연구영역에서 가치판단의 개입 가능성 여부</a:t>
            </a:r>
            <a:endParaRPr lang="en-US" altLang="ko-KR" sz="1800" dirty="0"/>
          </a:p>
          <a:p>
            <a:pPr marL="808038">
              <a:lnSpc>
                <a:spcPct val="130000"/>
              </a:lnSpc>
              <a:spcBef>
                <a:spcPts val="700"/>
              </a:spcBef>
              <a:buNone/>
            </a:pPr>
            <a:endParaRPr lang="en-US" altLang="ko-KR" sz="1800" dirty="0"/>
          </a:p>
          <a:p>
            <a:pPr marL="719138" indent="-512763">
              <a:lnSpc>
                <a:spcPct val="130000"/>
              </a:lnSpc>
              <a:spcBef>
                <a:spcPts val="700"/>
              </a:spcBef>
              <a:buAutoNum type="arabicParenR"/>
            </a:pPr>
            <a:r>
              <a:rPr lang="ko-KR" altLang="en-US" sz="1800" b="1" dirty="0" err="1"/>
              <a:t>가치수용론</a:t>
            </a:r>
            <a:endParaRPr lang="en-US" altLang="ko-KR" sz="1800" b="1" dirty="0"/>
          </a:p>
          <a:p>
            <a:pPr marL="804863" indent="-415925">
              <a:lnSpc>
                <a:spcPct val="130000"/>
              </a:lnSpc>
              <a:spcBef>
                <a:spcPts val="300"/>
              </a:spcBef>
              <a:buFont typeface="Wingdings" pitchFamily="2" charset="2"/>
              <a:buChar char="m"/>
            </a:pPr>
            <a:r>
              <a:rPr lang="ko-KR" altLang="en-US" sz="1800" dirty="0"/>
              <a:t>학문적 연구에 있어서 주관적 가치의 필요성</a:t>
            </a:r>
            <a:endParaRPr lang="en-US" altLang="ko-KR" sz="1800" dirty="0"/>
          </a:p>
          <a:p>
            <a:pPr marL="987425" indent="-330200">
              <a:lnSpc>
                <a:spcPct val="130000"/>
              </a:lnSpc>
              <a:spcBef>
                <a:spcPts val="0"/>
              </a:spcBef>
            </a:pPr>
            <a:r>
              <a:rPr lang="ko-KR" altLang="en-US" sz="1800" dirty="0"/>
              <a:t>사회복지정책은 가치를 기반으로 하는 정책</a:t>
            </a:r>
            <a:endParaRPr lang="en-US" altLang="ko-KR" sz="1800" dirty="0"/>
          </a:p>
          <a:p>
            <a:pPr marL="987425" indent="-330200">
              <a:lnSpc>
                <a:spcPct val="130000"/>
              </a:lnSpc>
              <a:spcBef>
                <a:spcPts val="0"/>
              </a:spcBef>
            </a:pPr>
            <a:r>
              <a:rPr lang="ko-KR" altLang="en-US" sz="1800" dirty="0"/>
              <a:t>가치판단이 전제될 경우에만 문제인식</a:t>
            </a:r>
            <a:r>
              <a:rPr lang="en-US" altLang="ko-KR" sz="1800" dirty="0"/>
              <a:t>, </a:t>
            </a:r>
            <a:r>
              <a:rPr lang="ko-KR" altLang="en-US" sz="1800" dirty="0"/>
              <a:t>정책의 실체성과 방향성이 명확</a:t>
            </a:r>
            <a:endParaRPr lang="en-US" altLang="ko-KR" sz="1800" dirty="0"/>
          </a:p>
        </p:txBody>
      </p:sp>
    </p:spTree>
  </p:cSld>
  <p:clrMapOvr>
    <a:masterClrMapping/>
  </p:clrMapOvr>
  <p:transition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48"/>
          <p:cNvGrpSpPr/>
          <p:nvPr/>
        </p:nvGrpSpPr>
        <p:grpSpPr>
          <a:xfrm>
            <a:off x="611560" y="1268738"/>
            <a:ext cx="7920880" cy="4248494"/>
            <a:chOff x="611560" y="1268738"/>
            <a:chExt cx="7920880" cy="4248494"/>
          </a:xfrm>
        </p:grpSpPr>
        <p:sp>
          <p:nvSpPr>
            <p:cNvPr id="50" name="모서리가 둥근 직사각형 49"/>
            <p:cNvSpPr/>
            <p:nvPr/>
          </p:nvSpPr>
          <p:spPr>
            <a:xfrm>
              <a:off x="611560" y="1268738"/>
              <a:ext cx="7920880" cy="4248494"/>
            </a:xfrm>
            <a:prstGeom prst="roundRect">
              <a:avLst>
                <a:gd name="adj" fmla="val 8047"/>
              </a:avLst>
            </a:prstGeom>
            <a:solidFill>
              <a:schemeClr val="accent3">
                <a:lumMod val="20000"/>
                <a:lumOff val="80000"/>
              </a:schemeClr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755576" y="5225719"/>
              <a:ext cx="393197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spcBef>
                  <a:spcPts val="500"/>
                </a:spcBef>
              </a:pPr>
              <a:r>
                <a:rPr lang="en-US" altLang="ko-KR" sz="1200" dirty="0"/>
                <a:t>[</a:t>
              </a:r>
              <a:r>
                <a:rPr lang="ko-KR" altLang="en-US" sz="1200" dirty="0"/>
                <a:t>그림 </a:t>
              </a:r>
              <a:r>
                <a:rPr lang="en-US" altLang="ko-KR" sz="1200" dirty="0"/>
                <a:t>3-2] </a:t>
              </a:r>
              <a:r>
                <a:rPr lang="ko-KR" altLang="en-US" sz="1200" dirty="0"/>
                <a:t>가치판단과 사회복지정책의 결정과정</a:t>
              </a:r>
              <a:r>
                <a:rPr lang="en-US" altLang="ko-KR" sz="1200" dirty="0"/>
                <a:t> </a:t>
              </a:r>
              <a:endParaRPr lang="ko-KR" altLang="en-US" sz="1200" dirty="0"/>
            </a:p>
          </p:txBody>
        </p:sp>
      </p:grpSp>
      <p:grpSp>
        <p:nvGrpSpPr>
          <p:cNvPr id="4" name="그룹 51"/>
          <p:cNvGrpSpPr/>
          <p:nvPr/>
        </p:nvGrpSpPr>
        <p:grpSpPr>
          <a:xfrm>
            <a:off x="5184826" y="2852936"/>
            <a:ext cx="1696510" cy="1118894"/>
            <a:chOff x="5179746" y="2852936"/>
            <a:chExt cx="1696510" cy="1118894"/>
          </a:xfrm>
        </p:grpSpPr>
        <p:sp>
          <p:nvSpPr>
            <p:cNvPr id="53" name="타원 52"/>
            <p:cNvSpPr/>
            <p:nvPr/>
          </p:nvSpPr>
          <p:spPr>
            <a:xfrm>
              <a:off x="5461695" y="2852936"/>
              <a:ext cx="1118896" cy="1118894"/>
            </a:xfrm>
            <a:prstGeom prst="ellipse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 sz="1100">
                <a:solidFill>
                  <a:schemeClr val="dk1"/>
                </a:solidFill>
              </a:endParaRPr>
            </a:p>
          </p:txBody>
        </p:sp>
        <p:sp>
          <p:nvSpPr>
            <p:cNvPr id="54" name="TextBox 53"/>
            <p:cNvSpPr txBox="1"/>
            <p:nvPr/>
          </p:nvSpPr>
          <p:spPr>
            <a:xfrm>
              <a:off x="5179746" y="3001144"/>
              <a:ext cx="1696510" cy="74635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spcBef>
                  <a:spcPts val="100"/>
                </a:spcBef>
              </a:pPr>
              <a:r>
                <a:rPr lang="ko-KR" altLang="en-US" sz="1000" dirty="0"/>
                <a:t>정책목표의</a:t>
              </a:r>
              <a:endParaRPr lang="en-US" altLang="ko-KR" sz="1000" dirty="0"/>
            </a:p>
            <a:p>
              <a:pPr algn="ctr">
                <a:spcBef>
                  <a:spcPts val="100"/>
                </a:spcBef>
              </a:pPr>
              <a:r>
                <a:rPr lang="ko-KR" altLang="en-US" sz="1000" dirty="0"/>
                <a:t>설정</a:t>
              </a:r>
              <a:r>
                <a:rPr lang="en-US" altLang="ko-KR" sz="1000" dirty="0"/>
                <a:t>, </a:t>
              </a:r>
              <a:r>
                <a:rPr lang="ko-KR" altLang="en-US" sz="1000" dirty="0"/>
                <a:t>정책수단의</a:t>
              </a:r>
              <a:endParaRPr lang="en-US" altLang="ko-KR" sz="1000" dirty="0"/>
            </a:p>
            <a:p>
              <a:pPr algn="ctr">
                <a:spcBef>
                  <a:spcPts val="100"/>
                </a:spcBef>
              </a:pPr>
              <a:r>
                <a:rPr lang="ko-KR" altLang="en-US" sz="1000" dirty="0"/>
                <a:t>비교 및 선택</a:t>
              </a:r>
              <a:r>
                <a:rPr lang="en-US" altLang="ko-KR" sz="1000" dirty="0"/>
                <a:t>,</a:t>
              </a:r>
            </a:p>
            <a:p>
              <a:pPr algn="ctr">
                <a:spcBef>
                  <a:spcPts val="100"/>
                </a:spcBef>
              </a:pPr>
              <a:r>
                <a:rPr lang="ko-KR" altLang="en-US" sz="1000" dirty="0"/>
                <a:t>개입수준의 결정</a:t>
              </a:r>
            </a:p>
          </p:txBody>
        </p:sp>
      </p:grpSp>
      <p:grpSp>
        <p:nvGrpSpPr>
          <p:cNvPr id="5" name="그룹 54"/>
          <p:cNvGrpSpPr/>
          <p:nvPr/>
        </p:nvGrpSpPr>
        <p:grpSpPr>
          <a:xfrm>
            <a:off x="7184820" y="2852936"/>
            <a:ext cx="1118896" cy="1118894"/>
            <a:chOff x="7112812" y="2852936"/>
            <a:chExt cx="1118896" cy="1118894"/>
          </a:xfrm>
        </p:grpSpPr>
        <p:sp>
          <p:nvSpPr>
            <p:cNvPr id="56" name="타원 55"/>
            <p:cNvSpPr/>
            <p:nvPr/>
          </p:nvSpPr>
          <p:spPr>
            <a:xfrm>
              <a:off x="7112812" y="2852936"/>
              <a:ext cx="1118896" cy="1118894"/>
            </a:xfrm>
            <a:prstGeom prst="ellipse">
              <a:avLst/>
            </a:prstGeom>
            <a:solidFill>
              <a:schemeClr val="bg1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ko-KR" altLang="en-US" sz="1100">
                <a:solidFill>
                  <a:schemeClr val="dk1"/>
                </a:solidFill>
              </a:endParaRPr>
            </a:p>
          </p:txBody>
        </p:sp>
        <p:sp>
          <p:nvSpPr>
            <p:cNvPr id="57" name="TextBox 56"/>
            <p:cNvSpPr txBox="1"/>
            <p:nvPr/>
          </p:nvSpPr>
          <p:spPr>
            <a:xfrm>
              <a:off x="7143080" y="3047752"/>
              <a:ext cx="1080120" cy="8566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spcBef>
                  <a:spcPts val="100"/>
                </a:spcBef>
              </a:pPr>
              <a:r>
                <a:rPr lang="ko-KR" altLang="en-US" sz="1600" dirty="0"/>
                <a:t>정책평가</a:t>
              </a:r>
              <a:r>
                <a:rPr lang="en-US" altLang="ko-KR" sz="1600" dirty="0"/>
                <a:t>,</a:t>
              </a:r>
            </a:p>
            <a:p>
              <a:pPr algn="ctr">
                <a:spcBef>
                  <a:spcPts val="100"/>
                </a:spcBef>
              </a:pPr>
              <a:r>
                <a:rPr lang="ko-KR" altLang="en-US" sz="1600" dirty="0"/>
                <a:t>대안의</a:t>
              </a:r>
              <a:endParaRPr lang="en-US" altLang="ko-KR" sz="1600" dirty="0"/>
            </a:p>
            <a:p>
              <a:pPr algn="ctr">
                <a:spcBef>
                  <a:spcPts val="100"/>
                </a:spcBef>
              </a:pPr>
              <a:r>
                <a:rPr lang="ko-KR" altLang="en-US" sz="1600" dirty="0"/>
                <a:t>마련</a:t>
              </a:r>
            </a:p>
          </p:txBody>
        </p:sp>
      </p:grpSp>
      <p:cxnSp>
        <p:nvCxnSpPr>
          <p:cNvPr id="58" name="직선 화살표 연결선 57"/>
          <p:cNvCxnSpPr/>
          <p:nvPr/>
        </p:nvCxnSpPr>
        <p:spPr>
          <a:xfrm>
            <a:off x="4886094" y="3412383"/>
            <a:ext cx="550002" cy="1588"/>
          </a:xfrm>
          <a:prstGeom prst="straightConnector1">
            <a:avLst/>
          </a:prstGeom>
          <a:ln w="2222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직선 화살표 연결선 58"/>
          <p:cNvCxnSpPr>
            <a:stCxn id="53" idx="6"/>
          </p:cNvCxnSpPr>
          <p:nvPr/>
        </p:nvCxnSpPr>
        <p:spPr>
          <a:xfrm>
            <a:off x="6585671" y="3412383"/>
            <a:ext cx="579034" cy="742"/>
          </a:xfrm>
          <a:prstGeom prst="straightConnector1">
            <a:avLst/>
          </a:prstGeom>
          <a:ln w="22225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그룹 59"/>
          <p:cNvGrpSpPr/>
          <p:nvPr/>
        </p:nvGrpSpPr>
        <p:grpSpPr>
          <a:xfrm>
            <a:off x="742876" y="2392124"/>
            <a:ext cx="4208662" cy="2077946"/>
            <a:chOff x="742876" y="2392124"/>
            <a:chExt cx="4208662" cy="2077946"/>
          </a:xfrm>
        </p:grpSpPr>
        <p:grpSp>
          <p:nvGrpSpPr>
            <p:cNvPr id="7" name="그룹 39"/>
            <p:cNvGrpSpPr/>
            <p:nvPr/>
          </p:nvGrpSpPr>
          <p:grpSpPr>
            <a:xfrm>
              <a:off x="2255044" y="2392124"/>
              <a:ext cx="1202618" cy="2077946"/>
              <a:chOff x="2255044" y="2392124"/>
              <a:chExt cx="1202618" cy="2077946"/>
            </a:xfrm>
          </p:grpSpPr>
          <p:sp>
            <p:nvSpPr>
              <p:cNvPr id="68" name="자유형 67"/>
              <p:cNvSpPr/>
              <p:nvPr/>
            </p:nvSpPr>
            <p:spPr>
              <a:xfrm>
                <a:off x="2255044" y="2551926"/>
                <a:ext cx="1202618" cy="1735421"/>
              </a:xfrm>
              <a:custGeom>
                <a:avLst/>
                <a:gdLst>
                  <a:gd name="connsiteX0" fmla="*/ 0 w 2023872"/>
                  <a:gd name="connsiteY0" fmla="*/ 0 h 2950464"/>
                  <a:gd name="connsiteX1" fmla="*/ 12192 w 2023872"/>
                  <a:gd name="connsiteY1" fmla="*/ 2950464 h 2950464"/>
                  <a:gd name="connsiteX2" fmla="*/ 2023872 w 2023872"/>
                  <a:gd name="connsiteY2" fmla="*/ 2950464 h 2950464"/>
                  <a:gd name="connsiteX3" fmla="*/ 2023872 w 2023872"/>
                  <a:gd name="connsiteY3" fmla="*/ 12192 h 2950464"/>
                  <a:gd name="connsiteX4" fmla="*/ 0 w 2023872"/>
                  <a:gd name="connsiteY4" fmla="*/ 0 h 2950464"/>
                  <a:gd name="connsiteX0" fmla="*/ 0 w 2025410"/>
                  <a:gd name="connsiteY0" fmla="*/ 1376 h 2938272"/>
                  <a:gd name="connsiteX1" fmla="*/ 13730 w 2025410"/>
                  <a:gd name="connsiteY1" fmla="*/ 2938272 h 2938272"/>
                  <a:gd name="connsiteX2" fmla="*/ 2025410 w 2025410"/>
                  <a:gd name="connsiteY2" fmla="*/ 2938272 h 2938272"/>
                  <a:gd name="connsiteX3" fmla="*/ 2025410 w 2025410"/>
                  <a:gd name="connsiteY3" fmla="*/ 0 h 2938272"/>
                  <a:gd name="connsiteX4" fmla="*/ 0 w 2025410"/>
                  <a:gd name="connsiteY4" fmla="*/ 1376 h 2938272"/>
                  <a:gd name="connsiteX0" fmla="*/ 0 w 2025410"/>
                  <a:gd name="connsiteY0" fmla="*/ 1376 h 2938272"/>
                  <a:gd name="connsiteX1" fmla="*/ 13730 w 2025410"/>
                  <a:gd name="connsiteY1" fmla="*/ 2938272 h 2938272"/>
                  <a:gd name="connsiteX2" fmla="*/ 2025410 w 2025410"/>
                  <a:gd name="connsiteY2" fmla="*/ 2938272 h 2938272"/>
                  <a:gd name="connsiteX3" fmla="*/ 2025410 w 2025410"/>
                  <a:gd name="connsiteY3" fmla="*/ 0 h 2938272"/>
                  <a:gd name="connsiteX4" fmla="*/ 0 w 2025410"/>
                  <a:gd name="connsiteY4" fmla="*/ 1376 h 2938272"/>
                  <a:gd name="connsiteX0" fmla="*/ 0 w 2025410"/>
                  <a:gd name="connsiteY0" fmla="*/ 1376 h 2938272"/>
                  <a:gd name="connsiteX1" fmla="*/ 13730 w 2025410"/>
                  <a:gd name="connsiteY1" fmla="*/ 2938272 h 2938272"/>
                  <a:gd name="connsiteX2" fmla="*/ 2025410 w 2025410"/>
                  <a:gd name="connsiteY2" fmla="*/ 2938272 h 2938272"/>
                  <a:gd name="connsiteX3" fmla="*/ 2025410 w 2025410"/>
                  <a:gd name="connsiteY3" fmla="*/ 0 h 2938272"/>
                  <a:gd name="connsiteX4" fmla="*/ 0 w 2025410"/>
                  <a:gd name="connsiteY4" fmla="*/ 1376 h 2938272"/>
                  <a:gd name="connsiteX0" fmla="*/ 0 w 2025410"/>
                  <a:gd name="connsiteY0" fmla="*/ 1376 h 2938272"/>
                  <a:gd name="connsiteX1" fmla="*/ 13730 w 2025410"/>
                  <a:gd name="connsiteY1" fmla="*/ 2938272 h 2938272"/>
                  <a:gd name="connsiteX2" fmla="*/ 2025410 w 2025410"/>
                  <a:gd name="connsiteY2" fmla="*/ 2938272 h 2938272"/>
                  <a:gd name="connsiteX3" fmla="*/ 2025410 w 2025410"/>
                  <a:gd name="connsiteY3" fmla="*/ 0 h 2938272"/>
                  <a:gd name="connsiteX4" fmla="*/ 0 w 2025410"/>
                  <a:gd name="connsiteY4" fmla="*/ 1376 h 2938272"/>
                  <a:gd name="connsiteX0" fmla="*/ 0 w 2025410"/>
                  <a:gd name="connsiteY0" fmla="*/ 1376 h 2938272"/>
                  <a:gd name="connsiteX1" fmla="*/ 13730 w 2025410"/>
                  <a:gd name="connsiteY1" fmla="*/ 2938272 h 2938272"/>
                  <a:gd name="connsiteX2" fmla="*/ 2025410 w 2025410"/>
                  <a:gd name="connsiteY2" fmla="*/ 2938272 h 2938272"/>
                  <a:gd name="connsiteX3" fmla="*/ 2025410 w 2025410"/>
                  <a:gd name="connsiteY3" fmla="*/ 0 h 2938272"/>
                  <a:gd name="connsiteX4" fmla="*/ 0 w 2025410"/>
                  <a:gd name="connsiteY4" fmla="*/ 1376 h 2938272"/>
                  <a:gd name="connsiteX0" fmla="*/ 0 w 2025410"/>
                  <a:gd name="connsiteY0" fmla="*/ 1376 h 2938272"/>
                  <a:gd name="connsiteX1" fmla="*/ 13730 w 2025410"/>
                  <a:gd name="connsiteY1" fmla="*/ 2938272 h 2938272"/>
                  <a:gd name="connsiteX2" fmla="*/ 2025410 w 2025410"/>
                  <a:gd name="connsiteY2" fmla="*/ 2938272 h 2938272"/>
                  <a:gd name="connsiteX3" fmla="*/ 2025410 w 2025410"/>
                  <a:gd name="connsiteY3" fmla="*/ 0 h 2938272"/>
                  <a:gd name="connsiteX4" fmla="*/ 0 w 2025410"/>
                  <a:gd name="connsiteY4" fmla="*/ 1376 h 2938272"/>
                  <a:gd name="connsiteX0" fmla="*/ 0 w 2025410"/>
                  <a:gd name="connsiteY0" fmla="*/ 1376 h 2938272"/>
                  <a:gd name="connsiteX1" fmla="*/ 13730 w 2025410"/>
                  <a:gd name="connsiteY1" fmla="*/ 2938272 h 2938272"/>
                  <a:gd name="connsiteX2" fmla="*/ 2025410 w 2025410"/>
                  <a:gd name="connsiteY2" fmla="*/ 2938272 h 2938272"/>
                  <a:gd name="connsiteX3" fmla="*/ 2025410 w 2025410"/>
                  <a:gd name="connsiteY3" fmla="*/ 0 h 2938272"/>
                  <a:gd name="connsiteX4" fmla="*/ 0 w 2025410"/>
                  <a:gd name="connsiteY4" fmla="*/ 1376 h 2938272"/>
                  <a:gd name="connsiteX0" fmla="*/ 0 w 2025410"/>
                  <a:gd name="connsiteY0" fmla="*/ 1376 h 2938272"/>
                  <a:gd name="connsiteX1" fmla="*/ 13730 w 2025410"/>
                  <a:gd name="connsiteY1" fmla="*/ 2938272 h 2938272"/>
                  <a:gd name="connsiteX2" fmla="*/ 2025410 w 2025410"/>
                  <a:gd name="connsiteY2" fmla="*/ 2938272 h 2938272"/>
                  <a:gd name="connsiteX3" fmla="*/ 2025410 w 2025410"/>
                  <a:gd name="connsiteY3" fmla="*/ 0 h 2938272"/>
                  <a:gd name="connsiteX4" fmla="*/ 0 w 2025410"/>
                  <a:gd name="connsiteY4" fmla="*/ 1376 h 2938272"/>
                  <a:gd name="connsiteX0" fmla="*/ 0 w 2025410"/>
                  <a:gd name="connsiteY0" fmla="*/ 1376 h 2938272"/>
                  <a:gd name="connsiteX1" fmla="*/ 13730 w 2025410"/>
                  <a:gd name="connsiteY1" fmla="*/ 2938272 h 2938272"/>
                  <a:gd name="connsiteX2" fmla="*/ 2025410 w 2025410"/>
                  <a:gd name="connsiteY2" fmla="*/ 2938272 h 2938272"/>
                  <a:gd name="connsiteX3" fmla="*/ 2025410 w 2025410"/>
                  <a:gd name="connsiteY3" fmla="*/ 0 h 2938272"/>
                  <a:gd name="connsiteX4" fmla="*/ 0 w 2025410"/>
                  <a:gd name="connsiteY4" fmla="*/ 1376 h 29382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25410" h="2938272">
                    <a:moveTo>
                      <a:pt x="0" y="1376"/>
                    </a:moveTo>
                    <a:cubicBezTo>
                      <a:pt x="650739" y="773197"/>
                      <a:pt x="661665" y="2166451"/>
                      <a:pt x="13730" y="2938272"/>
                    </a:cubicBezTo>
                    <a:lnTo>
                      <a:pt x="2025410" y="2938272"/>
                    </a:lnTo>
                    <a:cubicBezTo>
                      <a:pt x="1374808" y="2153292"/>
                      <a:pt x="1400208" y="753230"/>
                      <a:pt x="2025410" y="0"/>
                    </a:cubicBezTo>
                    <a:lnTo>
                      <a:pt x="0" y="1376"/>
                    </a:lnTo>
                    <a:close/>
                  </a:path>
                </a:pathLst>
              </a:custGeom>
              <a:solidFill>
                <a:schemeClr val="bg1"/>
              </a:solidFill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ko-KR" altLang="en-US" sz="1100">
                  <a:solidFill>
                    <a:schemeClr val="dk1"/>
                  </a:solidFill>
                </a:endParaRPr>
              </a:p>
            </p:txBody>
          </p:sp>
          <p:sp>
            <p:nvSpPr>
              <p:cNvPr id="69" name="TextBox 68"/>
              <p:cNvSpPr txBox="1"/>
              <p:nvPr/>
            </p:nvSpPr>
            <p:spPr>
              <a:xfrm>
                <a:off x="2749793" y="2392124"/>
                <a:ext cx="341599" cy="2077946"/>
              </a:xfrm>
              <a:prstGeom prst="rect">
                <a:avLst/>
              </a:prstGeom>
              <a:noFill/>
            </p:spPr>
            <p:txBody>
              <a:bodyPr vert="eaVert" wrap="square" rtlCol="0">
                <a:noAutofit/>
              </a:bodyPr>
              <a:lstStyle/>
              <a:p>
                <a:pPr algn="ctr"/>
                <a:r>
                  <a:rPr lang="ko-KR" altLang="en-US" sz="1600" dirty="0"/>
                  <a:t>가치관   세계관</a:t>
                </a:r>
                <a:endParaRPr lang="en-US" altLang="ko-KR" sz="1600" dirty="0"/>
              </a:p>
            </p:txBody>
          </p:sp>
        </p:grpSp>
        <p:grpSp>
          <p:nvGrpSpPr>
            <p:cNvPr id="8" name="그룹 40"/>
            <p:cNvGrpSpPr/>
            <p:nvPr/>
          </p:nvGrpSpPr>
          <p:grpSpPr>
            <a:xfrm>
              <a:off x="742876" y="2852936"/>
              <a:ext cx="1434432" cy="1118894"/>
              <a:chOff x="742876" y="2852936"/>
              <a:chExt cx="1434432" cy="1118894"/>
            </a:xfrm>
          </p:grpSpPr>
          <p:sp>
            <p:nvSpPr>
              <p:cNvPr id="66" name="타원 15"/>
              <p:cNvSpPr/>
              <p:nvPr/>
            </p:nvSpPr>
            <p:spPr>
              <a:xfrm>
                <a:off x="904049" y="2852936"/>
                <a:ext cx="1118895" cy="1118894"/>
              </a:xfrm>
              <a:prstGeom prst="ellipse">
                <a:avLst/>
              </a:prstGeom>
              <a:solidFill>
                <a:schemeClr val="bg1"/>
              </a:solidFill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ko-KR" altLang="en-US" sz="1100">
                  <a:solidFill>
                    <a:schemeClr val="dk1"/>
                  </a:solidFill>
                </a:endParaRPr>
              </a:p>
            </p:txBody>
          </p:sp>
          <p:sp>
            <p:nvSpPr>
              <p:cNvPr id="67" name="TextBox 8"/>
              <p:cNvSpPr txBox="1"/>
              <p:nvPr/>
            </p:nvSpPr>
            <p:spPr>
              <a:xfrm>
                <a:off x="742876" y="3219006"/>
                <a:ext cx="1434432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spcBef>
                    <a:spcPts val="500"/>
                  </a:spcBef>
                </a:pPr>
                <a:r>
                  <a:rPr lang="ko-KR" altLang="en-US" sz="1600" dirty="0"/>
                  <a:t>사회현상</a:t>
                </a:r>
              </a:p>
            </p:txBody>
          </p:sp>
        </p:grpSp>
        <p:grpSp>
          <p:nvGrpSpPr>
            <p:cNvPr id="9" name="그룹 38"/>
            <p:cNvGrpSpPr/>
            <p:nvPr/>
          </p:nvGrpSpPr>
          <p:grpSpPr>
            <a:xfrm>
              <a:off x="3720604" y="2852936"/>
              <a:ext cx="1230934" cy="1118894"/>
              <a:chOff x="3720604" y="2852936"/>
              <a:chExt cx="1230934" cy="1118894"/>
            </a:xfrm>
          </p:grpSpPr>
          <p:sp>
            <p:nvSpPr>
              <p:cNvPr id="64" name="타원 13"/>
              <p:cNvSpPr/>
              <p:nvPr/>
            </p:nvSpPr>
            <p:spPr>
              <a:xfrm>
                <a:off x="3767199" y="2852936"/>
                <a:ext cx="1118895" cy="1118894"/>
              </a:xfrm>
              <a:prstGeom prst="ellipse">
                <a:avLst/>
              </a:prstGeom>
              <a:solidFill>
                <a:schemeClr val="bg1"/>
              </a:solidFill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ko-KR" altLang="en-US" sz="1100">
                  <a:solidFill>
                    <a:schemeClr val="dk1"/>
                  </a:solidFill>
                </a:endParaRPr>
              </a:p>
            </p:txBody>
          </p:sp>
          <p:sp>
            <p:nvSpPr>
              <p:cNvPr id="65" name="TextBox 14"/>
              <p:cNvSpPr txBox="1"/>
              <p:nvPr/>
            </p:nvSpPr>
            <p:spPr>
              <a:xfrm>
                <a:off x="3720604" y="2912244"/>
                <a:ext cx="1230934" cy="85664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spcBef>
                    <a:spcPts val="100"/>
                  </a:spcBef>
                </a:pPr>
                <a:r>
                  <a:rPr lang="ko-KR" altLang="en-US" sz="1600" dirty="0"/>
                  <a:t>현실</a:t>
                </a:r>
                <a:endParaRPr lang="en-US" altLang="ko-KR" sz="1600" dirty="0"/>
              </a:p>
              <a:p>
                <a:pPr algn="ctr">
                  <a:spcBef>
                    <a:spcPts val="100"/>
                  </a:spcBef>
                </a:pPr>
                <a:r>
                  <a:rPr lang="ko-KR" altLang="en-US" sz="1600" dirty="0"/>
                  <a:t>파악과</a:t>
                </a:r>
                <a:endParaRPr lang="en-US" altLang="ko-KR" sz="1600" dirty="0"/>
              </a:p>
              <a:p>
                <a:pPr algn="ctr">
                  <a:spcBef>
                    <a:spcPts val="100"/>
                  </a:spcBef>
                </a:pPr>
                <a:r>
                  <a:rPr lang="ko-KR" altLang="en-US" sz="1600" dirty="0"/>
                  <a:t>문제인식</a:t>
                </a:r>
              </a:p>
            </p:txBody>
          </p:sp>
        </p:grpSp>
      </p:grpSp>
      <p:grpSp>
        <p:nvGrpSpPr>
          <p:cNvPr id="10" name="그룹 69"/>
          <p:cNvGrpSpPr/>
          <p:nvPr/>
        </p:nvGrpSpPr>
        <p:grpSpPr>
          <a:xfrm>
            <a:off x="1725588" y="2910594"/>
            <a:ext cx="2343048" cy="999419"/>
            <a:chOff x="1580880" y="3707589"/>
            <a:chExt cx="2691620" cy="705730"/>
          </a:xfrm>
        </p:grpSpPr>
        <p:cxnSp>
          <p:nvCxnSpPr>
            <p:cNvPr id="71" name="직선 연결선 70"/>
            <p:cNvCxnSpPr/>
            <p:nvPr/>
          </p:nvCxnSpPr>
          <p:spPr>
            <a:xfrm>
              <a:off x="1580880" y="3707589"/>
              <a:ext cx="2691620" cy="705730"/>
            </a:xfrm>
            <a:prstGeom prst="line">
              <a:avLst/>
            </a:prstGeom>
            <a:ln w="12700"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직선 연결선 71"/>
            <p:cNvCxnSpPr/>
            <p:nvPr/>
          </p:nvCxnSpPr>
          <p:spPr>
            <a:xfrm flipV="1">
              <a:off x="1593189" y="3715795"/>
              <a:ext cx="2667002" cy="693421"/>
            </a:xfrm>
            <a:prstGeom prst="line">
              <a:avLst/>
            </a:prstGeom>
            <a:ln w="12700"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53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16" presetClass="entr" presetSubtype="2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500"/>
                            </p:stCondLst>
                            <p:childTnLst>
                              <p:par>
                                <p:cTn id="2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3000"/>
                            </p:stCondLst>
                            <p:childTnLst>
                              <p:par>
                                <p:cTn id="3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71406" y="1142984"/>
            <a:ext cx="8929718" cy="5159397"/>
          </a:xfrm>
        </p:spPr>
        <p:txBody>
          <a:bodyPr>
            <a:normAutofit/>
          </a:bodyPr>
          <a:lstStyle/>
          <a:p>
            <a:pPr marL="455613" indent="-425450">
              <a:lnSpc>
                <a:spcPct val="140000"/>
              </a:lnSpc>
              <a:spcBef>
                <a:spcPts val="0"/>
              </a:spcBef>
              <a:buFont typeface="Wingdings" pitchFamily="2" charset="2"/>
              <a:buChar char="l"/>
            </a:pPr>
            <a:r>
              <a:rPr lang="ko-KR" altLang="en-US" sz="1800" dirty="0"/>
              <a:t>가치판단의 특성적 기능</a:t>
            </a:r>
            <a:endParaRPr lang="en-US" altLang="ko-KR" sz="1800" dirty="0"/>
          </a:p>
          <a:p>
            <a:pPr marL="455613" indent="-425450">
              <a:lnSpc>
                <a:spcPct val="140000"/>
              </a:lnSpc>
              <a:spcBef>
                <a:spcPts val="0"/>
              </a:spcBef>
              <a:buFont typeface="Wingdings" pitchFamily="2" charset="2"/>
              <a:buChar char="l"/>
            </a:pPr>
            <a:endParaRPr lang="ko-KR" altLang="en-US" sz="800" dirty="0"/>
          </a:p>
          <a:p>
            <a:pPr marL="450850" indent="-255588">
              <a:lnSpc>
                <a:spcPct val="140000"/>
              </a:lnSpc>
              <a:spcBef>
                <a:spcPts val="0"/>
              </a:spcBef>
            </a:pPr>
            <a:r>
              <a:rPr lang="ko-KR" altLang="en-US" sz="1800" dirty="0"/>
              <a:t>학문적 연구를 위한 사전준비작업으로써 사회현상에 대한 인식적 기능</a:t>
            </a:r>
            <a:endParaRPr lang="en-US" altLang="ko-KR" sz="1800" dirty="0"/>
          </a:p>
          <a:p>
            <a:pPr marL="450850" indent="-255588">
              <a:lnSpc>
                <a:spcPct val="140000"/>
              </a:lnSpc>
              <a:spcBef>
                <a:spcPts val="0"/>
              </a:spcBef>
            </a:pPr>
            <a:r>
              <a:rPr lang="ko-KR" altLang="en-US" sz="1800" dirty="0"/>
              <a:t>가치판단은 경험적 의미를 가지고 있으며</a:t>
            </a:r>
            <a:r>
              <a:rPr lang="en-US" altLang="ko-KR" sz="1800" dirty="0"/>
              <a:t>, </a:t>
            </a:r>
            <a:r>
              <a:rPr lang="ko-KR" altLang="en-US" sz="1800" dirty="0"/>
              <a:t>이를 토대로 한 현실파악은 진실된 정보로 수용 가능</a:t>
            </a:r>
            <a:endParaRPr lang="en-US" altLang="ko-KR" sz="1800" dirty="0"/>
          </a:p>
          <a:p>
            <a:pPr marL="450850" indent="-255588">
              <a:lnSpc>
                <a:spcPct val="140000"/>
              </a:lnSpc>
              <a:spcBef>
                <a:spcPts val="0"/>
              </a:spcBef>
              <a:buNone/>
            </a:pPr>
            <a:r>
              <a:rPr lang="en-US" altLang="ko-KR" sz="1800" dirty="0"/>
              <a:t>  : </a:t>
            </a:r>
            <a:r>
              <a:rPr lang="ko-KR" altLang="en-US" sz="1800" dirty="0"/>
              <a:t>주관적 가치판단의 필요성 주장</a:t>
            </a:r>
            <a:endParaRPr lang="en-US" altLang="ko-KR" sz="1800" dirty="0"/>
          </a:p>
          <a:p>
            <a:pPr marL="450850" indent="-255588">
              <a:lnSpc>
                <a:spcPct val="140000"/>
              </a:lnSpc>
              <a:spcBef>
                <a:spcPts val="0"/>
              </a:spcBef>
              <a:buNone/>
            </a:pPr>
            <a:endParaRPr lang="en-US" altLang="ko-KR" sz="900" dirty="0"/>
          </a:p>
          <a:p>
            <a:pPr marL="450850" indent="-255588">
              <a:lnSpc>
                <a:spcPct val="140000"/>
              </a:lnSpc>
              <a:spcBef>
                <a:spcPts val="0"/>
              </a:spcBef>
            </a:pPr>
            <a:r>
              <a:rPr lang="en-US" altLang="ko-KR" sz="2000" b="1" dirty="0"/>
              <a:t>Voss</a:t>
            </a:r>
          </a:p>
          <a:p>
            <a:pPr marL="450850" indent="-255588">
              <a:lnSpc>
                <a:spcPct val="140000"/>
              </a:lnSpc>
              <a:spcBef>
                <a:spcPts val="0"/>
              </a:spcBef>
              <a:buNone/>
            </a:pPr>
            <a:r>
              <a:rPr lang="en-US" altLang="ko-KR" sz="2000" dirty="0"/>
              <a:t>  : </a:t>
            </a:r>
            <a:r>
              <a:rPr lang="ko-KR" altLang="en-US" sz="1800" dirty="0"/>
              <a:t>사회복지정책이란 개인이나 집단의 가치관이나 세계관을 바탕으로 이루어지는 </a:t>
            </a:r>
            <a:endParaRPr lang="en-US" altLang="ko-KR" sz="1800" dirty="0"/>
          </a:p>
          <a:p>
            <a:pPr marL="450850" indent="-255588">
              <a:lnSpc>
                <a:spcPct val="140000"/>
              </a:lnSpc>
              <a:spcBef>
                <a:spcPts val="0"/>
              </a:spcBef>
              <a:buNone/>
            </a:pPr>
            <a:r>
              <a:rPr lang="en-US" altLang="ko-KR" sz="1800" dirty="0"/>
              <a:t> </a:t>
            </a:r>
            <a:r>
              <a:rPr lang="en-US" altLang="ko-KR" sz="1800" dirty="0">
                <a:solidFill>
                  <a:schemeClr val="bg1"/>
                </a:solidFill>
              </a:rPr>
              <a:t>. </a:t>
            </a:r>
            <a:r>
              <a:rPr lang="en-US" altLang="ko-KR" sz="1800" dirty="0"/>
              <a:t> </a:t>
            </a:r>
            <a:r>
              <a:rPr lang="ko-KR" altLang="en-US" sz="1800" dirty="0"/>
              <a:t>복지행위를 분석하는 학문</a:t>
            </a:r>
            <a:endParaRPr lang="en-US" altLang="ko-KR" sz="1800" dirty="0"/>
          </a:p>
          <a:p>
            <a:pPr marL="450850" indent="-255588">
              <a:lnSpc>
                <a:spcPct val="140000"/>
              </a:lnSpc>
              <a:spcBef>
                <a:spcPts val="0"/>
              </a:spcBef>
              <a:buNone/>
            </a:pPr>
            <a:endParaRPr lang="en-US" altLang="ko-KR" sz="1000" dirty="0"/>
          </a:p>
          <a:p>
            <a:pPr marL="450850" indent="-255588">
              <a:lnSpc>
                <a:spcPct val="140000"/>
              </a:lnSpc>
              <a:spcBef>
                <a:spcPts val="0"/>
              </a:spcBef>
            </a:pPr>
            <a:r>
              <a:rPr lang="en-US" altLang="ko-KR" sz="2000" b="1" dirty="0" err="1"/>
              <a:t>Geck</a:t>
            </a:r>
            <a:endParaRPr lang="en-US" altLang="ko-KR" sz="2000" b="1" dirty="0"/>
          </a:p>
          <a:p>
            <a:pPr marL="450850" indent="-255588">
              <a:lnSpc>
                <a:spcPct val="140000"/>
              </a:lnSpc>
              <a:spcBef>
                <a:spcPts val="0"/>
              </a:spcBef>
              <a:buNone/>
            </a:pPr>
            <a:r>
              <a:rPr lang="en-US" altLang="ko-KR" sz="2000" dirty="0"/>
              <a:t>  </a:t>
            </a:r>
            <a:r>
              <a:rPr lang="en-US" altLang="ko-KR" sz="1800" dirty="0"/>
              <a:t>: </a:t>
            </a:r>
            <a:r>
              <a:rPr lang="ko-KR" altLang="en-US" sz="1800" dirty="0"/>
              <a:t>사회적 규범학문</a:t>
            </a:r>
            <a:r>
              <a:rPr lang="en-US" altLang="ko-KR" sz="1800" dirty="0"/>
              <a:t>(</a:t>
            </a:r>
            <a:r>
              <a:rPr lang="en-US" altLang="ko-KR" sz="1800" dirty="0" err="1"/>
              <a:t>soziale</a:t>
            </a:r>
            <a:r>
              <a:rPr lang="en-US" altLang="ko-KR" sz="1800" dirty="0"/>
              <a:t> </a:t>
            </a:r>
            <a:r>
              <a:rPr lang="en-US" altLang="ko-KR" sz="1800" dirty="0" err="1"/>
              <a:t>Normwissenschaft</a:t>
            </a:r>
            <a:r>
              <a:rPr lang="en-US" altLang="ko-KR" sz="1800" dirty="0"/>
              <a:t>)</a:t>
            </a:r>
            <a:r>
              <a:rPr lang="ko-KR" altLang="en-US" sz="1800" dirty="0"/>
              <a:t>으로써 인간이 사회생활을 하는 과정에서 요구되는 규범을 개발하는 학문</a:t>
            </a:r>
            <a:endParaRPr lang="ko-KR" altLang="en-US" sz="2000" dirty="0"/>
          </a:p>
        </p:txBody>
      </p:sp>
    </p:spTree>
  </p:cSld>
  <p:clrMapOvr>
    <a:masterClrMapping/>
  </p:clrMapOvr>
  <p:transition>
    <p:fad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71406" y="547689"/>
            <a:ext cx="9001188" cy="5953145"/>
          </a:xfrm>
        </p:spPr>
        <p:txBody>
          <a:bodyPr>
            <a:noAutofit/>
          </a:bodyPr>
          <a:lstStyle/>
          <a:p>
            <a:pPr marL="342900">
              <a:lnSpc>
                <a:spcPct val="110000"/>
              </a:lnSpc>
              <a:spcBef>
                <a:spcPts val="1000"/>
              </a:spcBef>
              <a:buNone/>
            </a:pPr>
            <a:r>
              <a:rPr lang="en-US" altLang="ko-KR" sz="1800" b="1" dirty="0"/>
              <a:t> 2) </a:t>
            </a:r>
            <a:r>
              <a:rPr lang="ko-KR" altLang="en-US" sz="1800" b="1" dirty="0"/>
              <a:t>가치배제론</a:t>
            </a:r>
            <a:endParaRPr lang="en-US" altLang="ko-KR" sz="1800" b="1" dirty="0"/>
          </a:p>
          <a:p>
            <a:pPr marL="342900">
              <a:lnSpc>
                <a:spcPct val="110000"/>
              </a:lnSpc>
              <a:spcBef>
                <a:spcPts val="1000"/>
              </a:spcBef>
              <a:buNone/>
            </a:pPr>
            <a:endParaRPr lang="en-US" altLang="ko-KR" sz="800" b="1" dirty="0"/>
          </a:p>
          <a:p>
            <a:pPr marL="540000" indent="-255600">
              <a:lnSpc>
                <a:spcPct val="110000"/>
              </a:lnSpc>
              <a:spcBef>
                <a:spcPts val="1000"/>
              </a:spcBef>
            </a:pPr>
            <a:r>
              <a:rPr lang="ko-KR" altLang="en-US" sz="1800" dirty="0"/>
              <a:t>가치판단은 사회현상에 대한 아무런 정보적 가치를 제공할 수 없음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1000"/>
              </a:spcBef>
              <a:buNone/>
            </a:pPr>
            <a:r>
              <a:rPr lang="en-US" altLang="ko-KR" sz="1800" dirty="0"/>
              <a:t>•  </a:t>
            </a:r>
            <a:r>
              <a:rPr lang="ko-KR" altLang="en-US" sz="1800" dirty="0"/>
              <a:t>가치판단은 사회현상을 객관적으로 표현하지 않고</a:t>
            </a:r>
            <a:r>
              <a:rPr lang="en-US" altLang="ko-KR" sz="1800" dirty="0"/>
              <a:t>, </a:t>
            </a:r>
            <a:r>
              <a:rPr lang="ko-KR" altLang="en-US" sz="1800" dirty="0"/>
              <a:t>개인의 이상적 관점에서 평가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1000"/>
              </a:spcBef>
              <a:buNone/>
            </a:pPr>
            <a:r>
              <a:rPr lang="en-US" altLang="ko-KR" sz="1800" dirty="0"/>
              <a:t>•  </a:t>
            </a:r>
            <a:r>
              <a:rPr lang="ko-KR" altLang="en-US" sz="1800" dirty="0"/>
              <a:t>사회현상에 대한 가치판단은 개인간 차이를 보일 뿐만 아니라</a:t>
            </a:r>
            <a:r>
              <a:rPr lang="en-US" altLang="ko-KR" sz="1800" dirty="0"/>
              <a:t>, </a:t>
            </a:r>
            <a:r>
              <a:rPr lang="ko-KR" altLang="en-US" sz="1800" dirty="0"/>
              <a:t>누구의 판단이 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1000"/>
              </a:spcBef>
              <a:buNone/>
            </a:pPr>
            <a:r>
              <a:rPr lang="en-US" altLang="ko-KR" sz="1800" dirty="0"/>
              <a:t>   </a:t>
            </a:r>
            <a:r>
              <a:rPr lang="ko-KR" altLang="en-US" sz="1800" dirty="0"/>
              <a:t>옳은지를 구별할 수 없음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1000"/>
              </a:spcBef>
              <a:buNone/>
            </a:pPr>
            <a:r>
              <a:rPr lang="en-US" altLang="ko-KR" sz="1800" dirty="0"/>
              <a:t>•  </a:t>
            </a:r>
            <a:r>
              <a:rPr lang="ko-KR" altLang="en-US" sz="1800" dirty="0"/>
              <a:t>가치판단은 학문적 연구분석 과정을 거치지 않고</a:t>
            </a:r>
            <a:r>
              <a:rPr lang="en-US" altLang="ko-KR" sz="1800" dirty="0"/>
              <a:t>, </a:t>
            </a:r>
            <a:r>
              <a:rPr lang="ko-KR" altLang="en-US" sz="1800" dirty="0"/>
              <a:t>단순히 관념적 인식체계를 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1000"/>
              </a:spcBef>
              <a:buNone/>
            </a:pPr>
            <a:r>
              <a:rPr lang="ko-KR" altLang="en-US" sz="1800" dirty="0"/>
              <a:t>   통해 생성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1000"/>
              </a:spcBef>
              <a:buNone/>
            </a:pPr>
            <a:r>
              <a:rPr lang="en-US" altLang="ko-KR" sz="1800" dirty="0"/>
              <a:t>•  </a:t>
            </a:r>
            <a:r>
              <a:rPr lang="ko-KR" altLang="en-US" sz="1800" dirty="0"/>
              <a:t>사회과학의 학문영역에서 가치판단을 철저하게 배척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0"/>
              </a:spcBef>
              <a:buNone/>
            </a:pPr>
            <a:r>
              <a:rPr lang="ko-KR" altLang="en-US" sz="1800" dirty="0"/>
              <a:t>    </a:t>
            </a:r>
            <a:r>
              <a:rPr lang="en-US" altLang="ko-KR" sz="1800" dirty="0"/>
              <a:t>: </a:t>
            </a:r>
            <a:r>
              <a:rPr lang="ko-KR" altLang="en-US" sz="1800" dirty="0"/>
              <a:t>학문으로서 사회복지정책은 가치판단에 입각한 당위론적</a:t>
            </a:r>
            <a:r>
              <a:rPr lang="en-US" altLang="ko-KR" sz="1800" dirty="0"/>
              <a:t>(</a:t>
            </a:r>
            <a:r>
              <a:rPr lang="en-US" altLang="ko-KR" sz="1800" dirty="0" err="1"/>
              <a:t>Sollen</a:t>
            </a:r>
            <a:r>
              <a:rPr lang="en-US" altLang="ko-KR" sz="1800" dirty="0"/>
              <a:t>) </a:t>
            </a:r>
            <a:r>
              <a:rPr lang="ko-KR" altLang="en-US" sz="1800" dirty="0"/>
              <a:t>차원의 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0"/>
              </a:spcBef>
              <a:buNone/>
            </a:pPr>
            <a:r>
              <a:rPr lang="en-US" altLang="ko-KR" sz="1800" dirty="0"/>
              <a:t>   </a:t>
            </a:r>
            <a:r>
              <a:rPr lang="en-US" altLang="ko-KR" sz="1800" dirty="0">
                <a:solidFill>
                  <a:schemeClr val="bg1"/>
                </a:solidFill>
              </a:rPr>
              <a:t> . </a:t>
            </a:r>
            <a:r>
              <a:rPr lang="ko-KR" altLang="en-US" sz="1800" dirty="0"/>
              <a:t>접근방식을 지양하고</a:t>
            </a:r>
            <a:r>
              <a:rPr lang="en-US" altLang="ko-KR" sz="1800" dirty="0"/>
              <a:t>, </a:t>
            </a:r>
            <a:r>
              <a:rPr lang="ko-KR" altLang="en-US" sz="1800" dirty="0"/>
              <a:t>가급적 존재하는 사회현실</a:t>
            </a:r>
            <a:r>
              <a:rPr lang="en-US" altLang="ko-KR" sz="1800" dirty="0"/>
              <a:t>(</a:t>
            </a:r>
            <a:r>
              <a:rPr lang="en-US" altLang="ko-KR" sz="1800" dirty="0" err="1"/>
              <a:t>Sein</a:t>
            </a:r>
            <a:r>
              <a:rPr lang="en-US" altLang="ko-KR" sz="1800" dirty="0"/>
              <a:t>) </a:t>
            </a:r>
            <a:r>
              <a:rPr lang="ko-KR" altLang="en-US" sz="1800" dirty="0"/>
              <a:t>그 자체를 연구의 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0"/>
              </a:spcBef>
              <a:buNone/>
            </a:pPr>
            <a:r>
              <a:rPr lang="en-US" altLang="ko-KR" sz="1800" dirty="0">
                <a:solidFill>
                  <a:schemeClr val="bg1"/>
                </a:solidFill>
              </a:rPr>
              <a:t>  .   </a:t>
            </a:r>
            <a:r>
              <a:rPr lang="ko-KR" altLang="en-US" sz="1800" dirty="0"/>
              <a:t>대상으로 채택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1000"/>
              </a:spcBef>
            </a:pPr>
            <a:r>
              <a:rPr lang="en-US" altLang="ko-KR" sz="1800" b="1" dirty="0"/>
              <a:t>M. Weber</a:t>
            </a:r>
          </a:p>
          <a:p>
            <a:pPr marL="541338" indent="-255588">
              <a:lnSpc>
                <a:spcPct val="110000"/>
              </a:lnSpc>
              <a:spcBef>
                <a:spcPts val="1000"/>
              </a:spcBef>
              <a:buNone/>
            </a:pPr>
            <a:endParaRPr lang="en-US" altLang="ko-KR" sz="800" b="1" dirty="0"/>
          </a:p>
          <a:p>
            <a:pPr marL="541338" indent="-255588">
              <a:lnSpc>
                <a:spcPct val="110000"/>
              </a:lnSpc>
              <a:spcBef>
                <a:spcPts val="0"/>
              </a:spcBef>
              <a:buNone/>
            </a:pPr>
            <a:r>
              <a:rPr lang="en-US" altLang="ko-KR" sz="1800" dirty="0"/>
              <a:t>  : </a:t>
            </a:r>
            <a:r>
              <a:rPr lang="ko-KR" altLang="en-US" sz="1800" dirty="0"/>
              <a:t>학문연구에 있어서 가치판단을 배제</a:t>
            </a:r>
            <a:r>
              <a:rPr lang="en-US" altLang="ko-KR" sz="1800" dirty="0"/>
              <a:t>, </a:t>
            </a:r>
            <a:r>
              <a:rPr lang="ko-KR" altLang="en-US" sz="1800" dirty="0"/>
              <a:t>사회복지정책과 정치를 엄격하게 분리</a:t>
            </a:r>
            <a:endParaRPr lang="en-US" altLang="ko-KR" sz="1800" dirty="0"/>
          </a:p>
          <a:p>
            <a:pPr marL="541338" indent="-255588">
              <a:lnSpc>
                <a:spcPct val="110000"/>
              </a:lnSpc>
              <a:spcBef>
                <a:spcPts val="0"/>
              </a:spcBef>
              <a:buNone/>
            </a:pPr>
            <a:r>
              <a:rPr lang="en-US" altLang="ko-KR" sz="1800" dirty="0"/>
              <a:t>  (</a:t>
            </a:r>
            <a:r>
              <a:rPr lang="ko-KR" altLang="en-US" sz="1800" dirty="0"/>
              <a:t>정치</a:t>
            </a:r>
            <a:r>
              <a:rPr lang="en-US" altLang="ko-KR" sz="1800" dirty="0"/>
              <a:t>: </a:t>
            </a:r>
            <a:r>
              <a:rPr lang="ko-KR" altLang="en-US" sz="1800" dirty="0"/>
              <a:t>윤리</a:t>
            </a:r>
            <a:r>
              <a:rPr lang="en-US" altLang="ko-KR" sz="1800" dirty="0"/>
              <a:t>, </a:t>
            </a:r>
            <a:r>
              <a:rPr lang="ko-KR" altLang="en-US" sz="1800" dirty="0"/>
              <a:t>도덕</a:t>
            </a:r>
            <a:r>
              <a:rPr lang="en-US" altLang="ko-KR" sz="1800" dirty="0"/>
              <a:t>, </a:t>
            </a:r>
            <a:r>
              <a:rPr lang="ko-KR" altLang="en-US" sz="1800" dirty="0"/>
              <a:t>이데올로기</a:t>
            </a:r>
            <a:r>
              <a:rPr lang="en-US" altLang="ko-KR" sz="1800" dirty="0"/>
              <a:t>, </a:t>
            </a:r>
            <a:r>
              <a:rPr lang="ko-KR" altLang="en-US" sz="1800" dirty="0"/>
              <a:t>이해관계 등 다양한 가치체계가 혼재된 사회 영역</a:t>
            </a:r>
            <a:r>
              <a:rPr lang="en-US" altLang="ko-KR" sz="1800" dirty="0"/>
              <a:t>)</a:t>
            </a:r>
            <a:endParaRPr lang="ko-KR" altLang="en-US" sz="1800" dirty="0"/>
          </a:p>
        </p:txBody>
      </p:sp>
    </p:spTree>
  </p:cSld>
  <p:clrMapOvr>
    <a:masterClrMapping/>
  </p:clrMapOvr>
  <p:transition>
    <p:fade/>
  </p:transition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2188</TotalTime>
  <Words>2830</Words>
  <Application>Microsoft Office PowerPoint</Application>
  <PresentationFormat>화면 슬라이드 쇼(4:3)</PresentationFormat>
  <Paragraphs>436</Paragraphs>
  <Slides>35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7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35</vt:i4>
      </vt:variant>
    </vt:vector>
  </HeadingPairs>
  <TitlesOfParts>
    <vt:vector size="43" baseType="lpstr">
      <vt:lpstr>08서울남산체 M</vt:lpstr>
      <vt:lpstr>YoonGothic Light</vt:lpstr>
      <vt:lpstr>맑은 고딕</vt:lpstr>
      <vt:lpstr>바탕</vt:lpstr>
      <vt:lpstr>조선일보명조</vt:lpstr>
      <vt:lpstr>Arial</vt:lpstr>
      <vt:lpstr>Wingdings</vt:lpstr>
      <vt:lpstr>Office 테마</vt:lpstr>
      <vt:lpstr>제2부 사회복지정책의  가치이념과 사회사상</vt:lpstr>
      <vt:lpstr>제1절 사회복지정책에 대한 가치판단의 논란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제2절 사회복지정책에 있어서 가치이념의 의의와 내용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제3절 가치이념의 관점에서 본 복지국가의 역할</vt:lpstr>
      <vt:lpstr>PowerPoint 프레젠테이션</vt:lpstr>
      <vt:lpstr>PowerPoint 프레젠테이션</vt:lpstr>
      <vt:lpstr>PowerPoint 프레젠테이션</vt:lpstr>
    </vt:vector>
  </TitlesOfParts>
  <Company>KR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DESKTOP</dc:creator>
  <cp:lastModifiedBy>이정우</cp:lastModifiedBy>
  <cp:revision>85</cp:revision>
  <dcterms:created xsi:type="dcterms:W3CDTF">2013-02-19T13:16:54Z</dcterms:created>
  <dcterms:modified xsi:type="dcterms:W3CDTF">2018-03-19T10:22:03Z</dcterms:modified>
</cp:coreProperties>
</file>