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89" r:id="rId3"/>
    <p:sldId id="290" r:id="rId4"/>
    <p:sldId id="308" r:id="rId5"/>
    <p:sldId id="307" r:id="rId6"/>
    <p:sldId id="309" r:id="rId7"/>
    <p:sldId id="292" r:id="rId8"/>
    <p:sldId id="310" r:id="rId9"/>
    <p:sldId id="305" r:id="rId10"/>
    <p:sldId id="294" r:id="rId11"/>
    <p:sldId id="311" r:id="rId12"/>
    <p:sldId id="295" r:id="rId13"/>
    <p:sldId id="312" r:id="rId14"/>
    <p:sldId id="296" r:id="rId15"/>
    <p:sldId id="297" r:id="rId16"/>
    <p:sldId id="298" r:id="rId17"/>
    <p:sldId id="299" r:id="rId1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5E"/>
    <a:srgbClr val="CED6BF"/>
    <a:srgbClr val="BCB9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14" autoAdjust="0"/>
  </p:normalViewPr>
  <p:slideViewPr>
    <p:cSldViewPr>
      <p:cViewPr varScale="1">
        <p:scale>
          <a:sx n="85" d="100"/>
          <a:sy n="85" d="100"/>
        </p:scale>
        <p:origin x="137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71C21-3757-4199-83DE-22960358A2A5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4E647-5A0F-41E6-A0EF-B58D8C1C6CD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81814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65055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3916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9084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07630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13331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94098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051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6244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9511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9721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9089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4774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9244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713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/>
              <a:t>http://minheeblog.tistory.com/category/PPT</a:t>
            </a:r>
            <a:endParaRPr lang="ko-KR" altLang="en-US" sz="12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A4E647-5A0F-41E6-A0EF-B58D8C1C6CD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6568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FE722-38C7-4231-8BB5-7A27D4E5977D}" type="datetimeFigureOut">
              <a:rPr lang="ko-KR" altLang="en-US" smtClean="0"/>
              <a:pPr/>
              <a:t>2019-12-10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CD0F7-B239-41DD-B89C-138EEA1D13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351945"/>
            <a:ext cx="82809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 spc="-150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제 </a:t>
            </a:r>
            <a:r>
              <a:rPr lang="en-US" altLang="ko-KR" sz="4400" b="1" spc="-150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1</a:t>
            </a:r>
            <a:r>
              <a:rPr lang="ko-KR" altLang="en-US" sz="4400" b="1" spc="-150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장 </a:t>
            </a:r>
            <a:endParaRPr lang="en-US" altLang="ko-KR" sz="4400" b="1" spc="-150" dirty="0">
              <a:solidFill>
                <a:schemeClr val="bg1"/>
              </a:solidFill>
              <a:latin typeface="210 국민체조 L" panose="02020603020101020101" pitchFamily="18" charset="-127"/>
              <a:ea typeface="210 국민체조 L" panose="02020603020101020101" pitchFamily="18" charset="-127"/>
            </a:endParaRPr>
          </a:p>
          <a:p>
            <a:pPr algn="ctr"/>
            <a:r>
              <a:rPr lang="ko-KR" altLang="en-US" sz="4400" b="1" spc="-150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사회적 위험요인으로서 노령의</a:t>
            </a:r>
            <a:endParaRPr lang="en-US" altLang="ko-KR" sz="4400" b="1" spc="-150" dirty="0">
              <a:solidFill>
                <a:schemeClr val="bg1"/>
              </a:solidFill>
              <a:latin typeface="210 국민체조 L" panose="02020603020101020101" pitchFamily="18" charset="-127"/>
              <a:ea typeface="210 국민체조 L" panose="02020603020101020101" pitchFamily="18" charset="-127"/>
            </a:endParaRPr>
          </a:p>
          <a:p>
            <a:pPr algn="ctr"/>
            <a:r>
              <a:rPr lang="ko-KR" altLang="en-US" sz="4400" b="1" spc="-150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 특성과 사회정책적 대응방안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43763" y="692696"/>
            <a:ext cx="42564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chemeClr val="tx2">
                    <a:lumMod val="50000"/>
                  </a:schemeClr>
                </a:solidFill>
              </a:rPr>
              <a:t>노후 설계론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>
            <a:extLst>
              <a:ext uri="{FF2B5EF4-FFF2-40B4-BE49-F238E27FC236}">
                <a16:creationId xmlns:a16="http://schemas.microsoft.com/office/drawing/2014/main" id="{0D2E3D97-7F43-4CA2-833D-27A7E7C5099C}"/>
              </a:ext>
            </a:extLst>
          </p:cNvPr>
          <p:cNvSpPr/>
          <p:nvPr/>
        </p:nvSpPr>
        <p:spPr>
          <a:xfrm>
            <a:off x="251520" y="609655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30365" y="217647"/>
            <a:ext cx="22813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노후소득보장의 개념과 기능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C0A11C7A-90C4-463F-A2F8-EF077C73EF6A}"/>
              </a:ext>
            </a:extLst>
          </p:cNvPr>
          <p:cNvSpPr/>
          <p:nvPr/>
        </p:nvSpPr>
        <p:spPr>
          <a:xfrm>
            <a:off x="643836" y="1619508"/>
            <a:ext cx="147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개념의 정의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B8A52B04-9B2B-404B-A5A3-27C50BBA4D57}"/>
              </a:ext>
            </a:extLst>
          </p:cNvPr>
          <p:cNvSpPr/>
          <p:nvPr/>
        </p:nvSpPr>
        <p:spPr>
          <a:xfrm>
            <a:off x="814213" y="2066945"/>
            <a:ext cx="195758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7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1) </a:t>
            </a:r>
            <a:r>
              <a:rPr lang="ko-KR" altLang="en-US" sz="17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노후소득보장제도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C3D73608-E52F-4E4F-B6D8-F5F0E58FC2AB}"/>
              </a:ext>
            </a:extLst>
          </p:cNvPr>
          <p:cNvSpPr/>
          <p:nvPr/>
        </p:nvSpPr>
        <p:spPr>
          <a:xfrm>
            <a:off x="323528" y="2514382"/>
            <a:ext cx="86950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노령으로 근로활동이 중단될 경우 소득 단절문제에 대처하여 대체소득을 제공해주는 제도적 안정장치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58F38756-33DC-4085-A982-1CB2B613B8E2}"/>
              </a:ext>
            </a:extLst>
          </p:cNvPr>
          <p:cNvSpPr/>
          <p:nvPr/>
        </p:nvSpPr>
        <p:spPr>
          <a:xfrm>
            <a:off x="467544" y="2919909"/>
            <a:ext cx="76021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노후소득보장의 수준이 높을수록 노후 생활안정과 경제적 자립을 영위할 수 있는 효과가 큼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7BE9B4ED-FC8D-47B4-9581-87310F35FBBA}"/>
              </a:ext>
            </a:extLst>
          </p:cNvPr>
          <p:cNvSpPr/>
          <p:nvPr/>
        </p:nvSpPr>
        <p:spPr>
          <a:xfrm>
            <a:off x="35496" y="3375474"/>
            <a:ext cx="62283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국가는 국민들이 안정된 노후생활을 유지할 수 있도록 노력 의무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FA3120F-5986-427B-A8A9-58DA49467A3C}"/>
              </a:ext>
            </a:extLst>
          </p:cNvPr>
          <p:cNvSpPr/>
          <p:nvPr/>
        </p:nvSpPr>
        <p:spPr>
          <a:xfrm>
            <a:off x="456419" y="3879530"/>
            <a:ext cx="63478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하지만 반드시 국가의 주도하에 직접 수행해야만 하는 당위성은 없음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2EADCF57-5ED8-45A9-BF6A-EAC6169707C9}"/>
              </a:ext>
            </a:extLst>
          </p:cNvPr>
          <p:cNvSpPr/>
          <p:nvPr/>
        </p:nvSpPr>
        <p:spPr>
          <a:xfrm>
            <a:off x="0" y="4383586"/>
            <a:ext cx="80169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국민은 보험 및 저축상품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부동산 등으로 노후소득보장의 문제를 해결할 수 있기 때문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B9785687-ED9F-4A41-ABF7-6C87ADE4BAD4}"/>
              </a:ext>
            </a:extLst>
          </p:cNvPr>
          <p:cNvSpPr/>
          <p:nvPr/>
        </p:nvSpPr>
        <p:spPr>
          <a:xfrm>
            <a:off x="4805698" y="4979539"/>
            <a:ext cx="3099764" cy="13202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18F97CB6-84C4-4039-80AC-BB89128434A0}"/>
              </a:ext>
            </a:extLst>
          </p:cNvPr>
          <p:cNvSpPr/>
          <p:nvPr/>
        </p:nvSpPr>
        <p:spPr>
          <a:xfrm>
            <a:off x="1319307" y="4979539"/>
            <a:ext cx="3018997" cy="13202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모서리가 둥근 직사각형 18">
            <a:extLst>
              <a:ext uri="{FF2B5EF4-FFF2-40B4-BE49-F238E27FC236}">
                <a16:creationId xmlns:a16="http://schemas.microsoft.com/office/drawing/2014/main" id="{D63F64F4-4CB2-4848-8736-12E1BE8F1793}"/>
              </a:ext>
            </a:extLst>
          </p:cNvPr>
          <p:cNvSpPr/>
          <p:nvPr/>
        </p:nvSpPr>
        <p:spPr>
          <a:xfrm>
            <a:off x="7092280" y="5149977"/>
            <a:ext cx="1478925" cy="975013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3" name="모서리가 둥근 직사각형 17">
            <a:extLst>
              <a:ext uri="{FF2B5EF4-FFF2-40B4-BE49-F238E27FC236}">
                <a16:creationId xmlns:a16="http://schemas.microsoft.com/office/drawing/2014/main" id="{B80D13E8-722E-466C-A7E0-755FEB4EF7C0}"/>
              </a:ext>
            </a:extLst>
          </p:cNvPr>
          <p:cNvSpPr/>
          <p:nvPr/>
        </p:nvSpPr>
        <p:spPr>
          <a:xfrm>
            <a:off x="413024" y="5272121"/>
            <a:ext cx="1478925" cy="623633"/>
          </a:xfrm>
          <a:prstGeom prst="round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E253E5B-C892-4CF5-B75F-DBFBE965D23E}"/>
              </a:ext>
            </a:extLst>
          </p:cNvPr>
          <p:cNvSpPr/>
          <p:nvPr/>
        </p:nvSpPr>
        <p:spPr>
          <a:xfrm>
            <a:off x="441714" y="5269311"/>
            <a:ext cx="13917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공적노후소득</a:t>
            </a:r>
            <a:endParaRPr lang="en-US" altLang="ko-KR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보장제도</a:t>
            </a: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EB2D9514-CFDC-4D9A-A9E7-13169280ED92}"/>
              </a:ext>
            </a:extLst>
          </p:cNvPr>
          <p:cNvSpPr/>
          <p:nvPr/>
        </p:nvSpPr>
        <p:spPr>
          <a:xfrm>
            <a:off x="7317424" y="5454414"/>
            <a:ext cx="99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사적보장</a:t>
            </a: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2021A7EE-3095-4D83-875C-FB3217A1FEF4}"/>
              </a:ext>
            </a:extLst>
          </p:cNvPr>
          <p:cNvSpPr/>
          <p:nvPr/>
        </p:nvSpPr>
        <p:spPr>
          <a:xfrm>
            <a:off x="4860032" y="5209157"/>
            <a:ext cx="23312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직장 </a:t>
            </a:r>
            <a:r>
              <a:rPr lang="ko-KR" altLang="en-US" sz="16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∙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가족 </a:t>
            </a:r>
            <a:r>
              <a:rPr lang="ko-KR" altLang="en-US" sz="1600" b="1" spc="-150" dirty="0">
                <a:latin typeface="맑은 고딕" panose="020B0503020000020004" pitchFamily="50" charset="-127"/>
              </a:rPr>
              <a:t>∙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친지 단위</a:t>
            </a: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9323F09C-E6DC-4187-AD49-6635BCF7256D}"/>
              </a:ext>
            </a:extLst>
          </p:cNvPr>
          <p:cNvSpPr/>
          <p:nvPr/>
        </p:nvSpPr>
        <p:spPr>
          <a:xfrm>
            <a:off x="1836840" y="5099310"/>
            <a:ext cx="21820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국민연금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특수직역연금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보험의 원리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AD94763D-78FC-4461-8A65-7C035AC973F0}"/>
              </a:ext>
            </a:extLst>
          </p:cNvPr>
          <p:cNvSpPr/>
          <p:nvPr/>
        </p:nvSpPr>
        <p:spPr>
          <a:xfrm>
            <a:off x="1862132" y="5669179"/>
            <a:ext cx="2472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기초연금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생계급여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국기초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</a:p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부조의 원리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2EC5042F-9F22-495E-9ECC-EFFDA2754184}"/>
              </a:ext>
            </a:extLst>
          </p:cNvPr>
          <p:cNvSpPr/>
          <p:nvPr/>
        </p:nvSpPr>
        <p:spPr>
          <a:xfrm>
            <a:off x="4819272" y="5619719"/>
            <a:ext cx="19849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 스스로 대비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9DC7AA9-0339-45B6-9E48-FF7D0BC3281F}"/>
              </a:ext>
            </a:extLst>
          </p:cNvPr>
          <p:cNvSpPr txBox="1"/>
          <p:nvPr/>
        </p:nvSpPr>
        <p:spPr>
          <a:xfrm>
            <a:off x="2513415" y="1124744"/>
            <a:ext cx="4536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20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20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노후소득보장의 개념과 기능</a:t>
            </a:r>
          </a:p>
        </p:txBody>
      </p:sp>
    </p:spTree>
    <p:extLst>
      <p:ext uri="{BB962C8B-B14F-4D97-AF65-F5344CB8AC3E}">
        <p14:creationId xmlns:p14="http://schemas.microsoft.com/office/powerpoint/2010/main" val="1256092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직사각형 45">
            <a:extLst>
              <a:ext uri="{FF2B5EF4-FFF2-40B4-BE49-F238E27FC236}">
                <a16:creationId xmlns:a16="http://schemas.microsoft.com/office/drawing/2014/main" id="{356F1DF8-15E5-45C0-9786-8BF20C6A129D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30365" y="217647"/>
            <a:ext cx="22813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노후소득보장의 개념과 기능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6AD1238-5446-4EB8-AC7D-24D474D94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168" y="1628800"/>
            <a:ext cx="6300192" cy="4133817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E686B197-5C28-4A70-AF5B-EF497A42AC3E}"/>
              </a:ext>
            </a:extLst>
          </p:cNvPr>
          <p:cNvSpPr/>
          <p:nvPr/>
        </p:nvSpPr>
        <p:spPr>
          <a:xfrm>
            <a:off x="1763688" y="4293096"/>
            <a:ext cx="1080120" cy="1296144"/>
          </a:xfrm>
          <a:prstGeom prst="rect">
            <a:avLst/>
          </a:prstGeom>
          <a:solidFill>
            <a:srgbClr val="BCB9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0410F977-CFF8-4C3E-AEF2-E6C95A32419E}"/>
              </a:ext>
            </a:extLst>
          </p:cNvPr>
          <p:cNvSpPr/>
          <p:nvPr/>
        </p:nvSpPr>
        <p:spPr>
          <a:xfrm>
            <a:off x="1854376" y="4437112"/>
            <a:ext cx="9861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공적 연금제도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41C5C675-1546-413B-A408-B515878C2780}"/>
              </a:ext>
            </a:extLst>
          </p:cNvPr>
          <p:cNvSpPr/>
          <p:nvPr/>
        </p:nvSpPr>
        <p:spPr>
          <a:xfrm>
            <a:off x="6484848" y="4303256"/>
            <a:ext cx="1080120" cy="1296144"/>
          </a:xfrm>
          <a:prstGeom prst="rect">
            <a:avLst/>
          </a:prstGeom>
          <a:solidFill>
            <a:srgbClr val="BCB9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707AFD70-9EC5-420A-B90C-B9FB19E54CD7}"/>
              </a:ext>
            </a:extLst>
          </p:cNvPr>
          <p:cNvSpPr/>
          <p:nvPr/>
        </p:nvSpPr>
        <p:spPr>
          <a:xfrm>
            <a:off x="6528622" y="4437111"/>
            <a:ext cx="9925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∙ 보험 및 저축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657EF264-17CB-49F1-8B18-C3A2362BD0B3}"/>
              </a:ext>
            </a:extLst>
          </p:cNvPr>
          <p:cNvSpPr/>
          <p:nvPr/>
        </p:nvSpPr>
        <p:spPr>
          <a:xfrm>
            <a:off x="6516216" y="4664169"/>
            <a:ext cx="82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∙  자산형성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226789B7-2B74-42B1-BAE0-1FAFB234DA8F}"/>
              </a:ext>
            </a:extLst>
          </p:cNvPr>
          <p:cNvSpPr/>
          <p:nvPr/>
        </p:nvSpPr>
        <p:spPr>
          <a:xfrm>
            <a:off x="6516216" y="4869160"/>
            <a:ext cx="7873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∙ 역모기지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5B1A210F-E02F-4F8A-9597-80C3469BF54B}"/>
              </a:ext>
            </a:extLst>
          </p:cNvPr>
          <p:cNvSpPr/>
          <p:nvPr/>
        </p:nvSpPr>
        <p:spPr>
          <a:xfrm>
            <a:off x="6516216" y="5101631"/>
            <a:ext cx="7873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∙ 농지연금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3693AEA3-C410-450C-B365-3E5945D2AB5D}"/>
              </a:ext>
            </a:extLst>
          </p:cNvPr>
          <p:cNvSpPr/>
          <p:nvPr/>
        </p:nvSpPr>
        <p:spPr>
          <a:xfrm>
            <a:off x="6516216" y="5312241"/>
            <a:ext cx="7873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</a:rPr>
              <a:t>∙ 소득활동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1442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직사각형 94">
            <a:extLst>
              <a:ext uri="{FF2B5EF4-FFF2-40B4-BE49-F238E27FC236}">
                <a16:creationId xmlns:a16="http://schemas.microsoft.com/office/drawing/2014/main" id="{3BA79AA9-E27F-438A-99AA-8D466CAC36C7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30365" y="217647"/>
            <a:ext cx="22813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노후소득보장의 개념과 기능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C0A11C7A-90C4-463F-A2F8-EF077C73EF6A}"/>
              </a:ext>
            </a:extLst>
          </p:cNvPr>
          <p:cNvSpPr/>
          <p:nvPr/>
        </p:nvSpPr>
        <p:spPr>
          <a:xfrm>
            <a:off x="278284" y="1308431"/>
            <a:ext cx="75793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2.  </a:t>
            </a:r>
            <a:r>
              <a:rPr lang="ko-KR" altLang="en-US" sz="2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노후시기의 사회적 위험요인과 노후사회안전망의 기능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B8A52B04-9B2B-404B-A5A3-27C50BBA4D57}"/>
              </a:ext>
            </a:extLst>
          </p:cNvPr>
          <p:cNvSpPr/>
          <p:nvPr/>
        </p:nvSpPr>
        <p:spPr>
          <a:xfrm>
            <a:off x="482977" y="2017035"/>
            <a:ext cx="28648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1)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노후시기의 사회적 위험</a:t>
            </a: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FD3A8058-81BC-4A79-8FEE-728300B65B51}"/>
              </a:ext>
            </a:extLst>
          </p:cNvPr>
          <p:cNvSpPr/>
          <p:nvPr/>
        </p:nvSpPr>
        <p:spPr>
          <a:xfrm>
            <a:off x="719140" y="2681454"/>
            <a:ext cx="1367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① 소득문제 </a:t>
            </a: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EDFA27CE-662D-41F5-BD43-19D81491A861}"/>
              </a:ext>
            </a:extLst>
          </p:cNvPr>
          <p:cNvSpPr/>
          <p:nvPr/>
        </p:nvSpPr>
        <p:spPr>
          <a:xfrm>
            <a:off x="719140" y="3779748"/>
            <a:ext cx="2064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② 비용부담의 문제 </a:t>
            </a: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B6C8BE9A-1066-4408-8C8F-FB8685419F00}"/>
              </a:ext>
            </a:extLst>
          </p:cNvPr>
          <p:cNvSpPr/>
          <p:nvPr/>
        </p:nvSpPr>
        <p:spPr>
          <a:xfrm>
            <a:off x="719140" y="5126305"/>
            <a:ext cx="2339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③ 심리적 정서적 문제 </a:t>
            </a: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D41654EC-AFCC-4071-8CBD-EFB8EB8883AC}"/>
              </a:ext>
            </a:extLst>
          </p:cNvPr>
          <p:cNvSpPr/>
          <p:nvPr/>
        </p:nvSpPr>
        <p:spPr>
          <a:xfrm>
            <a:off x="1115616" y="3248555"/>
            <a:ext cx="75408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노령으로 인한 근로활동의 중단에 따른 소득단절의 문제와 그로인한 생계유지의 위기문제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6A997EDB-80FA-4BB2-A881-A1B7ACE85F17}"/>
              </a:ext>
            </a:extLst>
          </p:cNvPr>
          <p:cNvSpPr/>
          <p:nvPr/>
        </p:nvSpPr>
        <p:spPr>
          <a:xfrm>
            <a:off x="1187624" y="4340732"/>
            <a:ext cx="7141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노후시기에 발생할 수 있는 질병의 치료 및 수발서비스의 구매 등으로 인해 발생하는 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경제적 추가 부담</a:t>
            </a:r>
            <a:endParaRPr lang="ko-KR" altLang="en-US" sz="160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BDE11C0-0CBC-42E9-88C0-16D45F9740B9}"/>
              </a:ext>
            </a:extLst>
          </p:cNvPr>
          <p:cNvSpPr/>
          <p:nvPr/>
        </p:nvSpPr>
        <p:spPr>
          <a:xfrm>
            <a:off x="1115616" y="5675165"/>
            <a:ext cx="77151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사회적 위험요인으로 인해 개인이 겪게 되는 각종 정서적 혼란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사회적 고립이나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고독으로 인한 교류의 단절</a:t>
            </a:r>
          </a:p>
        </p:txBody>
      </p:sp>
    </p:spTree>
    <p:extLst>
      <p:ext uri="{BB962C8B-B14F-4D97-AF65-F5344CB8AC3E}">
        <p14:creationId xmlns:p14="http://schemas.microsoft.com/office/powerpoint/2010/main" val="3933773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>
            <a:extLst>
              <a:ext uri="{FF2B5EF4-FFF2-40B4-BE49-F238E27FC236}">
                <a16:creationId xmlns:a16="http://schemas.microsoft.com/office/drawing/2014/main" id="{C3FB8FED-5B1A-47D5-B16E-7BE3E441655C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30365" y="217647"/>
            <a:ext cx="22813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노후소득보장의 개념과 기능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814BE266-EB15-4C97-82BD-801BF91C4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960434" y="401955"/>
            <a:ext cx="5479256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6D357A33-F8C3-4F8E-BC64-2334E9412DB7}"/>
              </a:ext>
            </a:extLst>
          </p:cNvPr>
          <p:cNvSpPr/>
          <p:nvPr/>
        </p:nvSpPr>
        <p:spPr>
          <a:xfrm>
            <a:off x="1763688" y="3819520"/>
            <a:ext cx="1728192" cy="1080120"/>
          </a:xfrm>
          <a:prstGeom prst="rect">
            <a:avLst/>
          </a:prstGeom>
          <a:solidFill>
            <a:srgbClr val="CED6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6A50A126-5407-447A-BE6C-DBB0F7D1D2E9}"/>
              </a:ext>
            </a:extLst>
          </p:cNvPr>
          <p:cNvSpPr/>
          <p:nvPr/>
        </p:nvSpPr>
        <p:spPr>
          <a:xfrm>
            <a:off x="1858182" y="3996353"/>
            <a:ext cx="15392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생활수준의 하락</a:t>
            </a:r>
            <a:endParaRPr lang="en-US" altLang="ko-KR" sz="1600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sz="16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빈곤문제</a:t>
            </a:r>
            <a:endParaRPr lang="ko-KR" altLang="en-US" sz="1600" spc="-150" dirty="0">
              <a:solidFill>
                <a:schemeClr val="tx1">
                  <a:lumMod val="75000"/>
                  <a:lumOff val="25000"/>
                </a:schemeClr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6756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>
            <a:extLst>
              <a:ext uri="{FF2B5EF4-FFF2-40B4-BE49-F238E27FC236}">
                <a16:creationId xmlns:a16="http://schemas.microsoft.com/office/drawing/2014/main" id="{77F4F8A0-9C68-4F73-9D4C-5FDCB143B572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30365" y="217647"/>
            <a:ext cx="22813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노후소득보장의 개념과 기능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B8A52B04-9B2B-404B-A5A3-27C50BBA4D57}"/>
              </a:ext>
            </a:extLst>
          </p:cNvPr>
          <p:cNvSpPr/>
          <p:nvPr/>
        </p:nvSpPr>
        <p:spPr>
          <a:xfrm>
            <a:off x="216906" y="1233272"/>
            <a:ext cx="3682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2)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노후사회안전망의 종류와 기능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B6C8BE9A-1066-4408-8C8F-FB8685419F00}"/>
              </a:ext>
            </a:extLst>
          </p:cNvPr>
          <p:cNvSpPr/>
          <p:nvPr/>
        </p:nvSpPr>
        <p:spPr>
          <a:xfrm>
            <a:off x="464757" y="2636912"/>
            <a:ext cx="2307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(1) 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일차적 노후안전망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C84A7CE-B701-400C-AB21-3BB56E95E85E}"/>
              </a:ext>
            </a:extLst>
          </p:cNvPr>
          <p:cNvSpPr/>
          <p:nvPr/>
        </p:nvSpPr>
        <p:spPr>
          <a:xfrm>
            <a:off x="966630" y="3374791"/>
            <a:ext cx="6269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개인이 경제적 기여를 통하여 스스로 확보하게 되는 보호장치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보험의 원리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B9F1DE6-B282-4B65-9705-8AD6BF1E8707}"/>
              </a:ext>
            </a:extLst>
          </p:cNvPr>
          <p:cNvSpPr/>
          <p:nvPr/>
        </p:nvSpPr>
        <p:spPr>
          <a:xfrm>
            <a:off x="954492" y="3838317"/>
            <a:ext cx="49856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국가의 세제혜택과 함께 일정한 규제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퇴직연금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개인연금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90C2B4B-FED3-4910-B26C-CBEF71913707}"/>
              </a:ext>
            </a:extLst>
          </p:cNvPr>
          <p:cNvSpPr/>
          <p:nvPr/>
        </p:nvSpPr>
        <p:spPr>
          <a:xfrm>
            <a:off x="971600" y="4314582"/>
            <a:ext cx="31902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가입자의 법적권리와 도덕적 정당성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DB8FEB3-AE7F-4617-B438-39A04D7A00A1}"/>
              </a:ext>
            </a:extLst>
          </p:cNvPr>
          <p:cNvSpPr/>
          <p:nvPr/>
        </p:nvSpPr>
        <p:spPr>
          <a:xfrm>
            <a:off x="1010548" y="5464147"/>
            <a:ext cx="58657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신분의 고착화 문제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소득활동시기의 경제적 지위가 노후시기로 이전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E421A1D4-3336-49CC-9576-17DCB4B3C81B}"/>
              </a:ext>
            </a:extLst>
          </p:cNvPr>
          <p:cNvSpPr/>
          <p:nvPr/>
        </p:nvSpPr>
        <p:spPr>
          <a:xfrm>
            <a:off x="1006021" y="6042774"/>
            <a:ext cx="75264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기능적 한계점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기여의 능력이 부족한 사회취약계층에 대한 적절한 보호를 제공할 수 없음</a:t>
            </a:r>
          </a:p>
        </p:txBody>
      </p:sp>
      <p:sp>
        <p:nvSpPr>
          <p:cNvPr id="22" name="내용 개체 틀 2">
            <a:extLst>
              <a:ext uri="{FF2B5EF4-FFF2-40B4-BE49-F238E27FC236}">
                <a16:creationId xmlns:a16="http://schemas.microsoft.com/office/drawing/2014/main" id="{9CDAA8D6-DA53-45E0-B22E-A8518B3CB77C}"/>
              </a:ext>
            </a:extLst>
          </p:cNvPr>
          <p:cNvSpPr txBox="1">
            <a:spLocks/>
          </p:cNvSpPr>
          <p:nvPr/>
        </p:nvSpPr>
        <p:spPr>
          <a:xfrm>
            <a:off x="885772" y="4693666"/>
            <a:ext cx="1670004" cy="4635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문제점</a:t>
            </a:r>
          </a:p>
        </p:txBody>
      </p:sp>
      <p:sp>
        <p:nvSpPr>
          <p:cNvPr id="25" name="내용 개체 틀 2">
            <a:extLst>
              <a:ext uri="{FF2B5EF4-FFF2-40B4-BE49-F238E27FC236}">
                <a16:creationId xmlns:a16="http://schemas.microsoft.com/office/drawing/2014/main" id="{DF689470-CAC2-466A-AA01-A0D88930A697}"/>
              </a:ext>
            </a:extLst>
          </p:cNvPr>
          <p:cNvSpPr txBox="1">
            <a:spLocks/>
          </p:cNvSpPr>
          <p:nvPr/>
        </p:nvSpPr>
        <p:spPr>
          <a:xfrm>
            <a:off x="539552" y="1844824"/>
            <a:ext cx="7988398" cy="4635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노후사회안전망 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인간의 노후의 삶에서 직면할 수 있는 위험요인에 대응한 제도적 안전장치</a:t>
            </a:r>
          </a:p>
        </p:txBody>
      </p:sp>
    </p:spTree>
    <p:extLst>
      <p:ext uri="{BB962C8B-B14F-4D97-AF65-F5344CB8AC3E}">
        <p14:creationId xmlns:p14="http://schemas.microsoft.com/office/powerpoint/2010/main" val="1366020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>
            <a:extLst>
              <a:ext uri="{FF2B5EF4-FFF2-40B4-BE49-F238E27FC236}">
                <a16:creationId xmlns:a16="http://schemas.microsoft.com/office/drawing/2014/main" id="{9DA2EA41-3289-4FA8-8118-A63F35AAD79A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8A499409-51CE-4966-8567-1BFA80612F9B}"/>
              </a:ext>
            </a:extLst>
          </p:cNvPr>
          <p:cNvSpPr/>
          <p:nvPr/>
        </p:nvSpPr>
        <p:spPr>
          <a:xfrm>
            <a:off x="926042" y="3297178"/>
            <a:ext cx="7200800" cy="18703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17">
            <a:extLst>
              <a:ext uri="{FF2B5EF4-FFF2-40B4-BE49-F238E27FC236}">
                <a16:creationId xmlns:a16="http://schemas.microsoft.com/office/drawing/2014/main" id="{7D77E0EC-BD64-42BE-AA8E-EF427439F2E7}"/>
              </a:ext>
            </a:extLst>
          </p:cNvPr>
          <p:cNvSpPr/>
          <p:nvPr/>
        </p:nvSpPr>
        <p:spPr>
          <a:xfrm>
            <a:off x="1691680" y="3140968"/>
            <a:ext cx="5347938" cy="432048"/>
          </a:xfrm>
          <a:prstGeom prst="round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30365" y="217647"/>
            <a:ext cx="22813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노후소득보장의 개념과 기능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B6C8BE9A-1066-4408-8C8F-FB8685419F00}"/>
              </a:ext>
            </a:extLst>
          </p:cNvPr>
          <p:cNvSpPr/>
          <p:nvPr/>
        </p:nvSpPr>
        <p:spPr>
          <a:xfrm>
            <a:off x="248733" y="1154870"/>
            <a:ext cx="2307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(2) 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이차적 노후안전망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C84A7CE-B701-400C-AB21-3BB56E95E85E}"/>
              </a:ext>
            </a:extLst>
          </p:cNvPr>
          <p:cNvSpPr/>
          <p:nvPr/>
        </p:nvSpPr>
        <p:spPr>
          <a:xfrm>
            <a:off x="539552" y="1618054"/>
            <a:ext cx="7218643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부조의 원리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를 바탕으로 운영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일차적 노후안전망으로부터 탈락하거나 적절한 수준의 급여를 받지못하는 계층을 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최종적으로 보호하기 위한 목적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 </a:t>
            </a:r>
            <a:r>
              <a:rPr lang="ko-KR" altLang="en-US" sz="16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국민기초생활보장제도의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생계급여 또는 기초연금제도</a:t>
            </a:r>
          </a:p>
          <a:p>
            <a:pPr>
              <a:lnSpc>
                <a:spcPct val="150000"/>
              </a:lnSpc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marL="285750" indent="-285750">
              <a:buFontTx/>
              <a:buChar char="-"/>
            </a:pP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50A5B048-6336-4ADB-A772-FFF91EE8BDAD}"/>
              </a:ext>
            </a:extLst>
          </p:cNvPr>
          <p:cNvSpPr/>
          <p:nvPr/>
        </p:nvSpPr>
        <p:spPr>
          <a:xfrm>
            <a:off x="1691680" y="3193717"/>
            <a:ext cx="5347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부조의 원리를 바탕으로 운영되는 사회보장제도들의 특징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2F781BC5-6F5B-47FC-B5AA-6A5E6FF994D6}"/>
              </a:ext>
            </a:extLst>
          </p:cNvPr>
          <p:cNvSpPr/>
          <p:nvPr/>
        </p:nvSpPr>
        <p:spPr>
          <a:xfrm>
            <a:off x="926042" y="3501008"/>
            <a:ext cx="4014240" cy="23128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① 기여에 상관없이 빈곤현상 그 자체를 대상으로 제공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② 후순위의 원칙</a:t>
            </a:r>
          </a:p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③ 급여의 한시적 지급</a:t>
            </a:r>
          </a:p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④ 보충성의 원칙</a:t>
            </a:r>
          </a:p>
          <a:p>
            <a:pPr>
              <a:lnSpc>
                <a:spcPct val="150000"/>
              </a:lnSpc>
            </a:pP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⑤ 개별성의 원칙</a:t>
            </a:r>
          </a:p>
          <a:p>
            <a:pPr>
              <a:lnSpc>
                <a:spcPct val="150000"/>
              </a:lnSpc>
            </a:pP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5" name="내용 개체 틀 2">
            <a:extLst>
              <a:ext uri="{FF2B5EF4-FFF2-40B4-BE49-F238E27FC236}">
                <a16:creationId xmlns:a16="http://schemas.microsoft.com/office/drawing/2014/main" id="{09A81F75-134B-4540-809A-E42EBDBEC55B}"/>
              </a:ext>
            </a:extLst>
          </p:cNvPr>
          <p:cNvSpPr txBox="1">
            <a:spLocks/>
          </p:cNvSpPr>
          <p:nvPr/>
        </p:nvSpPr>
        <p:spPr>
          <a:xfrm>
            <a:off x="580076" y="5167485"/>
            <a:ext cx="6296180" cy="135785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문제점</a:t>
            </a:r>
            <a:endParaRPr lang="en-US" altLang="ko-KR" sz="18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스티그마로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인한 수급자격 포기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-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사회적 갈등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준비되지 않은 노후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endParaRPr lang="ko-KR" altLang="en-US" sz="18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623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>
            <a:extLst>
              <a:ext uri="{FF2B5EF4-FFF2-40B4-BE49-F238E27FC236}">
                <a16:creationId xmlns:a16="http://schemas.microsoft.com/office/drawing/2014/main" id="{717A6E40-15D9-4BB2-8492-C5F5A6F5BCA9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30365" y="217647"/>
            <a:ext cx="22813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2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노후소득보장의 개념과 기능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B6C8BE9A-1066-4408-8C8F-FB8685419F00}"/>
              </a:ext>
            </a:extLst>
          </p:cNvPr>
          <p:cNvSpPr/>
          <p:nvPr/>
        </p:nvSpPr>
        <p:spPr>
          <a:xfrm>
            <a:off x="151706" y="1289772"/>
            <a:ext cx="6914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(3) 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일차적 노후안전망과 이차적 노후안전망 상호간 역할 분담의 필요성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B6ECFC6-38D6-4A73-BB24-2574CA5F8F11}"/>
              </a:ext>
            </a:extLst>
          </p:cNvPr>
          <p:cNvSpPr/>
          <p:nvPr/>
        </p:nvSpPr>
        <p:spPr>
          <a:xfrm>
            <a:off x="755576" y="2028984"/>
            <a:ext cx="72731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기여의 원칙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의 일차적 안전망인 공적연금제도를 중심으로 해결 할 수 있도록 해야함</a:t>
            </a:r>
            <a:endParaRPr lang="en-US" altLang="ko-KR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ABD34B2F-BD71-4EA3-AACB-B9F7EA59165F}"/>
              </a:ext>
            </a:extLst>
          </p:cNvPr>
          <p:cNvSpPr/>
          <p:nvPr/>
        </p:nvSpPr>
        <p:spPr>
          <a:xfrm>
            <a:off x="-36512" y="2555612"/>
            <a:ext cx="79720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부조의 원리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의 이차적 안전망의 기능은 최소한의 수준에서 억제할 필요성</a:t>
            </a:r>
            <a:endParaRPr lang="ko-KR" altLang="en-US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5F21C7F1-E9EF-4E26-B98A-41E21F2D77E9}"/>
              </a:ext>
            </a:extLst>
          </p:cNvPr>
          <p:cNvSpPr/>
          <p:nvPr/>
        </p:nvSpPr>
        <p:spPr>
          <a:xfrm>
            <a:off x="776410" y="3140968"/>
            <a:ext cx="7972054" cy="874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일차적 안전망이 본연의 기능을 수행할 수 있는 제도적 여건을 마련해 보장의   </a:t>
            </a:r>
            <a:endParaRPr lang="en-US" altLang="ko-KR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결함으로 인한 이차적 안전망의 부담을 최소화 할 수 있도록 노력 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BCFA84DB-B21B-43FF-9668-2BADF6DBE962}"/>
              </a:ext>
            </a:extLst>
          </p:cNvPr>
          <p:cNvSpPr/>
          <p:nvPr/>
        </p:nvSpPr>
        <p:spPr>
          <a:xfrm>
            <a:off x="2241285" y="4098558"/>
            <a:ext cx="57150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예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</a:t>
            </a:r>
            <a:r>
              <a:rPr lang="ko-KR" altLang="en-US" sz="16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두루누리사업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연금크레딧제도의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도입 및 확대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43C65DFA-615D-45F9-8A38-E8731C19AC9A}"/>
              </a:ext>
            </a:extLst>
          </p:cNvPr>
          <p:cNvSpPr/>
          <p:nvPr/>
        </p:nvSpPr>
        <p:spPr>
          <a:xfrm>
            <a:off x="776410" y="4570369"/>
            <a:ext cx="7972054" cy="874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이차적 노후안전망을 통한 사회적 보호</a:t>
            </a:r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대상자의 홀로서기와 일차적 안전망으로 편입을 지원할 수 있는 방향에서 이루어 질 수 있도록 노력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79B8DE2-37A4-466E-9F41-6F99A9857B5E}"/>
              </a:ext>
            </a:extLst>
          </p:cNvPr>
          <p:cNvSpPr/>
          <p:nvPr/>
        </p:nvSpPr>
        <p:spPr>
          <a:xfrm>
            <a:off x="1640506" y="5589240"/>
            <a:ext cx="79720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예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각종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자활지원사업과 사업참여자에 대한 사회보험료 지원사업</a:t>
            </a:r>
          </a:p>
        </p:txBody>
      </p:sp>
    </p:spTree>
    <p:extLst>
      <p:ext uri="{BB962C8B-B14F-4D97-AF65-F5344CB8AC3E}">
        <p14:creationId xmlns:p14="http://schemas.microsoft.com/office/powerpoint/2010/main" val="3696470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51520" y="3068960"/>
            <a:ext cx="8640960" cy="352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/>
          <p:cNvSpPr/>
          <p:nvPr/>
        </p:nvSpPr>
        <p:spPr>
          <a:xfrm>
            <a:off x="2627784" y="1052736"/>
            <a:ext cx="3858956" cy="385895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486740" y="286782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>
                <a:solidFill>
                  <a:schemeClr val="bg1"/>
                </a:solidFill>
              </a:rPr>
              <a:t>노후 설계론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99792" y="2564904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THANK</a:t>
            </a:r>
          </a:p>
          <a:p>
            <a:pPr algn="ctr"/>
            <a:r>
              <a:rPr lang="en-US" altLang="ko-KR" sz="5400" b="1" dirty="0">
                <a:solidFill>
                  <a:schemeClr val="bg1"/>
                </a:solidFill>
                <a:latin typeface="210 국민체조 L" panose="02020603020101020101" pitchFamily="18" charset="-127"/>
                <a:ea typeface="210 국민체조 L" panose="02020603020101020101" pitchFamily="18" charset="-127"/>
              </a:rPr>
              <a:t>YOU</a:t>
            </a:r>
            <a:endParaRPr lang="ko-KR" altLang="en-US" sz="5400" b="1" dirty="0">
              <a:solidFill>
                <a:schemeClr val="bg1"/>
              </a:solidFill>
              <a:latin typeface="210 국민체조 L" panose="02020603020101020101" pitchFamily="18" charset="-127"/>
              <a:ea typeface="210 국민체조 L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8321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>
            <a:extLst>
              <a:ext uri="{FF2B5EF4-FFF2-40B4-BE49-F238E27FC236}">
                <a16:creationId xmlns:a16="http://schemas.microsoft.com/office/drawing/2014/main" id="{E3847CAF-D6B5-4195-8FF2-0B40A5F0A38E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217647"/>
            <a:ext cx="17427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노령의 개념과 특성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B8A52B04-9B2B-404B-A5A3-27C50BBA4D57}"/>
              </a:ext>
            </a:extLst>
          </p:cNvPr>
          <p:cNvSpPr/>
          <p:nvPr/>
        </p:nvSpPr>
        <p:spPr>
          <a:xfrm>
            <a:off x="3995936" y="4221088"/>
            <a:ext cx="37962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이전보다 많은 수의 사람들이 노후시기를 경험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861B9FCC-474A-4485-9B4C-A3AD7284E79C}"/>
              </a:ext>
            </a:extLst>
          </p:cNvPr>
          <p:cNvSpPr/>
          <p:nvPr/>
        </p:nvSpPr>
        <p:spPr>
          <a:xfrm>
            <a:off x="3995936" y="3717032"/>
            <a:ext cx="36343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이전보다 오랜 기간 동안 노후시기를 살아감</a:t>
            </a: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14D01D67-E221-423A-8EF1-0352DD368199}"/>
              </a:ext>
            </a:extLst>
          </p:cNvPr>
          <p:cNvSpPr/>
          <p:nvPr/>
        </p:nvSpPr>
        <p:spPr>
          <a:xfrm>
            <a:off x="1350002" y="6114782"/>
            <a:ext cx="57422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개인적 차원에서나 국가적 차원에서 적절한 노후대책의 마련이 요구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A2621D2-ED02-4FD8-A8EF-500AE86CAE91}"/>
              </a:ext>
            </a:extLst>
          </p:cNvPr>
          <p:cNvSpPr/>
          <p:nvPr/>
        </p:nvSpPr>
        <p:spPr>
          <a:xfrm>
            <a:off x="7149823" y="6093296"/>
            <a:ext cx="16706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예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 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노후소득보장제도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18DC184-0E33-4B06-9EB5-18144EC6BFBC}"/>
              </a:ext>
            </a:extLst>
          </p:cNvPr>
          <p:cNvSpPr/>
          <p:nvPr/>
        </p:nvSpPr>
        <p:spPr>
          <a:xfrm>
            <a:off x="395536" y="1691516"/>
            <a:ext cx="2949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1.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사회적 위험요인으로서 노령</a:t>
            </a:r>
          </a:p>
        </p:txBody>
      </p:sp>
      <p:sp>
        <p:nvSpPr>
          <p:cNvPr id="24" name="내용 개체 틀 2">
            <a:extLst>
              <a:ext uri="{FF2B5EF4-FFF2-40B4-BE49-F238E27FC236}">
                <a16:creationId xmlns:a16="http://schemas.microsoft.com/office/drawing/2014/main" id="{5D8B7493-DCAE-42CB-AF1B-A202C767D587}"/>
              </a:ext>
            </a:extLst>
          </p:cNvPr>
          <p:cNvSpPr txBox="1">
            <a:spLocks/>
          </p:cNvSpPr>
          <p:nvPr/>
        </p:nvSpPr>
        <p:spPr>
          <a:xfrm>
            <a:off x="662880" y="1898738"/>
            <a:ext cx="8229600" cy="29704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 → 소득단절 → 생활수준의 하락 </a:t>
            </a:r>
            <a:r>
              <a:rPr lang="en-US" altLang="ko-KR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or </a:t>
            </a: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빈곤문제</a:t>
            </a:r>
            <a:endParaRPr lang="en-US" altLang="ko-KR" sz="18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노령 → 질병</a:t>
            </a:r>
            <a:r>
              <a:rPr lang="en-US" altLang="ko-KR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수발</a:t>
            </a:r>
            <a:r>
              <a:rPr lang="en-US" altLang="ko-KR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장애</a:t>
            </a:r>
            <a:r>
              <a:rPr lang="en-US" altLang="ko-KR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소외 및 고립</a:t>
            </a:r>
            <a:endParaRPr lang="en-US" altLang="ko-KR" sz="18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노인에게 불리한 경제적 </a:t>
            </a:r>
            <a:r>
              <a:rPr lang="ko-KR" altLang="en-US" sz="1800" b="1" spc="-150" dirty="0">
                <a:latin typeface="맑은 고딕" panose="020B0503020000020004" pitchFamily="50" charset="-127"/>
              </a:rPr>
              <a:t>∙ </a:t>
            </a: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사회적 환경</a:t>
            </a:r>
            <a:endParaRPr lang="en-US" altLang="ko-KR" sz="18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산업화 이후 평균수명의 연장  → </a:t>
            </a:r>
            <a:endParaRPr lang="en-US" altLang="ko-KR" sz="18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endParaRPr lang="ko-KR" altLang="en-US" sz="18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오늘날 사람들의 노후생활주기는 </a:t>
            </a:r>
            <a:r>
              <a:rPr lang="en-US" altLang="ko-KR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『</a:t>
            </a: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잔여적 시간</a:t>
            </a:r>
            <a:r>
              <a:rPr lang="en-US" altLang="ko-KR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』</a:t>
            </a: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에서 </a:t>
            </a:r>
            <a:r>
              <a:rPr lang="en-US" altLang="ko-KR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『</a:t>
            </a: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새로운 생애단계</a:t>
            </a:r>
            <a:r>
              <a:rPr lang="en-US" altLang="ko-KR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』</a:t>
            </a: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로 인식</a:t>
            </a:r>
            <a:endParaRPr lang="en-US" altLang="ko-KR" sz="18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장수</a:t>
            </a:r>
            <a:r>
              <a:rPr lang="en-US" altLang="ko-KR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(Longevity)’</a:t>
            </a:r>
            <a:r>
              <a:rPr lang="ko-KR" altLang="en-US" sz="18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 그 자체로서 새로운 사회적 위험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8FA250-9D4F-4A76-915A-420F7E3222F7}"/>
              </a:ext>
            </a:extLst>
          </p:cNvPr>
          <p:cNvSpPr txBox="1"/>
          <p:nvPr/>
        </p:nvSpPr>
        <p:spPr>
          <a:xfrm>
            <a:off x="2627783" y="1069831"/>
            <a:ext cx="3888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/>
              <a:t>제 </a:t>
            </a:r>
            <a:r>
              <a:rPr lang="en-US" altLang="ko-KR" sz="2400" b="1" dirty="0"/>
              <a:t>1</a:t>
            </a:r>
            <a:r>
              <a:rPr lang="ko-KR" altLang="en-US" sz="2400" b="1" dirty="0"/>
              <a:t>절 노령의 개념과 특성</a:t>
            </a:r>
          </a:p>
        </p:txBody>
      </p:sp>
    </p:spTree>
    <p:extLst>
      <p:ext uri="{BB962C8B-B14F-4D97-AF65-F5344CB8AC3E}">
        <p14:creationId xmlns:p14="http://schemas.microsoft.com/office/powerpoint/2010/main" val="74111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직사각형 44">
            <a:extLst>
              <a:ext uri="{FF2B5EF4-FFF2-40B4-BE49-F238E27FC236}">
                <a16:creationId xmlns:a16="http://schemas.microsoft.com/office/drawing/2014/main" id="{909DCED1-F686-402A-B59F-CBAF970D2DB1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7" name="모서리가 둥근 직사각형 17">
            <a:extLst>
              <a:ext uri="{FF2B5EF4-FFF2-40B4-BE49-F238E27FC236}">
                <a16:creationId xmlns:a16="http://schemas.microsoft.com/office/drawing/2014/main" id="{C880F45D-2D7C-48B2-B0EE-F45655DD34F1}"/>
              </a:ext>
            </a:extLst>
          </p:cNvPr>
          <p:cNvSpPr/>
          <p:nvPr/>
        </p:nvSpPr>
        <p:spPr>
          <a:xfrm>
            <a:off x="2585332" y="2420888"/>
            <a:ext cx="3930884" cy="27458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217647"/>
            <a:ext cx="17427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노령의 개념과 특성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A28651AB-0F46-4657-B85D-EEDFC6D601D3}"/>
              </a:ext>
            </a:extLst>
          </p:cNvPr>
          <p:cNvSpPr/>
          <p:nvPr/>
        </p:nvSpPr>
        <p:spPr>
          <a:xfrm>
            <a:off x="379034" y="951111"/>
            <a:ext cx="3937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2. </a:t>
            </a:r>
            <a:r>
              <a:rPr lang="ko-KR" altLang="en-US" sz="2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제도적 노령과 사회적 편견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82E708C-DBB0-457B-9ED3-9A208B4FD429}"/>
              </a:ext>
            </a:extLst>
          </p:cNvPr>
          <p:cNvSpPr/>
          <p:nvPr/>
        </p:nvSpPr>
        <p:spPr>
          <a:xfrm>
            <a:off x="1033342" y="5301208"/>
            <a:ext cx="38266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생애주기를 구분하는 기준이나 척도로 활용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ADCFED1C-FD74-4A57-A132-83ED626562E0}"/>
              </a:ext>
            </a:extLst>
          </p:cNvPr>
          <p:cNvSpPr/>
          <p:nvPr/>
        </p:nvSpPr>
        <p:spPr>
          <a:xfrm>
            <a:off x="1084756" y="5661248"/>
            <a:ext cx="67072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보편적 적용에 따라 생애주기별 역할 구분이 점차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표준화 </a:t>
            </a:r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∙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제도화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되는 경향 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8EF9A17-B539-4CD6-B522-2531671738C1}"/>
              </a:ext>
            </a:extLst>
          </p:cNvPr>
          <p:cNvSpPr/>
          <p:nvPr/>
        </p:nvSpPr>
        <p:spPr>
          <a:xfrm>
            <a:off x="1043608" y="6165304"/>
            <a:ext cx="72875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서로 다른 목적으로 도입된 일종의 기준연령으로서 실질적으로 상호 괴리를 보이고 있음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11FDCFC6-239B-4745-BB2F-3111722C35E6}"/>
              </a:ext>
            </a:extLst>
          </p:cNvPr>
          <p:cNvSpPr/>
          <p:nvPr/>
        </p:nvSpPr>
        <p:spPr>
          <a:xfrm>
            <a:off x="485882" y="1484784"/>
            <a:ext cx="61023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1)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기업에서 운영하는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정년연령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과 공적연금제도의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연금수급연령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F3325DFE-01FF-40FF-99B6-CF261B6EAF85}"/>
              </a:ext>
            </a:extLst>
          </p:cNvPr>
          <p:cNvSpPr/>
          <p:nvPr/>
        </p:nvSpPr>
        <p:spPr>
          <a:xfrm>
            <a:off x="1202858" y="2010326"/>
            <a:ext cx="66095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A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와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B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는 기능적으로 고령자의 퇴직의사결정에 영향을 주는 중요한 변수로 작용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5C4F5C6-4B85-4B10-A928-2D35AAEF69BA}"/>
              </a:ext>
            </a:extLst>
          </p:cNvPr>
          <p:cNvSpPr/>
          <p:nvPr/>
        </p:nvSpPr>
        <p:spPr>
          <a:xfrm>
            <a:off x="3134088" y="2485933"/>
            <a:ext cx="2994731" cy="279797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en-US" altLang="ko-KR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[</a:t>
            </a:r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그림 </a:t>
            </a:r>
            <a:r>
              <a:rPr lang="en-US" altLang="ko-KR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1]  </a:t>
            </a:r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정년연령과 연금수급연령의 관계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AD5E18E3-1713-48A8-9923-F60773B0A7B9}"/>
              </a:ext>
            </a:extLst>
          </p:cNvPr>
          <p:cNvCxnSpPr>
            <a:cxnSpLocks/>
          </p:cNvCxnSpPr>
          <p:nvPr/>
        </p:nvCxnSpPr>
        <p:spPr>
          <a:xfrm>
            <a:off x="2963877" y="3780723"/>
            <a:ext cx="33843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20A4B37E-6C1B-4119-A639-30A411C2A4FF}"/>
              </a:ext>
            </a:extLst>
          </p:cNvPr>
          <p:cNvSpPr/>
          <p:nvPr/>
        </p:nvSpPr>
        <p:spPr>
          <a:xfrm>
            <a:off x="5214207" y="2785006"/>
            <a:ext cx="221889" cy="9888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FCD35630-5162-451C-A2DF-1D122423BC76}"/>
              </a:ext>
            </a:extLst>
          </p:cNvPr>
          <p:cNvSpPr/>
          <p:nvPr/>
        </p:nvSpPr>
        <p:spPr>
          <a:xfrm>
            <a:off x="3620215" y="3898000"/>
            <a:ext cx="668774" cy="4756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정년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연령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(A)</a:t>
            </a:r>
            <a:endParaRPr lang="ko-KR" altLang="en-US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989549E6-1A5C-4EFF-B9DF-DBF5A278B8F1}"/>
              </a:ext>
            </a:extLst>
          </p:cNvPr>
          <p:cNvSpPr/>
          <p:nvPr/>
        </p:nvSpPr>
        <p:spPr>
          <a:xfrm>
            <a:off x="4943714" y="3875103"/>
            <a:ext cx="788999" cy="475655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연금수급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연령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(B)</a:t>
            </a: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B96168BE-E4A6-40C6-BCE2-36AFF503CA7F}"/>
              </a:ext>
            </a:extLst>
          </p:cNvPr>
          <p:cNvCxnSpPr>
            <a:cxnSpLocks/>
          </p:cNvCxnSpPr>
          <p:nvPr/>
        </p:nvCxnSpPr>
        <p:spPr>
          <a:xfrm>
            <a:off x="3899981" y="4493744"/>
            <a:ext cx="0" cy="1309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>
            <a:extLst>
              <a:ext uri="{FF2B5EF4-FFF2-40B4-BE49-F238E27FC236}">
                <a16:creationId xmlns:a16="http://schemas.microsoft.com/office/drawing/2014/main" id="{5E0AABA9-62B6-4BC4-8655-168438F17739}"/>
              </a:ext>
            </a:extLst>
          </p:cNvPr>
          <p:cNvCxnSpPr>
            <a:cxnSpLocks/>
          </p:cNvCxnSpPr>
          <p:nvPr/>
        </p:nvCxnSpPr>
        <p:spPr>
          <a:xfrm>
            <a:off x="5340141" y="4493744"/>
            <a:ext cx="0" cy="1309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0A55FE62-8404-4AC8-A2FF-A3E9664DEBAA}"/>
              </a:ext>
            </a:extLst>
          </p:cNvPr>
          <p:cNvCxnSpPr/>
          <p:nvPr/>
        </p:nvCxnSpPr>
        <p:spPr>
          <a:xfrm>
            <a:off x="3964000" y="4559206"/>
            <a:ext cx="1274698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F81D6E0C-82FB-406E-B756-2165A55EE527}"/>
              </a:ext>
            </a:extLst>
          </p:cNvPr>
          <p:cNvSpPr/>
          <p:nvPr/>
        </p:nvSpPr>
        <p:spPr>
          <a:xfrm>
            <a:off x="4072646" y="4570491"/>
            <a:ext cx="1117614" cy="251817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소득의 공백문제</a:t>
            </a:r>
            <a:endParaRPr lang="en-US" altLang="ko-KR" sz="12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647021FB-4CE5-4997-A2DE-EF16A7F418F8}"/>
              </a:ext>
            </a:extLst>
          </p:cNvPr>
          <p:cNvSpPr/>
          <p:nvPr/>
        </p:nvSpPr>
        <p:spPr>
          <a:xfrm>
            <a:off x="2555776" y="4774991"/>
            <a:ext cx="3930884" cy="27979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복지선진국의 경우 </a:t>
            </a:r>
            <a:r>
              <a:rPr lang="en-US" altLang="ko-KR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A=B :</a:t>
            </a:r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소득공백의 문제 방지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E05C6DB8-00DD-4B1C-AE25-245355DC7E72}"/>
              </a:ext>
            </a:extLst>
          </p:cNvPr>
          <p:cNvSpPr/>
          <p:nvPr/>
        </p:nvSpPr>
        <p:spPr>
          <a:xfrm>
            <a:off x="3846055" y="2790679"/>
            <a:ext cx="221889" cy="9888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8432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직사각형 26">
            <a:extLst>
              <a:ext uri="{FF2B5EF4-FFF2-40B4-BE49-F238E27FC236}">
                <a16:creationId xmlns:a16="http://schemas.microsoft.com/office/drawing/2014/main" id="{03DB6CC6-ED22-406F-9C48-16B3AFF680CD}"/>
              </a:ext>
            </a:extLst>
          </p:cNvPr>
          <p:cNvSpPr/>
          <p:nvPr/>
        </p:nvSpPr>
        <p:spPr>
          <a:xfrm>
            <a:off x="251520" y="620688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217647"/>
            <a:ext cx="17427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노령의 개념과 특성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7DB1554-21DA-44D6-823B-7F02D16B8AFF}"/>
              </a:ext>
            </a:extLst>
          </p:cNvPr>
          <p:cNvSpPr/>
          <p:nvPr/>
        </p:nvSpPr>
        <p:spPr>
          <a:xfrm>
            <a:off x="1061725" y="1372706"/>
            <a:ext cx="64626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퇴직연령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</a:t>
            </a:r>
            <a:r>
              <a:rPr lang="en-US" altLang="ko-KR" sz="16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Altersgrenze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des </a:t>
            </a:r>
            <a:r>
              <a:rPr lang="en-US" altLang="ko-KR" sz="16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Ruhestandes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은 </a:t>
            </a:r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A=B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로서  </a:t>
            </a:r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4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가지 기능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을 함</a:t>
            </a: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5026078F-66BD-4F76-B803-129BF7461BC2}"/>
              </a:ext>
            </a:extLst>
          </p:cNvPr>
          <p:cNvSpPr/>
          <p:nvPr/>
        </p:nvSpPr>
        <p:spPr>
          <a:xfrm>
            <a:off x="3347864" y="2523674"/>
            <a:ext cx="43566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생애고용 계약의 종결이 공식적으로 성립되는 연령 </a:t>
            </a: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0817A811-D131-4FE9-8341-9A49B162846D}"/>
              </a:ext>
            </a:extLst>
          </p:cNvPr>
          <p:cNvSpPr/>
          <p:nvPr/>
        </p:nvSpPr>
        <p:spPr>
          <a:xfrm>
            <a:off x="3458465" y="3880768"/>
            <a:ext cx="32351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퇴직으로 인한 임금소득의 단절을 대체</a:t>
            </a: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1B5AF71F-A594-49FB-83C3-437FAC1D5D41}"/>
              </a:ext>
            </a:extLst>
          </p:cNvPr>
          <p:cNvSpPr/>
          <p:nvPr/>
        </p:nvSpPr>
        <p:spPr>
          <a:xfrm>
            <a:off x="2682107" y="4933836"/>
            <a:ext cx="63451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 이후 경제 사회적 지위의 인식과 노후를 재설계할 수 있는 계기</a:t>
            </a:r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2A869F8B-8E42-4DF7-88DE-E9D6523205E2}"/>
              </a:ext>
            </a:extLst>
          </p:cNvPr>
          <p:cNvSpPr/>
          <p:nvPr/>
        </p:nvSpPr>
        <p:spPr>
          <a:xfrm>
            <a:off x="3713033" y="5877272"/>
            <a:ext cx="41713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생애 고용계약의 성공적 완수를 입증하는 기준연령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D5CB9FE-93D7-46EE-BCF4-8DE1B71A5B29}"/>
              </a:ext>
            </a:extLst>
          </p:cNvPr>
          <p:cNvSpPr/>
          <p:nvPr/>
        </p:nvSpPr>
        <p:spPr>
          <a:xfrm>
            <a:off x="755576" y="1484784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3C239E4-5DEB-4F1F-A15C-A084D07C8093}"/>
              </a:ext>
            </a:extLst>
          </p:cNvPr>
          <p:cNvSpPr/>
          <p:nvPr/>
        </p:nvSpPr>
        <p:spPr>
          <a:xfrm>
            <a:off x="3502565" y="2958443"/>
            <a:ext cx="53210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생애 고용에 따른 손익계산이 가능한 연령으로서 새로운 일자리에 대한 인사 정책적 요구사항 제시가능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38331127-0F00-43E0-80AA-0AA19DB1009D}"/>
              </a:ext>
            </a:extLst>
          </p:cNvPr>
          <p:cNvSpPr/>
          <p:nvPr/>
        </p:nvSpPr>
        <p:spPr>
          <a:xfrm>
            <a:off x="766073" y="5856673"/>
            <a:ext cx="2941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④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도덕적 자부심과 같은 기능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6B7A8A1C-AA8C-4B99-98B8-B5C8162B37E3}"/>
              </a:ext>
            </a:extLst>
          </p:cNvPr>
          <p:cNvSpPr/>
          <p:nvPr/>
        </p:nvSpPr>
        <p:spPr>
          <a:xfrm>
            <a:off x="719884" y="2492896"/>
            <a:ext cx="2404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① 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노동시장정책의 기능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F39DEC2-441E-457A-8644-3D5E1F241E21}"/>
              </a:ext>
            </a:extLst>
          </p:cNvPr>
          <p:cNvSpPr/>
          <p:nvPr/>
        </p:nvSpPr>
        <p:spPr>
          <a:xfrm>
            <a:off x="754976" y="3867323"/>
            <a:ext cx="1927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②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사회정책적 기능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DF0BDA0B-72D0-4976-AFD4-6E45C7987EEC}"/>
              </a:ext>
            </a:extLst>
          </p:cNvPr>
          <p:cNvSpPr/>
          <p:nvPr/>
        </p:nvSpPr>
        <p:spPr>
          <a:xfrm>
            <a:off x="775976" y="4815876"/>
            <a:ext cx="1503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③ </a:t>
            </a:r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인지적 기능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4840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직사각형 33">
            <a:extLst>
              <a:ext uri="{FF2B5EF4-FFF2-40B4-BE49-F238E27FC236}">
                <a16:creationId xmlns:a16="http://schemas.microsoft.com/office/drawing/2014/main" id="{EB5D2D94-22BD-463E-B4F7-CEEAF6A82914}"/>
              </a:ext>
            </a:extLst>
          </p:cNvPr>
          <p:cNvSpPr/>
          <p:nvPr/>
        </p:nvSpPr>
        <p:spPr>
          <a:xfrm>
            <a:off x="349679" y="807236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7" name="모서리가 둥근 직사각형 25">
            <a:extLst>
              <a:ext uri="{FF2B5EF4-FFF2-40B4-BE49-F238E27FC236}">
                <a16:creationId xmlns:a16="http://schemas.microsoft.com/office/drawing/2014/main" id="{4FAFE61E-9E43-48E3-8E78-BBE98734CD38}"/>
              </a:ext>
            </a:extLst>
          </p:cNvPr>
          <p:cNvSpPr/>
          <p:nvPr/>
        </p:nvSpPr>
        <p:spPr>
          <a:xfrm>
            <a:off x="1445541" y="4831856"/>
            <a:ext cx="6135737" cy="167509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217647"/>
            <a:ext cx="17427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노령의 개념과 특성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B159E071-1C8F-4F69-BE41-035CB099993A}"/>
              </a:ext>
            </a:extLst>
          </p:cNvPr>
          <p:cNvSpPr/>
          <p:nvPr/>
        </p:nvSpPr>
        <p:spPr>
          <a:xfrm>
            <a:off x="155767" y="940658"/>
            <a:ext cx="2520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2) 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퇴직연령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의 부작용 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9FF0810-561F-4E9F-A06E-AFEE207E720E}"/>
              </a:ext>
            </a:extLst>
          </p:cNvPr>
          <p:cNvSpPr/>
          <p:nvPr/>
        </p:nvSpPr>
        <p:spPr>
          <a:xfrm>
            <a:off x="871750" y="1634262"/>
            <a:ext cx="7444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Tx/>
              <a:buChar char="-"/>
            </a:pP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 연령은 특정한 연령으로 확정하여 적용되므로  연령상의 이유로 한 차별을 금지하는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6878B3C2-7DD0-4AAA-B4A8-67292397D7B5}"/>
              </a:ext>
            </a:extLst>
          </p:cNvPr>
          <p:cNvSpPr/>
          <p:nvPr/>
        </p:nvSpPr>
        <p:spPr>
          <a:xfrm>
            <a:off x="816788" y="2492896"/>
            <a:ext cx="68515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개인의 선택권을 제한하여 각자에게 차별성을 강조하는 </a:t>
            </a:r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개별성의 원칙</a:t>
            </a:r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침해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D4928D34-EA86-40A2-942F-2F03048215E5}"/>
              </a:ext>
            </a:extLst>
          </p:cNvPr>
          <p:cNvSpPr/>
          <p:nvPr/>
        </p:nvSpPr>
        <p:spPr>
          <a:xfrm>
            <a:off x="1115616" y="2020778"/>
            <a:ext cx="76787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동등처우의 원칙</a:t>
            </a:r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위반</a:t>
            </a:r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이는 모두에게 동등한 적용을 강조하는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보편성의 원칙</a:t>
            </a:r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침해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6745884-9126-401E-BFC9-3F17FDA7DA45}"/>
              </a:ext>
            </a:extLst>
          </p:cNvPr>
          <p:cNvSpPr/>
          <p:nvPr/>
        </p:nvSpPr>
        <p:spPr>
          <a:xfrm>
            <a:off x="755576" y="3733706"/>
            <a:ext cx="6120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본인의 의사와 상관없이 일정한 연령이 되면 당연히 근로를 중단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FE834188-2320-4CD9-9743-2B6C7AAA7729}"/>
              </a:ext>
            </a:extLst>
          </p:cNvPr>
          <p:cNvSpPr/>
          <p:nvPr/>
        </p:nvSpPr>
        <p:spPr>
          <a:xfrm>
            <a:off x="539552" y="4181018"/>
            <a:ext cx="6264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기업의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불합리한 인력운영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에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기인</a:t>
            </a:r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퇴직연령 </a:t>
            </a:r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=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고철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BF533E36-F3E8-43F8-BE6D-FFE89AC29E2E}"/>
              </a:ext>
            </a:extLst>
          </p:cNvPr>
          <p:cNvSpPr/>
          <p:nvPr/>
        </p:nvSpPr>
        <p:spPr>
          <a:xfrm>
            <a:off x="308935" y="3215792"/>
            <a:ext cx="17427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3) 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퇴직연령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은 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2A8E4D9-7136-4019-A49C-B87218069782}"/>
              </a:ext>
            </a:extLst>
          </p:cNvPr>
          <p:cNvSpPr/>
          <p:nvPr/>
        </p:nvSpPr>
        <p:spPr>
          <a:xfrm>
            <a:off x="1399046" y="4850247"/>
            <a:ext cx="505972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4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∙ </a:t>
            </a:r>
            <a:r>
              <a:rPr lang="ko-KR" altLang="en-US" sz="15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근로자의 인적자본을 활용할 수 있는 기간을 제한하는 작용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81737A67-6363-4D5B-85ED-2AA1212E19BA}"/>
              </a:ext>
            </a:extLst>
          </p:cNvPr>
          <p:cNvSpPr/>
          <p:nvPr/>
        </p:nvSpPr>
        <p:spPr>
          <a:xfrm>
            <a:off x="1316047" y="5250686"/>
            <a:ext cx="59202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spc="-150" dirty="0">
                <a:latin typeface="맑은 고딕" panose="020B0503020000020004" pitchFamily="50" charset="-127"/>
              </a:rPr>
              <a:t>∙ </a:t>
            </a:r>
            <a:r>
              <a:rPr lang="ko-KR" altLang="en-US" sz="15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사회에서 세대간 역할교체가 시작되는 기준연령으로 받아들여지게 됨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772D0100-9FA6-4872-8FFC-B8D972C85E8A}"/>
              </a:ext>
            </a:extLst>
          </p:cNvPr>
          <p:cNvSpPr/>
          <p:nvPr/>
        </p:nvSpPr>
        <p:spPr>
          <a:xfrm>
            <a:off x="1190976" y="5714343"/>
            <a:ext cx="63333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spc="-150" dirty="0">
                <a:latin typeface="맑은 고딕" panose="020B0503020000020004" pitchFamily="50" charset="-127"/>
              </a:rPr>
              <a:t>∙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‘</a:t>
            </a:r>
            <a:r>
              <a:rPr lang="ko-KR" altLang="en-US" sz="15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제도적 노령</a:t>
            </a:r>
            <a:r>
              <a:rPr lang="en-US" altLang="ko-KR" sz="15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’</a:t>
            </a:r>
            <a:r>
              <a:rPr lang="ko-KR" altLang="en-US" sz="15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은 노령인력에 대한 편견과 차별을 배경으로 적용되는 연령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1A49F79E-1E62-484B-8F1E-9088A9065D50}"/>
              </a:ext>
            </a:extLst>
          </p:cNvPr>
          <p:cNvSpPr/>
          <p:nvPr/>
        </p:nvSpPr>
        <p:spPr>
          <a:xfrm>
            <a:off x="827584" y="6074383"/>
            <a:ext cx="63333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spc="-150" dirty="0">
                <a:latin typeface="맑은 고딕" panose="020B0503020000020004" pitchFamily="50" charset="-127"/>
              </a:rPr>
              <a:t>∙ </a:t>
            </a:r>
            <a:r>
              <a:rPr lang="ko-KR" altLang="en-US" sz="15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고령근로계층의 고용불안과 노후빈곤의 문제를 양산하는 원인</a:t>
            </a:r>
          </a:p>
        </p:txBody>
      </p:sp>
      <p:sp>
        <p:nvSpPr>
          <p:cNvPr id="26" name="모서리가 둥근 직사각형 17">
            <a:extLst>
              <a:ext uri="{FF2B5EF4-FFF2-40B4-BE49-F238E27FC236}">
                <a16:creationId xmlns:a16="http://schemas.microsoft.com/office/drawing/2014/main" id="{DD97A501-F1D1-40D0-8A5B-AC4B10F4B85E}"/>
              </a:ext>
            </a:extLst>
          </p:cNvPr>
          <p:cNvSpPr/>
          <p:nvPr/>
        </p:nvSpPr>
        <p:spPr>
          <a:xfrm>
            <a:off x="369076" y="5472965"/>
            <a:ext cx="1050006" cy="401163"/>
          </a:xfrm>
          <a:prstGeom prst="round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spc="-150" dirty="0">
                <a:solidFill>
                  <a:schemeClr val="tx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정년연령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02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직사각형 33">
            <a:extLst>
              <a:ext uri="{FF2B5EF4-FFF2-40B4-BE49-F238E27FC236}">
                <a16:creationId xmlns:a16="http://schemas.microsoft.com/office/drawing/2014/main" id="{5138B418-DBE8-49EC-B66F-7E1514E7A9E3}"/>
              </a:ext>
            </a:extLst>
          </p:cNvPr>
          <p:cNvSpPr/>
          <p:nvPr/>
        </p:nvSpPr>
        <p:spPr>
          <a:xfrm>
            <a:off x="251520" y="609655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217647"/>
            <a:ext cx="17427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노령의 개념과 특성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FE834188-2320-4CD9-9743-2B6C7AAA7729}"/>
              </a:ext>
            </a:extLst>
          </p:cNvPr>
          <p:cNvSpPr/>
          <p:nvPr/>
        </p:nvSpPr>
        <p:spPr>
          <a:xfrm>
            <a:off x="725240" y="1444714"/>
            <a:ext cx="37027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기업의 불합리한 </a:t>
            </a:r>
            <a:r>
              <a:rPr lang="ko-KR" altLang="en-US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인사정책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의 수단</a:t>
            </a:r>
          </a:p>
        </p:txBody>
      </p:sp>
      <p:sp>
        <p:nvSpPr>
          <p:cNvPr id="30" name="내용 개체 틀 2">
            <a:extLst>
              <a:ext uri="{FF2B5EF4-FFF2-40B4-BE49-F238E27FC236}">
                <a16:creationId xmlns:a16="http://schemas.microsoft.com/office/drawing/2014/main" id="{C07A7A02-E398-451D-B6D7-B81E0AA5A898}"/>
              </a:ext>
            </a:extLst>
          </p:cNvPr>
          <p:cNvSpPr txBox="1">
            <a:spLocks/>
          </p:cNvSpPr>
          <p:nvPr/>
        </p:nvSpPr>
        <p:spPr>
          <a:xfrm>
            <a:off x="971600" y="1994575"/>
            <a:ext cx="8229600" cy="143442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정년연령 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=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기업인력조정수단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정년연령에 근접한 근로자들의 경우 승진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임금인상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사내복지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직업교육의 혜택에서 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 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불이익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정년연령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=(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생산성이 떨어지는</a:t>
            </a: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)</a:t>
            </a:r>
            <a:r>
              <a:rPr lang="ko-KR" altLang="en-US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노령 이라는 편견</a:t>
            </a:r>
            <a:endParaRPr lang="en-US" altLang="ko-KR" sz="1600" b="1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altLang="ko-KR" sz="1600" b="1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3909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>
            <a:extLst>
              <a:ext uri="{FF2B5EF4-FFF2-40B4-BE49-F238E27FC236}">
                <a16:creationId xmlns:a16="http://schemas.microsoft.com/office/drawing/2014/main" id="{D1BC6A03-33DF-4145-9A5C-4EBD04A5D878}"/>
              </a:ext>
            </a:extLst>
          </p:cNvPr>
          <p:cNvSpPr/>
          <p:nvPr/>
        </p:nvSpPr>
        <p:spPr>
          <a:xfrm>
            <a:off x="251520" y="609655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217647"/>
            <a:ext cx="17427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노령의 개념과 특성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82ED2D13-CFC8-4B77-80CA-9FD98D411056}"/>
              </a:ext>
            </a:extLst>
          </p:cNvPr>
          <p:cNvSpPr/>
          <p:nvPr/>
        </p:nvSpPr>
        <p:spPr>
          <a:xfrm>
            <a:off x="523307" y="1046934"/>
            <a:ext cx="36487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3. </a:t>
            </a:r>
            <a:r>
              <a:rPr lang="ko-KR" altLang="en-US" sz="2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노령과 노화의 특성 구분</a:t>
            </a:r>
          </a:p>
        </p:txBody>
      </p: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F25819C0-4E5F-4CAE-8FC6-6D62B353BAF5}"/>
              </a:ext>
            </a:extLst>
          </p:cNvPr>
          <p:cNvGrpSpPr/>
          <p:nvPr/>
        </p:nvGrpSpPr>
        <p:grpSpPr>
          <a:xfrm>
            <a:off x="179512" y="1799951"/>
            <a:ext cx="5480080" cy="1378986"/>
            <a:chOff x="2761566" y="2037522"/>
            <a:chExt cx="6668867" cy="1678128"/>
          </a:xfrm>
          <a:solidFill>
            <a:srgbClr val="17375E"/>
          </a:solidFill>
        </p:grpSpPr>
        <p:grpSp>
          <p:nvGrpSpPr>
            <p:cNvPr id="56" name="그룹 55">
              <a:extLst>
                <a:ext uri="{FF2B5EF4-FFF2-40B4-BE49-F238E27FC236}">
                  <a16:creationId xmlns:a16="http://schemas.microsoft.com/office/drawing/2014/main" id="{8C518498-BEC6-4E5C-B479-86FACFBAA967}"/>
                </a:ext>
              </a:extLst>
            </p:cNvPr>
            <p:cNvGrpSpPr/>
            <p:nvPr/>
          </p:nvGrpSpPr>
          <p:grpSpPr>
            <a:xfrm>
              <a:off x="2761566" y="2037522"/>
              <a:ext cx="6668867" cy="1678128"/>
              <a:chOff x="2241210" y="2291158"/>
              <a:chExt cx="9248889" cy="2995158"/>
            </a:xfrm>
            <a:grpFill/>
          </p:grpSpPr>
          <p:sp>
            <p:nvSpPr>
              <p:cNvPr id="60" name="직사각형 59">
                <a:extLst>
                  <a:ext uri="{FF2B5EF4-FFF2-40B4-BE49-F238E27FC236}">
                    <a16:creationId xmlns:a16="http://schemas.microsoft.com/office/drawing/2014/main" id="{59866FBF-0802-4FFC-B62D-82EF8BC8B785}"/>
                  </a:ext>
                </a:extLst>
              </p:cNvPr>
              <p:cNvSpPr/>
              <p:nvPr/>
            </p:nvSpPr>
            <p:spPr>
              <a:xfrm>
                <a:off x="3910570" y="2291158"/>
                <a:ext cx="7579529" cy="2672878"/>
              </a:xfrm>
              <a:prstGeom prst="rect">
                <a:avLst/>
              </a:prstGeom>
              <a:grpFill/>
              <a:ln w="1905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드림고딕4" panose="02020600000000000000" pitchFamily="18" charset="-127"/>
                  <a:ea typeface="a드림고딕4" panose="02020600000000000000" pitchFamily="18" charset="-127"/>
                </a:endParaRPr>
              </a:p>
            </p:txBody>
          </p:sp>
          <p:sp>
            <p:nvSpPr>
              <p:cNvPr id="61" name="직사각형 60">
                <a:extLst>
                  <a:ext uri="{FF2B5EF4-FFF2-40B4-BE49-F238E27FC236}">
                    <a16:creationId xmlns:a16="http://schemas.microsoft.com/office/drawing/2014/main" id="{763693F7-0288-44E0-BE7D-CEB8EC2C6CF5}"/>
                  </a:ext>
                </a:extLst>
              </p:cNvPr>
              <p:cNvSpPr/>
              <p:nvPr/>
            </p:nvSpPr>
            <p:spPr>
              <a:xfrm>
                <a:off x="2241210" y="2563974"/>
                <a:ext cx="2843132" cy="2722342"/>
              </a:xfrm>
              <a:prstGeom prst="rect">
                <a:avLst/>
              </a:prstGeom>
              <a:grp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800" b="1" dirty="0">
                    <a:latin typeface="a드림고딕4" panose="02020600000000000000" pitchFamily="18" charset="-127"/>
                    <a:ea typeface="a드림고딕4" panose="02020600000000000000" pitchFamily="18" charset="-127"/>
                  </a:rPr>
                  <a:t>노 령</a:t>
                </a:r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BC2A8DF-1547-4ABE-B603-C07E54F3B2B5}"/>
                </a:ext>
              </a:extLst>
            </p:cNvPr>
            <p:cNvSpPr txBox="1"/>
            <p:nvPr/>
          </p:nvSpPr>
          <p:spPr>
            <a:xfrm>
              <a:off x="5114815" y="2116232"/>
              <a:ext cx="3624753" cy="108430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200" b="1" dirty="0">
                  <a:solidFill>
                    <a:schemeClr val="bg1"/>
                  </a:solidFill>
                  <a:latin typeface="a드림고딕4" panose="02020600000000000000" pitchFamily="18" charset="-127"/>
                  <a:ea typeface="a드림고딕4" panose="02020600000000000000" pitchFamily="18" charset="-127"/>
                </a:rPr>
                <a:t>용어상 노후시기의 나이</a:t>
              </a:r>
              <a:endParaRPr lang="en-US" altLang="ko-KR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200" b="1" dirty="0">
                  <a:solidFill>
                    <a:schemeClr val="bg1"/>
                  </a:solidFill>
                  <a:latin typeface="a드림고딕4" panose="02020600000000000000" pitchFamily="18" charset="-127"/>
                  <a:ea typeface="a드림고딕4" panose="02020600000000000000" pitchFamily="18" charset="-127"/>
                </a:rPr>
                <a:t>통념상 노인으로 간주되는 나이</a:t>
              </a:r>
              <a:endParaRPr lang="en-US" altLang="ko-KR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200" b="1" dirty="0">
                  <a:solidFill>
                    <a:schemeClr val="bg1"/>
                  </a:solidFill>
                  <a:latin typeface="a드림고딕4" panose="02020600000000000000" pitchFamily="18" charset="-127"/>
                  <a:ea typeface="a드림고딕4" panose="02020600000000000000" pitchFamily="18" charset="-127"/>
                </a:rPr>
                <a:t>생애의 한 단계퇴직연령과 상관관계</a:t>
              </a:r>
              <a:endParaRPr lang="en-US" altLang="ko-KR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endParaRPr>
            </a:p>
          </p:txBody>
        </p:sp>
      </p:grp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341817B2-FD55-4660-B252-269B3E834244}"/>
              </a:ext>
            </a:extLst>
          </p:cNvPr>
          <p:cNvGrpSpPr/>
          <p:nvPr/>
        </p:nvGrpSpPr>
        <p:grpSpPr>
          <a:xfrm>
            <a:off x="179512" y="3353266"/>
            <a:ext cx="5480371" cy="1378986"/>
            <a:chOff x="2761567" y="2037522"/>
            <a:chExt cx="6669221" cy="1678128"/>
          </a:xfrm>
          <a:solidFill>
            <a:srgbClr val="17375E"/>
          </a:solidFill>
        </p:grpSpPr>
        <p:grpSp>
          <p:nvGrpSpPr>
            <p:cNvPr id="68" name="그룹 67">
              <a:extLst>
                <a:ext uri="{FF2B5EF4-FFF2-40B4-BE49-F238E27FC236}">
                  <a16:creationId xmlns:a16="http://schemas.microsoft.com/office/drawing/2014/main" id="{0CF22B20-0C51-4AD8-BEA9-60305C158131}"/>
                </a:ext>
              </a:extLst>
            </p:cNvPr>
            <p:cNvGrpSpPr/>
            <p:nvPr/>
          </p:nvGrpSpPr>
          <p:grpSpPr>
            <a:xfrm>
              <a:off x="2761567" y="2037522"/>
              <a:ext cx="6668866" cy="1678128"/>
              <a:chOff x="2241212" y="2291158"/>
              <a:chExt cx="9248887" cy="2995157"/>
            </a:xfrm>
            <a:grpFill/>
          </p:grpSpPr>
          <p:sp>
            <p:nvSpPr>
              <p:cNvPr id="70" name="직사각형 69">
                <a:extLst>
                  <a:ext uri="{FF2B5EF4-FFF2-40B4-BE49-F238E27FC236}">
                    <a16:creationId xmlns:a16="http://schemas.microsoft.com/office/drawing/2014/main" id="{F7906DDC-F9FD-417D-B36E-F5DA1D2ECA06}"/>
                  </a:ext>
                </a:extLst>
              </p:cNvPr>
              <p:cNvSpPr/>
              <p:nvPr/>
            </p:nvSpPr>
            <p:spPr>
              <a:xfrm>
                <a:off x="3910570" y="2291158"/>
                <a:ext cx="7579529" cy="2672878"/>
              </a:xfrm>
              <a:prstGeom prst="rect">
                <a:avLst/>
              </a:prstGeom>
              <a:grpFill/>
              <a:ln w="19050">
                <a:solidFill>
                  <a:schemeClr val="bg2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latin typeface="a드림고딕4" panose="02020600000000000000" pitchFamily="18" charset="-127"/>
                  <a:ea typeface="a드림고딕4" panose="02020600000000000000" pitchFamily="18" charset="-127"/>
                </a:endParaRPr>
              </a:p>
            </p:txBody>
          </p:sp>
          <p:sp>
            <p:nvSpPr>
              <p:cNvPr id="71" name="직사각형 70">
                <a:extLst>
                  <a:ext uri="{FF2B5EF4-FFF2-40B4-BE49-F238E27FC236}">
                    <a16:creationId xmlns:a16="http://schemas.microsoft.com/office/drawing/2014/main" id="{ECDC879C-43EA-47F1-A70A-2B89B62792B9}"/>
                  </a:ext>
                </a:extLst>
              </p:cNvPr>
              <p:cNvSpPr/>
              <p:nvPr/>
            </p:nvSpPr>
            <p:spPr>
              <a:xfrm>
                <a:off x="2241212" y="2563974"/>
                <a:ext cx="2843133" cy="2722341"/>
              </a:xfrm>
              <a:prstGeom prst="rect">
                <a:avLst/>
              </a:prstGeom>
              <a:grpFill/>
              <a:ln w="38100">
                <a:solidFill>
                  <a:srgbClr val="EDEDE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2800" b="1" dirty="0">
                    <a:latin typeface="a드림고딕4" panose="02020600000000000000" pitchFamily="18" charset="-127"/>
                    <a:ea typeface="a드림고딕4" panose="02020600000000000000" pitchFamily="18" charset="-127"/>
                  </a:rPr>
                  <a:t>노 화</a:t>
                </a: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65DEA17-72A0-43FA-AA1F-51479849F0E3}"/>
                </a:ext>
              </a:extLst>
            </p:cNvPr>
            <p:cNvSpPr txBox="1"/>
            <p:nvPr/>
          </p:nvSpPr>
          <p:spPr>
            <a:xfrm>
              <a:off x="4844540" y="2246219"/>
              <a:ext cx="4586248" cy="10801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1200" b="1" dirty="0">
                  <a:solidFill>
                    <a:schemeClr val="bg1"/>
                  </a:solidFill>
                  <a:latin typeface="a드림고딕4" panose="02020600000000000000" pitchFamily="18" charset="-127"/>
                  <a:ea typeface="a드림고딕4" panose="02020600000000000000" pitchFamily="18" charset="-127"/>
                </a:rPr>
                <a:t>나이의 증가에 따른 신체적 노쇠와 기능적 퇴화 현상</a:t>
              </a:r>
              <a:endParaRPr lang="en-US" altLang="ko-KR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200" b="1" dirty="0">
                  <a:solidFill>
                    <a:schemeClr val="bg1"/>
                  </a:solidFill>
                  <a:latin typeface="a드림고딕4" panose="02020600000000000000" pitchFamily="18" charset="-127"/>
                  <a:ea typeface="a드림고딕4" panose="02020600000000000000" pitchFamily="18" charset="-127"/>
                </a:rPr>
                <a:t>건강상태</a:t>
              </a:r>
              <a:r>
                <a:rPr lang="en-US" altLang="ko-KR" sz="1200" b="1" dirty="0">
                  <a:solidFill>
                    <a:schemeClr val="bg1"/>
                  </a:solidFill>
                  <a:latin typeface="a드림고딕4" panose="02020600000000000000" pitchFamily="18" charset="-127"/>
                  <a:ea typeface="a드림고딕4" panose="02020600000000000000" pitchFamily="18" charset="-127"/>
                </a:rPr>
                <a:t>, </a:t>
              </a:r>
              <a:r>
                <a:rPr lang="ko-KR" altLang="en-US" sz="1200" b="1" dirty="0">
                  <a:solidFill>
                    <a:schemeClr val="bg1"/>
                  </a:solidFill>
                  <a:latin typeface="a드림고딕4" panose="02020600000000000000" pitchFamily="18" charset="-127"/>
                  <a:ea typeface="a드림고딕4" panose="02020600000000000000" pitchFamily="18" charset="-127"/>
                </a:rPr>
                <a:t>유전적 특징</a:t>
              </a:r>
              <a:r>
                <a:rPr lang="en-US" altLang="ko-KR" sz="1200" b="1" dirty="0">
                  <a:solidFill>
                    <a:schemeClr val="bg1"/>
                  </a:solidFill>
                  <a:latin typeface="a드림고딕4" panose="02020600000000000000" pitchFamily="18" charset="-127"/>
                  <a:ea typeface="a드림고딕4" panose="02020600000000000000" pitchFamily="18" charset="-127"/>
                </a:rPr>
                <a:t>, </a:t>
              </a:r>
              <a:r>
                <a:rPr lang="ko-KR" altLang="en-US" sz="1200" b="1" dirty="0">
                  <a:solidFill>
                    <a:schemeClr val="bg1"/>
                  </a:solidFill>
                  <a:latin typeface="a드림고딕4" panose="02020600000000000000" pitchFamily="18" charset="-127"/>
                  <a:ea typeface="a드림고딕4" panose="02020600000000000000" pitchFamily="18" charset="-127"/>
                </a:rPr>
                <a:t>정신적 기질 개인의 노력에 </a:t>
              </a:r>
              <a:endParaRPr lang="en-US" altLang="ko-KR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1200" b="1" dirty="0">
                  <a:solidFill>
                    <a:schemeClr val="bg1"/>
                  </a:solidFill>
                  <a:latin typeface="a드림고딕4" panose="02020600000000000000" pitchFamily="18" charset="-127"/>
                  <a:ea typeface="a드림고딕4" panose="02020600000000000000" pitchFamily="18" charset="-127"/>
                </a:rPr>
                <a:t>따라 개인별로 상당한 차이</a:t>
              </a:r>
            </a:p>
          </p:txBody>
        </p:sp>
      </p:grp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78EB379D-BA1A-4E4B-B983-26FD267C5AC3}"/>
              </a:ext>
            </a:extLst>
          </p:cNvPr>
          <p:cNvSpPr/>
          <p:nvPr/>
        </p:nvSpPr>
        <p:spPr>
          <a:xfrm>
            <a:off x="6948264" y="2780928"/>
            <a:ext cx="193033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노령과 노화는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연금수급연령 결정과정에 </a:t>
            </a:r>
            <a:endParaRPr lang="en-US" altLang="ko-KR" sz="1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1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중요한 판단기준</a:t>
            </a: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17E54BA2-6DEF-42AB-9BBA-06E82D9AD1FA}"/>
              </a:ext>
            </a:extLst>
          </p:cNvPr>
          <p:cNvSpPr/>
          <p:nvPr/>
        </p:nvSpPr>
        <p:spPr>
          <a:xfrm>
            <a:off x="738800" y="5364505"/>
            <a:ext cx="7721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일률적으로 적용되는 연금수급연령은 사람들마다 상이한 노화과정으로 인해 갖게 되는 </a:t>
            </a:r>
            <a:endParaRPr lang="en-US" altLang="ko-KR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  다양한 욕구를 제대로 반영해주지 못하는 결과 초래</a:t>
            </a: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63B1686F-21CB-47FB-96F2-8D2C49B508C1}"/>
              </a:ext>
            </a:extLst>
          </p:cNvPr>
          <p:cNvSpPr/>
          <p:nvPr/>
        </p:nvSpPr>
        <p:spPr>
          <a:xfrm>
            <a:off x="704664" y="6114782"/>
            <a:ext cx="81515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국가는 개인별로 근로 →퇴직으로의 이행이 유연하게 이루어질 수 있는 제도적 정치를 구축할 필요</a:t>
            </a:r>
          </a:p>
        </p:txBody>
      </p:sp>
      <p:sp>
        <p:nvSpPr>
          <p:cNvPr id="21" name="줄무늬가 있는 오른쪽 화살표 24">
            <a:extLst>
              <a:ext uri="{FF2B5EF4-FFF2-40B4-BE49-F238E27FC236}">
                <a16:creationId xmlns:a16="http://schemas.microsoft.com/office/drawing/2014/main" id="{9543635C-2D7E-419D-BC12-1D53CD9A6F73}"/>
              </a:ext>
            </a:extLst>
          </p:cNvPr>
          <p:cNvSpPr/>
          <p:nvPr/>
        </p:nvSpPr>
        <p:spPr>
          <a:xfrm>
            <a:off x="5720797" y="2729855"/>
            <a:ext cx="1296144" cy="864096"/>
          </a:xfrm>
          <a:prstGeom prst="striped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224E409-20F7-4945-8913-402F081208B2}"/>
              </a:ext>
            </a:extLst>
          </p:cNvPr>
          <p:cNvSpPr/>
          <p:nvPr/>
        </p:nvSpPr>
        <p:spPr>
          <a:xfrm>
            <a:off x="723992" y="4901007"/>
            <a:ext cx="57631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노화는 일반적으로 노령기에 발생 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: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노령과 노화는 상호 밀접한 관계</a:t>
            </a:r>
          </a:p>
        </p:txBody>
      </p:sp>
    </p:spTree>
    <p:extLst>
      <p:ext uri="{BB962C8B-B14F-4D97-AF65-F5344CB8AC3E}">
        <p14:creationId xmlns:p14="http://schemas.microsoft.com/office/powerpoint/2010/main" val="1998231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직사각형 25">
            <a:extLst>
              <a:ext uri="{FF2B5EF4-FFF2-40B4-BE49-F238E27FC236}">
                <a16:creationId xmlns:a16="http://schemas.microsoft.com/office/drawing/2014/main" id="{170A5F36-F37C-4D92-8F8D-2B535A7F3E33}"/>
              </a:ext>
            </a:extLst>
          </p:cNvPr>
          <p:cNvSpPr/>
          <p:nvPr/>
        </p:nvSpPr>
        <p:spPr>
          <a:xfrm>
            <a:off x="251520" y="609655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217647"/>
            <a:ext cx="17427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노령의 개념과 특성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pic>
        <p:nvPicPr>
          <p:cNvPr id="1025" name="_x243142216" descr="EMB00002be43292">
            <a:extLst>
              <a:ext uri="{FF2B5EF4-FFF2-40B4-BE49-F238E27FC236}">
                <a16:creationId xmlns:a16="http://schemas.microsoft.com/office/drawing/2014/main" id="{EC8DE91B-224A-4367-9E99-B09CD706B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371" y="1091696"/>
            <a:ext cx="2884563" cy="228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A783EA26-D1EB-46D9-A0A1-1B92F3A40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983" y="2921161"/>
            <a:ext cx="2793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243143576" descr="EMB00002be43293">
            <a:extLst>
              <a:ext uri="{FF2B5EF4-FFF2-40B4-BE49-F238E27FC236}">
                <a16:creationId xmlns:a16="http://schemas.microsoft.com/office/drawing/2014/main" id="{8A5E4FF9-6E6B-4474-8F1F-66B594FD1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479" y="1112951"/>
            <a:ext cx="2872322" cy="228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69216A6F-26F7-4590-A0BA-8E71DA805FA3}"/>
              </a:ext>
            </a:extLst>
          </p:cNvPr>
          <p:cNvSpPr/>
          <p:nvPr/>
        </p:nvSpPr>
        <p:spPr>
          <a:xfrm>
            <a:off x="1068477" y="4902937"/>
            <a:ext cx="37651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각자가 처한 상황에 따라 개별선택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61F49F68-B96D-4BF8-A635-5436F664C281}"/>
              </a:ext>
            </a:extLst>
          </p:cNvPr>
          <p:cNvSpPr/>
          <p:nvPr/>
        </p:nvSpPr>
        <p:spPr>
          <a:xfrm>
            <a:off x="1243651" y="3512041"/>
            <a:ext cx="2367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시간적 제약에도 불구하고 완전근로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4AEAE88A-EE96-4544-9209-7ED90B5138B0}"/>
              </a:ext>
            </a:extLst>
          </p:cNvPr>
          <p:cNvSpPr/>
          <p:nvPr/>
        </p:nvSpPr>
        <p:spPr>
          <a:xfrm>
            <a:off x="5495259" y="3512041"/>
            <a:ext cx="33972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근로능력과 의사가 있음에도 조기 퇴직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B6D4FB05-F1AB-4233-84CE-A50864D22FF0}"/>
              </a:ext>
            </a:extLst>
          </p:cNvPr>
          <p:cNvSpPr/>
          <p:nvPr/>
        </p:nvSpPr>
        <p:spPr>
          <a:xfrm>
            <a:off x="969371" y="4005064"/>
            <a:ext cx="3765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점진적 퇴직 제도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D461FA4-6BC1-41D7-8905-BC75D3A39A7F}"/>
              </a:ext>
            </a:extLst>
          </p:cNvPr>
          <p:cNvSpPr/>
          <p:nvPr/>
        </p:nvSpPr>
        <p:spPr>
          <a:xfrm>
            <a:off x="1069192" y="5229200"/>
            <a:ext cx="37651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다양한 선택의 기회를 제공하는 것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526BF23D-A8DD-4684-A113-2B5CDCF95FA0}"/>
              </a:ext>
            </a:extLst>
          </p:cNvPr>
          <p:cNvSpPr/>
          <p:nvPr/>
        </p:nvSpPr>
        <p:spPr>
          <a:xfrm>
            <a:off x="1066848" y="4581128"/>
            <a:ext cx="705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각자의 건강상태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가족상황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노동시장 여건에 따라 여가와 소비 선호체계를 달리함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E32FF68-CF52-435D-A493-6EE117701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7002" y="7368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772B3A99-B533-4D1B-AD63-A6D61A323455}"/>
              </a:ext>
            </a:extLst>
          </p:cNvPr>
          <p:cNvSpPr/>
          <p:nvPr/>
        </p:nvSpPr>
        <p:spPr>
          <a:xfrm>
            <a:off x="1067992" y="5538718"/>
            <a:ext cx="73204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근로시간의 단축을 통해  고용 연장할 수 있지만</a:t>
            </a:r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,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대신 그에 상응하는 임금감소 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2173CF70-12EA-482C-9356-60E5F724C122}"/>
              </a:ext>
            </a:extLst>
          </p:cNvPr>
          <p:cNvSpPr/>
          <p:nvPr/>
        </p:nvSpPr>
        <p:spPr>
          <a:xfrm>
            <a:off x="4484564" y="3423298"/>
            <a:ext cx="4071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or</a:t>
            </a:r>
            <a:endParaRPr lang="ko-KR" altLang="en-US" sz="16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4A5933C5-8A25-41F2-927B-D71CF9ECB1A5}"/>
              </a:ext>
            </a:extLst>
          </p:cNvPr>
          <p:cNvSpPr/>
          <p:nvPr/>
        </p:nvSpPr>
        <p:spPr>
          <a:xfrm>
            <a:off x="692481" y="4117722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DBE7D1E7-D4E3-45EE-88C8-C531BAABC4B5}"/>
              </a:ext>
            </a:extLst>
          </p:cNvPr>
          <p:cNvSpPr/>
          <p:nvPr/>
        </p:nvSpPr>
        <p:spPr>
          <a:xfrm>
            <a:off x="1067992" y="5877272"/>
            <a:ext cx="705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-  </a:t>
            </a:r>
            <a:r>
              <a:rPr lang="ko-KR" altLang="en-US" sz="16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따라서 임금감소를 보충할 수 있는 보충소득지원제도 필요</a:t>
            </a:r>
          </a:p>
        </p:txBody>
      </p:sp>
    </p:spTree>
    <p:extLst>
      <p:ext uri="{BB962C8B-B14F-4D97-AF65-F5344CB8AC3E}">
        <p14:creationId xmlns:p14="http://schemas.microsoft.com/office/powerpoint/2010/main" val="2244882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737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직사각형 71">
            <a:extLst>
              <a:ext uri="{FF2B5EF4-FFF2-40B4-BE49-F238E27FC236}">
                <a16:creationId xmlns:a16="http://schemas.microsoft.com/office/drawing/2014/main" id="{F420C11B-C4EE-443D-B691-19E43DEB3726}"/>
              </a:ext>
            </a:extLst>
          </p:cNvPr>
          <p:cNvSpPr/>
          <p:nvPr/>
        </p:nvSpPr>
        <p:spPr>
          <a:xfrm>
            <a:off x="251520" y="609655"/>
            <a:ext cx="8640960" cy="5976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cxnSp>
        <p:nvCxnSpPr>
          <p:cNvPr id="58" name="직선 연결선 57">
            <a:extLst>
              <a:ext uri="{FF2B5EF4-FFF2-40B4-BE49-F238E27FC236}">
                <a16:creationId xmlns:a16="http://schemas.microsoft.com/office/drawing/2014/main" id="{AC2C8B30-781D-4872-A311-57CEAD8767A7}"/>
              </a:ext>
            </a:extLst>
          </p:cNvPr>
          <p:cNvCxnSpPr>
            <a:cxnSpLocks/>
          </p:cNvCxnSpPr>
          <p:nvPr/>
        </p:nvCxnSpPr>
        <p:spPr>
          <a:xfrm flipV="1">
            <a:off x="6349340" y="3740671"/>
            <a:ext cx="0" cy="65473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>
            <a:extLst>
              <a:ext uri="{FF2B5EF4-FFF2-40B4-BE49-F238E27FC236}">
                <a16:creationId xmlns:a16="http://schemas.microsoft.com/office/drawing/2014/main" id="{80BC3E50-085D-4B1A-A384-7DBDA2177C18}"/>
              </a:ext>
            </a:extLst>
          </p:cNvPr>
          <p:cNvCxnSpPr>
            <a:cxnSpLocks/>
          </p:cNvCxnSpPr>
          <p:nvPr/>
        </p:nvCxnSpPr>
        <p:spPr>
          <a:xfrm flipH="1" flipV="1">
            <a:off x="5339323" y="2420888"/>
            <a:ext cx="9525" cy="19585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>
            <a:extLst>
              <a:ext uri="{FF2B5EF4-FFF2-40B4-BE49-F238E27FC236}">
                <a16:creationId xmlns:a16="http://schemas.microsoft.com/office/drawing/2014/main" id="{74FAA15F-F0AF-4F73-B5CD-C85A8592B4D1}"/>
              </a:ext>
            </a:extLst>
          </p:cNvPr>
          <p:cNvCxnSpPr>
            <a:cxnSpLocks/>
          </p:cNvCxnSpPr>
          <p:nvPr/>
        </p:nvCxnSpPr>
        <p:spPr>
          <a:xfrm flipV="1">
            <a:off x="5842964" y="2465554"/>
            <a:ext cx="1" cy="191479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9B1563F4-FD56-4C9F-86AC-70FB26C39CC4}"/>
              </a:ext>
            </a:extLst>
          </p:cNvPr>
          <p:cNvSpPr/>
          <p:nvPr/>
        </p:nvSpPr>
        <p:spPr>
          <a:xfrm>
            <a:off x="6353962" y="3316458"/>
            <a:ext cx="648529" cy="52981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05FCBDEA-905A-405A-987C-3CB38AD44800}"/>
              </a:ext>
            </a:extLst>
          </p:cNvPr>
          <p:cNvSpPr/>
          <p:nvPr/>
        </p:nvSpPr>
        <p:spPr>
          <a:xfrm>
            <a:off x="5875262" y="2877320"/>
            <a:ext cx="478699" cy="439137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4F8AC457-7F62-4C88-9CA3-30E2BEDDA96B}"/>
              </a:ext>
            </a:extLst>
          </p:cNvPr>
          <p:cNvSpPr/>
          <p:nvPr/>
        </p:nvSpPr>
        <p:spPr>
          <a:xfrm>
            <a:off x="5360280" y="2060848"/>
            <a:ext cx="482684" cy="439137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D038171B-FAFD-4B45-9517-DE0B64394A86}"/>
              </a:ext>
            </a:extLst>
          </p:cNvPr>
          <p:cNvCxnSpPr>
            <a:cxnSpLocks/>
          </p:cNvCxnSpPr>
          <p:nvPr/>
        </p:nvCxnSpPr>
        <p:spPr>
          <a:xfrm flipV="1">
            <a:off x="4707372" y="3299148"/>
            <a:ext cx="3110748" cy="34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타원 2"/>
          <p:cNvSpPr/>
          <p:nvPr/>
        </p:nvSpPr>
        <p:spPr>
          <a:xfrm>
            <a:off x="4067944" y="74100"/>
            <a:ext cx="936104" cy="936104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217647"/>
            <a:ext cx="17427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제 </a:t>
            </a:r>
            <a:r>
              <a:rPr lang="en-US" altLang="ko-KR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1</a:t>
            </a:r>
            <a:r>
              <a:rPr lang="ko-KR" altLang="en-US" sz="1200" b="1" spc="-15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절 노령의 개념과 특성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5936" y="479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01</a:t>
            </a:r>
            <a:endParaRPr lang="ko-KR" altLang="en-US" sz="2400" dirty="0">
              <a:solidFill>
                <a:schemeClr val="bg1"/>
              </a:solidFill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271681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200" b="1" dirty="0">
                <a:solidFill>
                  <a:schemeClr val="bg1"/>
                </a:solidFill>
                <a:latin typeface="a드림고딕4" panose="02020600000000000000" pitchFamily="18" charset="-127"/>
                <a:ea typeface="a드림고딕4" panose="02020600000000000000" pitchFamily="18" charset="-127"/>
              </a:rPr>
              <a:t>노후 설계론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C9D88A87-6645-4DFE-BB33-8968FCFF8E86}"/>
              </a:ext>
            </a:extLst>
          </p:cNvPr>
          <p:cNvCxnSpPr>
            <a:cxnSpLocks/>
          </p:cNvCxnSpPr>
          <p:nvPr/>
        </p:nvCxnSpPr>
        <p:spPr>
          <a:xfrm>
            <a:off x="1177464" y="2060848"/>
            <a:ext cx="0" cy="23762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>
            <a:extLst>
              <a:ext uri="{FF2B5EF4-FFF2-40B4-BE49-F238E27FC236}">
                <a16:creationId xmlns:a16="http://schemas.microsoft.com/office/drawing/2014/main" id="{DB16815E-4EB4-4C20-9A2E-4FE83E8DBD0B}"/>
              </a:ext>
            </a:extLst>
          </p:cNvPr>
          <p:cNvCxnSpPr>
            <a:cxnSpLocks/>
          </p:cNvCxnSpPr>
          <p:nvPr/>
        </p:nvCxnSpPr>
        <p:spPr>
          <a:xfrm>
            <a:off x="3995936" y="2060848"/>
            <a:ext cx="15412" cy="237626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3A39FFFD-A442-4104-82BD-EEAE9EFA970F}"/>
              </a:ext>
            </a:extLst>
          </p:cNvPr>
          <p:cNvCxnSpPr>
            <a:cxnSpLocks/>
          </p:cNvCxnSpPr>
          <p:nvPr/>
        </p:nvCxnSpPr>
        <p:spPr>
          <a:xfrm>
            <a:off x="1179240" y="3270536"/>
            <a:ext cx="28166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1101E5AA-3C65-4A79-8AE4-349B4289A2B1}"/>
              </a:ext>
            </a:extLst>
          </p:cNvPr>
          <p:cNvCxnSpPr>
            <a:cxnSpLocks/>
          </p:cNvCxnSpPr>
          <p:nvPr/>
        </p:nvCxnSpPr>
        <p:spPr>
          <a:xfrm flipV="1">
            <a:off x="1196009" y="3270536"/>
            <a:ext cx="1431775" cy="47013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id="{97756E67-A40F-467F-B792-51FBD13E85EC}"/>
              </a:ext>
            </a:extLst>
          </p:cNvPr>
          <p:cNvCxnSpPr>
            <a:cxnSpLocks/>
          </p:cNvCxnSpPr>
          <p:nvPr/>
        </p:nvCxnSpPr>
        <p:spPr>
          <a:xfrm flipV="1">
            <a:off x="2627784" y="2222456"/>
            <a:ext cx="1368152" cy="104015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>
            <a:extLst>
              <a:ext uri="{FF2B5EF4-FFF2-40B4-BE49-F238E27FC236}">
                <a16:creationId xmlns:a16="http://schemas.microsoft.com/office/drawing/2014/main" id="{7BB7B113-3D1A-42E9-965F-7A4EBFC1A86A}"/>
              </a:ext>
            </a:extLst>
          </p:cNvPr>
          <p:cNvCxnSpPr>
            <a:cxnSpLocks/>
          </p:cNvCxnSpPr>
          <p:nvPr/>
        </p:nvCxnSpPr>
        <p:spPr>
          <a:xfrm>
            <a:off x="2627784" y="3086552"/>
            <a:ext cx="0" cy="4320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원호 38">
            <a:extLst>
              <a:ext uri="{FF2B5EF4-FFF2-40B4-BE49-F238E27FC236}">
                <a16:creationId xmlns:a16="http://schemas.microsoft.com/office/drawing/2014/main" id="{8623678B-3786-4D69-8617-274553ACF20E}"/>
              </a:ext>
            </a:extLst>
          </p:cNvPr>
          <p:cNvSpPr/>
          <p:nvPr/>
        </p:nvSpPr>
        <p:spPr>
          <a:xfrm rot="20842266">
            <a:off x="2798134" y="3038872"/>
            <a:ext cx="117687" cy="253910"/>
          </a:xfrm>
          <a:prstGeom prst="arc">
            <a:avLst>
              <a:gd name="adj1" fmla="val 17945906"/>
              <a:gd name="adj2" fmla="val 443921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0" name="원호 39">
            <a:extLst>
              <a:ext uri="{FF2B5EF4-FFF2-40B4-BE49-F238E27FC236}">
                <a16:creationId xmlns:a16="http://schemas.microsoft.com/office/drawing/2014/main" id="{CC9792DF-9A00-48AE-81F5-F5B8D25616A4}"/>
              </a:ext>
            </a:extLst>
          </p:cNvPr>
          <p:cNvSpPr/>
          <p:nvPr/>
        </p:nvSpPr>
        <p:spPr>
          <a:xfrm rot="9806908">
            <a:off x="1964062" y="3239439"/>
            <a:ext cx="117687" cy="253910"/>
          </a:xfrm>
          <a:prstGeom prst="arc">
            <a:avLst>
              <a:gd name="adj1" fmla="val 17444425"/>
              <a:gd name="adj2" fmla="val 4439218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57" name="직선 연결선 56">
            <a:extLst>
              <a:ext uri="{FF2B5EF4-FFF2-40B4-BE49-F238E27FC236}">
                <a16:creationId xmlns:a16="http://schemas.microsoft.com/office/drawing/2014/main" id="{9A7D2A27-EBFA-46DE-8F43-04B990A69499}"/>
              </a:ext>
            </a:extLst>
          </p:cNvPr>
          <p:cNvCxnSpPr>
            <a:cxnSpLocks/>
          </p:cNvCxnSpPr>
          <p:nvPr/>
        </p:nvCxnSpPr>
        <p:spPr>
          <a:xfrm flipV="1">
            <a:off x="4727641" y="1890992"/>
            <a:ext cx="1" cy="250459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연결선 63">
            <a:extLst>
              <a:ext uri="{FF2B5EF4-FFF2-40B4-BE49-F238E27FC236}">
                <a16:creationId xmlns:a16="http://schemas.microsoft.com/office/drawing/2014/main" id="{D842F9E0-C3EF-46C0-852C-DCEC905EC560}"/>
              </a:ext>
            </a:extLst>
          </p:cNvPr>
          <p:cNvCxnSpPr>
            <a:cxnSpLocks/>
          </p:cNvCxnSpPr>
          <p:nvPr/>
        </p:nvCxnSpPr>
        <p:spPr>
          <a:xfrm>
            <a:off x="4700776" y="4365104"/>
            <a:ext cx="231949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연결선 81">
            <a:extLst>
              <a:ext uri="{FF2B5EF4-FFF2-40B4-BE49-F238E27FC236}">
                <a16:creationId xmlns:a16="http://schemas.microsoft.com/office/drawing/2014/main" id="{ABD4A713-75CD-49D9-99A1-2C82BE847400}"/>
              </a:ext>
            </a:extLst>
          </p:cNvPr>
          <p:cNvCxnSpPr>
            <a:cxnSpLocks/>
          </p:cNvCxnSpPr>
          <p:nvPr/>
        </p:nvCxnSpPr>
        <p:spPr>
          <a:xfrm>
            <a:off x="5323179" y="2490893"/>
            <a:ext cx="1071194" cy="856829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연결선 85">
            <a:extLst>
              <a:ext uri="{FF2B5EF4-FFF2-40B4-BE49-F238E27FC236}">
                <a16:creationId xmlns:a16="http://schemas.microsoft.com/office/drawing/2014/main" id="{35A822E9-A32D-4879-9A30-63CD61B4D50D}"/>
              </a:ext>
            </a:extLst>
          </p:cNvPr>
          <p:cNvCxnSpPr>
            <a:cxnSpLocks/>
          </p:cNvCxnSpPr>
          <p:nvPr/>
        </p:nvCxnSpPr>
        <p:spPr>
          <a:xfrm>
            <a:off x="4695696" y="1916832"/>
            <a:ext cx="6820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>
            <a:extLst>
              <a:ext uri="{FF2B5EF4-FFF2-40B4-BE49-F238E27FC236}">
                <a16:creationId xmlns:a16="http://schemas.microsoft.com/office/drawing/2014/main" id="{895F3AB3-364B-4290-8FC1-9F016E75E7F1}"/>
              </a:ext>
            </a:extLst>
          </p:cNvPr>
          <p:cNvCxnSpPr>
            <a:cxnSpLocks/>
          </p:cNvCxnSpPr>
          <p:nvPr/>
        </p:nvCxnSpPr>
        <p:spPr>
          <a:xfrm flipV="1">
            <a:off x="5354563" y="1890991"/>
            <a:ext cx="0" cy="613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F81BAFD2-2B86-4562-8B1A-AC431F68A312}"/>
              </a:ext>
            </a:extLst>
          </p:cNvPr>
          <p:cNvSpPr/>
          <p:nvPr/>
        </p:nvSpPr>
        <p:spPr>
          <a:xfrm>
            <a:off x="1586379" y="3163188"/>
            <a:ext cx="309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ko-KR" sz="24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α</a:t>
            </a:r>
            <a:endParaRPr lang="ko-KR" altLang="en-US" sz="24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87FF4260-D6C3-4823-A0C1-56090371CA5E}"/>
              </a:ext>
            </a:extLst>
          </p:cNvPr>
          <p:cNvSpPr/>
          <p:nvPr/>
        </p:nvSpPr>
        <p:spPr>
          <a:xfrm>
            <a:off x="2990200" y="2870528"/>
            <a:ext cx="2856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β</a:t>
            </a:r>
            <a:endParaRPr lang="ko-KR" altLang="en-US" sz="2000" dirty="0"/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65D0E569-BEE8-4ED7-B07F-C5CB5DDAAF77}"/>
              </a:ext>
            </a:extLst>
          </p:cNvPr>
          <p:cNvSpPr/>
          <p:nvPr/>
        </p:nvSpPr>
        <p:spPr>
          <a:xfrm>
            <a:off x="2346683" y="1125466"/>
            <a:ext cx="425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(a)</a:t>
            </a:r>
            <a:endParaRPr lang="ko-KR" altLang="en-US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52FB863F-30C2-468D-883F-3AFE584E16D0}"/>
              </a:ext>
            </a:extLst>
          </p:cNvPr>
          <p:cNvSpPr/>
          <p:nvPr/>
        </p:nvSpPr>
        <p:spPr>
          <a:xfrm>
            <a:off x="5916333" y="1093437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(b)</a:t>
            </a:r>
            <a:endParaRPr lang="ko-KR" altLang="en-US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678651CA-06E0-4117-9A9F-4E0D1CE07F16}"/>
              </a:ext>
            </a:extLst>
          </p:cNvPr>
          <p:cNvSpPr/>
          <p:nvPr/>
        </p:nvSpPr>
        <p:spPr>
          <a:xfrm>
            <a:off x="593575" y="3077942"/>
            <a:ext cx="333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A</a:t>
            </a:r>
            <a:endParaRPr lang="ko-KR" altLang="en-US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01880846-D913-4971-93EE-9DB96CE672F6}"/>
              </a:ext>
            </a:extLst>
          </p:cNvPr>
          <p:cNvSpPr/>
          <p:nvPr/>
        </p:nvSpPr>
        <p:spPr>
          <a:xfrm>
            <a:off x="4011348" y="3070560"/>
            <a:ext cx="316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B</a:t>
            </a:r>
            <a:endParaRPr lang="ko-KR" altLang="en-US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824BB42E-C565-41B0-B4C9-D97A0F86D506}"/>
              </a:ext>
            </a:extLst>
          </p:cNvPr>
          <p:cNvSpPr/>
          <p:nvPr/>
        </p:nvSpPr>
        <p:spPr>
          <a:xfrm>
            <a:off x="2267744" y="3573016"/>
            <a:ext cx="6880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법정</a:t>
            </a:r>
            <a:endParaRPr lang="en-US" altLang="ko-KR" sz="12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연금수급</a:t>
            </a:r>
            <a:endParaRPr lang="en-US" altLang="ko-KR" sz="12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연령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587E28E-3C77-40A5-81FF-BD1913AAB6D3}"/>
              </a:ext>
            </a:extLst>
          </p:cNvPr>
          <p:cNvSpPr/>
          <p:nvPr/>
        </p:nvSpPr>
        <p:spPr>
          <a:xfrm>
            <a:off x="2139095" y="4482095"/>
            <a:ext cx="11031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연금수급시점의 </a:t>
            </a:r>
            <a:endParaRPr lang="en-US" altLang="ko-KR" sz="12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선택 가능구간</a:t>
            </a:r>
            <a:endParaRPr lang="en-US" altLang="ko-KR" sz="12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  <a:p>
            <a:pPr algn="ctr"/>
            <a:r>
              <a:rPr lang="en-US" altLang="ko-KR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( Flexibility</a:t>
            </a:r>
          </a:p>
          <a:p>
            <a:pPr algn="ctr"/>
            <a:r>
              <a:rPr lang="en-US" altLang="ko-KR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Corridor )</a:t>
            </a:r>
            <a:endParaRPr lang="ko-KR" altLang="en-US" sz="12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02A29F57-AF96-4EE9-A3C6-6806D22BE372}"/>
              </a:ext>
            </a:extLst>
          </p:cNvPr>
          <p:cNvCxnSpPr>
            <a:cxnSpLocks/>
          </p:cNvCxnSpPr>
          <p:nvPr/>
        </p:nvCxnSpPr>
        <p:spPr>
          <a:xfrm>
            <a:off x="1185849" y="4365104"/>
            <a:ext cx="279992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F857482A-8A5E-4783-B6D7-5352DC77CC77}"/>
              </a:ext>
            </a:extLst>
          </p:cNvPr>
          <p:cNvCxnSpPr>
            <a:cxnSpLocks/>
          </p:cNvCxnSpPr>
          <p:nvPr/>
        </p:nvCxnSpPr>
        <p:spPr>
          <a:xfrm flipV="1">
            <a:off x="7002492" y="3842386"/>
            <a:ext cx="0" cy="55302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220D35EE-64DD-4286-9CC7-2FB15D82BDC2}"/>
              </a:ext>
            </a:extLst>
          </p:cNvPr>
          <p:cNvCxnSpPr>
            <a:cxnSpLocks/>
          </p:cNvCxnSpPr>
          <p:nvPr/>
        </p:nvCxnSpPr>
        <p:spPr>
          <a:xfrm flipV="1">
            <a:off x="6366291" y="3320728"/>
            <a:ext cx="0" cy="5216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>
            <a:extLst>
              <a:ext uri="{FF2B5EF4-FFF2-40B4-BE49-F238E27FC236}">
                <a16:creationId xmlns:a16="http://schemas.microsoft.com/office/drawing/2014/main" id="{01B3CD6C-4EA6-4593-9358-3EA23CA63798}"/>
              </a:ext>
            </a:extLst>
          </p:cNvPr>
          <p:cNvCxnSpPr>
            <a:cxnSpLocks/>
          </p:cNvCxnSpPr>
          <p:nvPr/>
        </p:nvCxnSpPr>
        <p:spPr>
          <a:xfrm>
            <a:off x="6338292" y="3860538"/>
            <a:ext cx="681980" cy="99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5D88B18B-B0AB-46AA-83D9-0A69A0897078}"/>
              </a:ext>
            </a:extLst>
          </p:cNvPr>
          <p:cNvSpPr/>
          <p:nvPr/>
        </p:nvSpPr>
        <p:spPr>
          <a:xfrm>
            <a:off x="460384" y="4804275"/>
            <a:ext cx="15456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A  :  </a:t>
            </a:r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최저 연금 수급연령</a:t>
            </a: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254906E3-80DA-4D97-AB64-001B57C1C975}"/>
              </a:ext>
            </a:extLst>
          </p:cNvPr>
          <p:cNvSpPr/>
          <p:nvPr/>
        </p:nvSpPr>
        <p:spPr>
          <a:xfrm>
            <a:off x="448148" y="5158591"/>
            <a:ext cx="14943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B  :  </a:t>
            </a:r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최고 연금수급연령</a:t>
            </a: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694078AA-70EE-4E46-9144-E15A99D6F14D}"/>
              </a:ext>
            </a:extLst>
          </p:cNvPr>
          <p:cNvSpPr/>
          <p:nvPr/>
        </p:nvSpPr>
        <p:spPr>
          <a:xfrm>
            <a:off x="415395" y="5433883"/>
            <a:ext cx="22894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ko-KR" sz="20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α</a:t>
            </a:r>
            <a:r>
              <a:rPr lang="en-US" altLang="ko-KR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:  </a:t>
            </a:r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연금의 조기 수급에 따른 </a:t>
            </a:r>
            <a:r>
              <a:rPr lang="ko-KR" altLang="en-US" sz="12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감액률</a:t>
            </a:r>
            <a:endParaRPr lang="ko-KR" altLang="en-US" sz="12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3A2CF835-B1F6-48E4-A48C-666791BE7CF5}"/>
              </a:ext>
            </a:extLst>
          </p:cNvPr>
          <p:cNvSpPr/>
          <p:nvPr/>
        </p:nvSpPr>
        <p:spPr>
          <a:xfrm>
            <a:off x="395536" y="5821526"/>
            <a:ext cx="2273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ko-KR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β</a:t>
            </a:r>
            <a:r>
              <a:rPr lang="en-US" altLang="ko-KR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  :  </a:t>
            </a:r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연금의 수급 연기에 따른 </a:t>
            </a:r>
            <a:r>
              <a:rPr lang="ko-KR" altLang="en-US" sz="1200" b="1" spc="-150" dirty="0" err="1">
                <a:latin typeface="a드림고딕4" panose="02020600000000000000" pitchFamily="18" charset="-127"/>
                <a:ea typeface="a드림고딕4" panose="02020600000000000000" pitchFamily="18" charset="-127"/>
              </a:rPr>
              <a:t>가산율</a:t>
            </a:r>
            <a:endParaRPr lang="ko-KR" altLang="en-US" sz="1200" b="1" spc="-150" dirty="0">
              <a:latin typeface="a드림고딕4" panose="02020600000000000000" pitchFamily="18" charset="-127"/>
              <a:ea typeface="a드림고딕4" panose="02020600000000000000" pitchFamily="18" charset="-127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B43E3C12-779E-4816-99F7-C5FCA975876D}"/>
              </a:ext>
            </a:extLst>
          </p:cNvPr>
          <p:cNvSpPr/>
          <p:nvPr/>
        </p:nvSpPr>
        <p:spPr>
          <a:xfrm>
            <a:off x="5983132" y="5146004"/>
            <a:ext cx="24865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a : </a:t>
            </a:r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연금수급시기의 선택에 있어서 자율성</a:t>
            </a: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8A7E4D76-AB44-4E97-8DDC-A0E46B801B69}"/>
              </a:ext>
            </a:extLst>
          </p:cNvPr>
          <p:cNvSpPr/>
          <p:nvPr/>
        </p:nvSpPr>
        <p:spPr>
          <a:xfrm>
            <a:off x="5983132" y="5556994"/>
            <a:ext cx="28376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b : </a:t>
            </a:r>
            <a:r>
              <a:rPr lang="ko-KR" altLang="en-US" sz="1200" b="1" spc="-150" dirty="0">
                <a:latin typeface="a드림고딕4" panose="02020600000000000000" pitchFamily="18" charset="-127"/>
                <a:ea typeface="a드림고딕4" panose="02020600000000000000" pitchFamily="18" charset="-127"/>
              </a:rPr>
              <a:t>연금의 수급형태 및 근로시간 선택의 자율성</a:t>
            </a:r>
          </a:p>
        </p:txBody>
      </p:sp>
    </p:spTree>
    <p:extLst>
      <p:ext uri="{BB962C8B-B14F-4D97-AF65-F5344CB8AC3E}">
        <p14:creationId xmlns:p14="http://schemas.microsoft.com/office/powerpoint/2010/main" val="2409984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1982</TotalTime>
  <Words>1367</Words>
  <Application>Microsoft Office PowerPoint</Application>
  <PresentationFormat>화면 슬라이드 쇼(4:3)</PresentationFormat>
  <Paragraphs>250</Paragraphs>
  <Slides>17</Slides>
  <Notes>17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2" baseType="lpstr">
      <vt:lpstr>210 국민체조 L</vt:lpstr>
      <vt:lpstr>a드림고딕4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LG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minhee park</dc:creator>
  <cp:lastModifiedBy>이정우</cp:lastModifiedBy>
  <cp:revision>171</cp:revision>
  <dcterms:created xsi:type="dcterms:W3CDTF">2016-11-03T20:47:04Z</dcterms:created>
  <dcterms:modified xsi:type="dcterms:W3CDTF">2019-12-10T10:06:20Z</dcterms:modified>
</cp:coreProperties>
</file>