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89" r:id="rId3"/>
    <p:sldId id="342" r:id="rId4"/>
    <p:sldId id="330" r:id="rId5"/>
    <p:sldId id="316" r:id="rId6"/>
    <p:sldId id="341" r:id="rId7"/>
    <p:sldId id="332" r:id="rId8"/>
    <p:sldId id="333" r:id="rId9"/>
    <p:sldId id="334" r:id="rId10"/>
    <p:sldId id="335" r:id="rId11"/>
    <p:sldId id="343" r:id="rId12"/>
    <p:sldId id="344" r:id="rId13"/>
    <p:sldId id="346" r:id="rId14"/>
    <p:sldId id="345" r:id="rId15"/>
    <p:sldId id="347" r:id="rId16"/>
    <p:sldId id="336" r:id="rId17"/>
    <p:sldId id="337" r:id="rId18"/>
    <p:sldId id="338" r:id="rId19"/>
    <p:sldId id="339" r:id="rId20"/>
    <p:sldId id="340" r:id="rId21"/>
    <p:sldId id="348" r:id="rId22"/>
    <p:sldId id="349" r:id="rId23"/>
    <p:sldId id="355" r:id="rId24"/>
    <p:sldId id="352" r:id="rId25"/>
    <p:sldId id="353" r:id="rId26"/>
    <p:sldId id="354" r:id="rId27"/>
    <p:sldId id="299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EEECE1"/>
    <a:srgbClr val="D1D7DF"/>
    <a:srgbClr val="215968"/>
    <a:srgbClr val="CED6BF"/>
    <a:srgbClr val="BCB9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2368" autoAdjust="0"/>
  </p:normalViewPr>
  <p:slideViewPr>
    <p:cSldViewPr>
      <p:cViewPr varScale="1">
        <p:scale>
          <a:sx n="85" d="100"/>
          <a:sy n="85" d="100"/>
        </p:scale>
        <p:origin x="65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71C21-3757-4199-83DE-22960358A2A5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4E647-5A0F-41E6-A0EF-B58D8C1C6C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85625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65553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39074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30570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3724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4905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2684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24746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83278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3144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2447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12346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56565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1829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43839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77964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13624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5671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051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416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42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560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1029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987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7943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6898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E722-38C7-4231-8BB5-7A27D4E5977D}" type="datetimeFigureOut">
              <a:rPr lang="ko-KR" altLang="en-US" smtClean="0"/>
              <a:pPr/>
              <a:t>2019-12-11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466" y="1351945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44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44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장 </a:t>
            </a:r>
            <a:endParaRPr lang="en-US" altLang="ko-KR" sz="4400" b="1" spc="-15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노후소득보장정책의 목표</a:t>
            </a:r>
            <a:endParaRPr lang="en-US" altLang="ko-KR" sz="4400" b="1" spc="-15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3763" y="692696"/>
            <a:ext cx="42564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tx2">
                    <a:lumMod val="50000"/>
                  </a:schemeClr>
                </a:solidFill>
              </a:rPr>
              <a:t>노후 설계론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>
            <a:extLst>
              <a:ext uri="{FF2B5EF4-FFF2-40B4-BE49-F238E27FC236}">
                <a16:creationId xmlns:a16="http://schemas.microsoft.com/office/drawing/2014/main" id="{0FD8B19D-6570-444B-AF12-17095002F6F7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36470E98-9F42-4D2A-9A0E-F0F0C9990DF0}"/>
              </a:ext>
            </a:extLst>
          </p:cNvPr>
          <p:cNvSpPr/>
          <p:nvPr/>
        </p:nvSpPr>
        <p:spPr>
          <a:xfrm>
            <a:off x="467707" y="2042309"/>
            <a:ext cx="8432117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연금제도는 유연한 형태의 일자리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노동력의 이동성을 불리하게 만들어서는 안됨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연금제도는 기초적 수준의 노후소득을 보장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제도간 연계성을 통해 노동력의 이동성 지원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47F78F-78B4-4DF2-AC26-D2AB19533590}"/>
              </a:ext>
            </a:extLst>
          </p:cNvPr>
          <p:cNvSpPr/>
          <p:nvPr/>
        </p:nvSpPr>
        <p:spPr>
          <a:xfrm>
            <a:off x="318454" y="1750496"/>
            <a:ext cx="36054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(1)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고용 및 취업 환경의 변화에 유연한 적응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1457364-AF9B-4532-917D-F9D269F9C778}"/>
              </a:ext>
            </a:extLst>
          </p:cNvPr>
          <p:cNvSpPr/>
          <p:nvPr/>
        </p:nvSpPr>
        <p:spPr>
          <a:xfrm>
            <a:off x="223036" y="1292534"/>
            <a:ext cx="2768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연금제도의 기능적 현대화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EF4325CB-9DF9-4BA1-8A83-EAC6FF8D4161}"/>
              </a:ext>
            </a:extLst>
          </p:cNvPr>
          <p:cNvSpPr/>
          <p:nvPr/>
        </p:nvSpPr>
        <p:spPr>
          <a:xfrm>
            <a:off x="305056" y="2874422"/>
            <a:ext cx="4626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연금정책 및 연금제도에 있어서 양성평등의 이념 실현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9F9EB86A-1C9A-4084-8618-59A1A65928AE}"/>
              </a:ext>
            </a:extLst>
          </p:cNvPr>
          <p:cNvSpPr/>
          <p:nvPr/>
        </p:nvSpPr>
        <p:spPr>
          <a:xfrm>
            <a:off x="467544" y="3217156"/>
            <a:ext cx="7305205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제반의 연금제도와 규정들은 양성평등의 원칙을 지켜야 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양성평등은 여성과 남성의 같음과 다름이 조화를 이룰 수 있는 방향으로 추구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239CA154-33D5-45C2-BF32-C22846E62FD4}"/>
              </a:ext>
            </a:extLst>
          </p:cNvPr>
          <p:cNvSpPr/>
          <p:nvPr/>
        </p:nvSpPr>
        <p:spPr>
          <a:xfrm>
            <a:off x="309626" y="4098558"/>
            <a:ext cx="4982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(3)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시대적 요구사항에 대한 공적연금제도의 유연한 대처능력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95489437-4C5D-47A3-AC1A-5F7F524BE551}"/>
              </a:ext>
            </a:extLst>
          </p:cNvPr>
          <p:cNvSpPr/>
          <p:nvPr/>
        </p:nvSpPr>
        <p:spPr>
          <a:xfrm>
            <a:off x="467544" y="4441292"/>
            <a:ext cx="7566495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연금제도의 투명성과 적응능력은 제도에 대한 국민의 신뢰를 제고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이러한 신뢰성은 보험료 인상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제도개혁에 대한 국민의 동의를 얻는 소중한 자산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4960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2333F2E1-73F9-4AEC-B380-A2F50A2FB70D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1457364-AF9B-4532-917D-F9D269F9C778}"/>
              </a:ext>
            </a:extLst>
          </p:cNvPr>
          <p:cNvSpPr/>
          <p:nvPr/>
        </p:nvSpPr>
        <p:spPr>
          <a:xfrm>
            <a:off x="229193" y="1292534"/>
            <a:ext cx="3300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노후소득보장제도 분배적 목표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5CC1411E-25D0-4DED-A364-84C41017EAB0}"/>
              </a:ext>
            </a:extLst>
          </p:cNvPr>
          <p:cNvSpPr/>
          <p:nvPr/>
        </p:nvSpPr>
        <p:spPr>
          <a:xfrm>
            <a:off x="416015" y="1779139"/>
            <a:ext cx="4057521" cy="414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분배적 목표의 계측을 위한 소득의 정의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5FC2BA2-2A00-446A-BD8B-D87D053645A4}"/>
              </a:ext>
            </a:extLst>
          </p:cNvPr>
          <p:cNvSpPr/>
          <p:nvPr/>
        </p:nvSpPr>
        <p:spPr>
          <a:xfrm>
            <a:off x="611560" y="2204864"/>
            <a:ext cx="5849678" cy="1152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①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소득의 종류 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: 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소득의 범위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근로소득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화폐소득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비화폐소득 포함 여부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② 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소득의 주기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시간단위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)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평생소득 또는 퇴직 전후 소득 기준</a:t>
            </a:r>
            <a:endParaRPr lang="en-US" altLang="ko-KR" sz="1600" b="1" spc="-150" dirty="0"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③ 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소득의 수급단위 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개인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가구</a:t>
            </a:r>
            <a:r>
              <a:rPr lang="en-US" altLang="ko-KR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sz="1600" b="1" spc="-15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가족 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A84CABFB-1225-4BB9-94C6-AA174E5AA71A}"/>
              </a:ext>
            </a:extLst>
          </p:cNvPr>
          <p:cNvSpPr/>
          <p:nvPr/>
        </p:nvSpPr>
        <p:spPr>
          <a:xfrm>
            <a:off x="323528" y="3429000"/>
            <a:ext cx="2513830" cy="414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(1)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시기적 재분배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05D8E429-0D56-4C25-8BC7-6DF3676C7717}"/>
              </a:ext>
            </a:extLst>
          </p:cNvPr>
          <p:cNvSpPr/>
          <p:nvPr/>
        </p:nvSpPr>
        <p:spPr>
          <a:xfrm>
            <a:off x="611560" y="3843024"/>
            <a:ext cx="8223149" cy="2630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Life-Cycle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 관점에서 개인의 생애소득흐름을 보험료와 연금급여의 수단으로 어떻게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재조정할 것인가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연금의 소득대체기능 또는 부양대체의 기능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대체율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개인을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기준으로 퇴직 전 근로소득과 퇴직 직후연금소득의 비율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: Gross or Net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에 따라 차이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독일 스웨덴 등 국가의 경우 순소득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(Net)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을 기준으로 노령연금의 경우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80% 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그리고 유족연금의 경우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60%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정도가 책정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8020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A24F9C6D-388C-4413-8A0E-5087A6F74C43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DA4E3EC-7C5F-45C0-B938-2895D236CD3F}"/>
              </a:ext>
            </a:extLst>
          </p:cNvPr>
          <p:cNvSpPr/>
          <p:nvPr/>
        </p:nvSpPr>
        <p:spPr>
          <a:xfrm>
            <a:off x="192621" y="998752"/>
            <a:ext cx="6858031" cy="414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세대간 재분배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불가능성의 이론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en-US" altLang="ko-KR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Umm</a:t>
            </a:r>
            <a:r>
              <a:rPr lang="en-US" altLang="ko-KR" sz="1600" b="1" dirty="0" err="1"/>
              <a:t>ö</a:t>
            </a:r>
            <a:r>
              <a:rPr lang="en-US" altLang="ko-KR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glichkeit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-Theorem) 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27F16BFC-F792-4723-AC47-F3DE0284007E}"/>
              </a:ext>
            </a:extLst>
          </p:cNvPr>
          <p:cNvSpPr/>
          <p:nvPr/>
        </p:nvSpPr>
        <p:spPr>
          <a:xfrm>
            <a:off x="262680" y="1472798"/>
            <a:ext cx="8707833" cy="48458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배경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실물경제의 차원에서 볼 때 노인계층의 노후 소득보장은 생산세대의 소비기회에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   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대한 양보를 통하여 이루어지게 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(Pension level ; </a:t>
            </a:r>
            <a:r>
              <a:rPr lang="en-US" altLang="ko-KR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Rentenniveau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임금소득자 대비 연금생활자의 소득수준 비교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구체적으로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40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또는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45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동안 평균소득으로 제도에 가입하였던 사람이 퇴직을 하게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되었을 경우 자신의 연금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급여 대비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당시의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평균임금으로 대비한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정치적 수치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정책적 함의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세대간 재분배 또는 세대간 계약은 궁극적으로 미래세대의 생산을 통하여 유지될 수 있음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따라서 생산세대는 보험료의 납부를 통한 화폐적 기여의 의무와 미래세대의 생산과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육성의 의무를 동시에 가지게 됨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인구구조의 고령화가 직접적인 문제가 되는 현상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보험가입자의 부담수준 또는 연금수급자의 급여수준을 각각 어떻게 결정하고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조정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② 연금제도의 노인부양기능과 관련하여 세대간 공평성은 어떠한 방법으로 유지</a:t>
            </a:r>
            <a:r>
              <a:rPr lang="en-US" altLang="ko-KR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③ 세대간 계약의 견고성을 유지하기 위한 조치로서 가족간 부담조정</a:t>
            </a:r>
            <a:r>
              <a:rPr lang="en-US" altLang="ko-KR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(FLA)</a:t>
            </a:r>
            <a:r>
              <a:rPr lang="ko-KR" altLang="en-US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의 내용과 수준은</a:t>
            </a:r>
            <a:r>
              <a:rPr lang="en-US" altLang="ko-KR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?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2682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>
            <a:extLst>
              <a:ext uri="{FF2B5EF4-FFF2-40B4-BE49-F238E27FC236}">
                <a16:creationId xmlns:a16="http://schemas.microsoft.com/office/drawing/2014/main" id="{1C865791-118D-4EF1-BB9A-0421732A8B9C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DA4E3EC-7C5F-45C0-B938-2895D236CD3F}"/>
              </a:ext>
            </a:extLst>
          </p:cNvPr>
          <p:cNvSpPr/>
          <p:nvPr/>
        </p:nvSpPr>
        <p:spPr>
          <a:xfrm>
            <a:off x="223036" y="926744"/>
            <a:ext cx="6174062" cy="414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(3)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개인간 재분배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(Public Good Problem: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공공재의 문제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27F16BFC-F792-4723-AC47-F3DE0284007E}"/>
              </a:ext>
            </a:extLst>
          </p:cNvPr>
          <p:cNvSpPr/>
          <p:nvPr/>
        </p:nvSpPr>
        <p:spPr>
          <a:xfrm>
            <a:off x="395536" y="1715605"/>
            <a:ext cx="3550972" cy="414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①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연금수급계층 내부의 분배적 과제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E62F538-4ECB-4E4B-9209-C376A0FBEEC4}"/>
              </a:ext>
            </a:extLst>
          </p:cNvPr>
          <p:cNvSpPr/>
          <p:nvPr/>
        </p:nvSpPr>
        <p:spPr>
          <a:xfrm>
            <a:off x="497295" y="2042631"/>
            <a:ext cx="8226932" cy="2630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공적연금제도별 급여수준의 격차문제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Harmonization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의과제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동일 공적연금제도 내 개인간 급여수준의 격차문제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급여산식의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구조에서 소득재분배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장치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일례로 국민연금의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A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값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특례노령연금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최저보장연금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기초노령연금 등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남성 대 여성의 노후소득보장 격차문제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여성들 상호간 노후소득보장 격차문제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여성들의 종적 활동 형태에 따라 발생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가족의 형태에 따른 여성들 상호간 노후소득보장 격차의 문제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혼인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이혼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공적연금을 포함함 다양한 종류의 사회보장소득과 근로소득 상호간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병급조정의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규정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0E03138C-B4DC-4DF0-BC59-FA574E73680F}"/>
              </a:ext>
            </a:extLst>
          </p:cNvPr>
          <p:cNvSpPr/>
          <p:nvPr/>
        </p:nvSpPr>
        <p:spPr>
          <a:xfrm>
            <a:off x="419773" y="4607323"/>
            <a:ext cx="3348994" cy="413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②</a:t>
            </a:r>
            <a:r>
              <a:rPr lang="ko-KR" altLang="en-US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연금가입계층 내부의 분배적 과제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DF28184-9D0D-482F-A632-51D20BF33C2B}"/>
              </a:ext>
            </a:extLst>
          </p:cNvPr>
          <p:cNvSpPr/>
          <p:nvPr/>
        </p:nvSpPr>
        <p:spPr>
          <a:xfrm>
            <a:off x="497295" y="5030926"/>
            <a:ext cx="8449749" cy="15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연금재정의 충당에 필요로 하는 비용을 전체 가입자들이 어떠한 방법으로 분담할 것인가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소득상한선의 운영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연금재정에 있어서 보험료와 조세수입의 비중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육아기간에 대한 연금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Credit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18D2997-AA3E-43BB-9AFB-6A48DF61D1B2}"/>
              </a:ext>
            </a:extLst>
          </p:cNvPr>
          <p:cNvSpPr/>
          <p:nvPr/>
        </p:nvSpPr>
        <p:spPr>
          <a:xfrm>
            <a:off x="323528" y="1340768"/>
            <a:ext cx="2060179" cy="414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&lt;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동일세대 내 분배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&gt;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3543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5ECD84B1-E9EA-447F-B565-CCFF69B45D83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graphicFrame>
        <p:nvGraphicFramePr>
          <p:cNvPr id="2" name="표 3">
            <a:extLst>
              <a:ext uri="{FF2B5EF4-FFF2-40B4-BE49-F238E27FC236}">
                <a16:creationId xmlns:a16="http://schemas.microsoft.com/office/drawing/2014/main" id="{662B307A-3F96-4B9A-AB3E-9284F9C449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007911"/>
              </p:ext>
            </p:extLst>
          </p:nvPr>
        </p:nvGraphicFramePr>
        <p:xfrm>
          <a:off x="467544" y="1412776"/>
          <a:ext cx="8208912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2529">
                  <a:extLst>
                    <a:ext uri="{9D8B030D-6E8A-4147-A177-3AD203B41FA5}">
                      <a16:colId xmlns:a16="http://schemas.microsoft.com/office/drawing/2014/main" val="1550269371"/>
                    </a:ext>
                  </a:extLst>
                </a:gridCol>
                <a:gridCol w="1716409">
                  <a:extLst>
                    <a:ext uri="{9D8B030D-6E8A-4147-A177-3AD203B41FA5}">
                      <a16:colId xmlns:a16="http://schemas.microsoft.com/office/drawing/2014/main" val="3766019150"/>
                    </a:ext>
                  </a:extLst>
                </a:gridCol>
                <a:gridCol w="2164168">
                  <a:extLst>
                    <a:ext uri="{9D8B030D-6E8A-4147-A177-3AD203B41FA5}">
                      <a16:colId xmlns:a16="http://schemas.microsoft.com/office/drawing/2014/main" val="1576681920"/>
                    </a:ext>
                  </a:extLst>
                </a:gridCol>
                <a:gridCol w="1194024">
                  <a:extLst>
                    <a:ext uri="{9D8B030D-6E8A-4147-A177-3AD203B41FA5}">
                      <a16:colId xmlns:a16="http://schemas.microsoft.com/office/drawing/2014/main" val="2895581686"/>
                    </a:ext>
                  </a:extLst>
                </a:gridCol>
                <a:gridCol w="1641782">
                  <a:extLst>
                    <a:ext uri="{9D8B030D-6E8A-4147-A177-3AD203B41FA5}">
                      <a16:colId xmlns:a16="http://schemas.microsoft.com/office/drawing/2014/main" val="124734624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목표영역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목표변수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목표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소득의 시기적 재분배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소득대체율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소득의 세대간 재분배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급여수준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소득의 개인간 재분배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703755"/>
                  </a:ext>
                </a:extLst>
              </a:tr>
              <a:tr h="57912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가입계층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보험료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Tarif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연금수급계층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급여구조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7493600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생활수준보장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 err="1">
                          <a:solidFill>
                            <a:schemeClr val="tx1"/>
                          </a:solidFill>
                          <a:latin typeface="210 국민체조 B"/>
                        </a:rPr>
                        <a:t>급여산식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특히 개인의 가입소득 </a:t>
                      </a:r>
                      <a:r>
                        <a:rPr lang="en-US" altLang="ko-KR" sz="1200" b="1" dirty="0" err="1">
                          <a:solidFill>
                            <a:schemeClr val="tx1"/>
                          </a:solidFill>
                          <a:latin typeface="210 국민체조 B"/>
                        </a:rPr>
                        <a:t>pBMG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 err="1">
                          <a:solidFill>
                            <a:schemeClr val="tx1"/>
                          </a:solidFill>
                          <a:latin typeface="210 국민체조 B"/>
                        </a:rPr>
                        <a:t>급여산식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특히 </a:t>
                      </a:r>
                      <a:r>
                        <a:rPr lang="ko-KR" altLang="en-US" sz="1200" b="1" dirty="0" err="1">
                          <a:solidFill>
                            <a:schemeClr val="tx1"/>
                          </a:solidFill>
                          <a:latin typeface="210 국민체조 B"/>
                        </a:rPr>
                        <a:t>급여승수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재평가율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독일의 </a:t>
                      </a:r>
                      <a:r>
                        <a:rPr lang="en-US" altLang="ko-KR" sz="1200" b="1" dirty="0" err="1">
                          <a:solidFill>
                            <a:schemeClr val="tx1"/>
                          </a:solidFill>
                          <a:latin typeface="210 국민체조 B"/>
                        </a:rPr>
                        <a:t>aBMG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)</a:t>
                      </a:r>
                    </a:p>
                    <a:p>
                      <a:pPr algn="l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급여의 재조정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소득비례형 보험료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Tarif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일률적 </a:t>
                      </a:r>
                      <a:r>
                        <a:rPr lang="ko-KR" altLang="en-US" sz="1200" b="1" dirty="0" err="1">
                          <a:solidFill>
                            <a:schemeClr val="tx1"/>
                          </a:solidFill>
                          <a:latin typeface="210 국민체조 B"/>
                        </a:rPr>
                        <a:t>급여승수의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 적용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임금소득과 연금의 연계성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가입기간이나 </a:t>
                      </a:r>
                      <a:r>
                        <a:rPr lang="en-US" altLang="ko-KR" sz="1200" b="1" dirty="0" err="1">
                          <a:solidFill>
                            <a:schemeClr val="tx1"/>
                          </a:solidFill>
                          <a:latin typeface="210 국민체조 B"/>
                        </a:rPr>
                        <a:t>pBGM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5697642"/>
                  </a:ext>
                </a:extLst>
              </a:tr>
              <a:tr h="10103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소득불평등의 완화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최저소득보증연금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독일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)</a:t>
                      </a:r>
                    </a:p>
                    <a:p>
                      <a:pPr algn="l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ko-KR" altLang="en-US" sz="1200" b="1" dirty="0" err="1">
                          <a:solidFill>
                            <a:schemeClr val="tx1"/>
                          </a:solidFill>
                          <a:latin typeface="210 국민체조 B"/>
                        </a:rPr>
                        <a:t>연금크레딧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l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균등부분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(A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값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소득비례형 연금의 제한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:</a:t>
                      </a:r>
                    </a:p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 Net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임금 기준의 급여재조정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연금과세→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 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목표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)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급여수준인하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소득상한선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보험료와 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국가보조금의 혼합재정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소득상한서의 적용 최저소득보증연금</a:t>
                      </a:r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연금과세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, 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연금수급자의 의료보험료 등 급화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832837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빈곤문제의 방지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저소득계층의 보험료 면제제도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(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저소득자  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Credit</a:t>
                      </a:r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제도</a:t>
                      </a:r>
                      <a:r>
                        <a:rPr lang="en-US" altLang="ko-KR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endParaRPr lang="en-US" altLang="ko-KR" sz="1200" b="1" dirty="0">
                        <a:solidFill>
                          <a:schemeClr val="tx1"/>
                        </a:solidFill>
                        <a:latin typeface="210 국민체조 B"/>
                      </a:endParaRPr>
                    </a:p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tx1"/>
                          </a:solidFill>
                          <a:latin typeface="210 국민체조 B"/>
                        </a:rPr>
                        <a:t>최저소득보증연금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585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9682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4A4CE12A-1595-48BF-A08E-A83A976B54E3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DA4E3EC-7C5F-45C0-B938-2895D236CD3F}"/>
              </a:ext>
            </a:extLst>
          </p:cNvPr>
          <p:cNvSpPr/>
          <p:nvPr/>
        </p:nvSpPr>
        <p:spPr>
          <a:xfrm>
            <a:off x="223036" y="1142768"/>
            <a:ext cx="3262432" cy="414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(4)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노후소득보장제도의 목표체계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ADF28184-9D0D-482F-A632-51D20BF33C2B}"/>
              </a:ext>
            </a:extLst>
          </p:cNvPr>
          <p:cNvSpPr/>
          <p:nvPr/>
        </p:nvSpPr>
        <p:spPr>
          <a:xfrm>
            <a:off x="851181" y="2060848"/>
            <a:ext cx="4394152" cy="21251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완전고용정책</a:t>
            </a:r>
            <a:endParaRPr lang="en-US" altLang="ko-KR" sz="15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경제성장정책</a:t>
            </a:r>
            <a:endParaRPr lang="en-US" altLang="ko-KR" sz="15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경기안정화정책</a:t>
            </a:r>
            <a:endParaRPr lang="en-US" altLang="ko-KR" sz="15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물가안정 및 대외교역의 균형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대회경쟁력 정책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일차적 분배의 공정성</a:t>
            </a:r>
            <a:endParaRPr lang="en-US" altLang="ko-KR" sz="15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자유와 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Mobility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B838934-7E88-4FE0-B3D4-619704962D3B}"/>
              </a:ext>
            </a:extLst>
          </p:cNvPr>
          <p:cNvSpPr/>
          <p:nvPr/>
        </p:nvSpPr>
        <p:spPr>
          <a:xfrm>
            <a:off x="513357" y="1556792"/>
            <a:ext cx="1970411" cy="4140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①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  <a:cs typeface="함초롬돋움" panose="020B0604000101010101" pitchFamily="50" charset="-127"/>
              </a:rPr>
              <a:t>경제정책적 목표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680D745-A50A-4463-9854-0E493E5C6163}"/>
              </a:ext>
            </a:extLst>
          </p:cNvPr>
          <p:cNvSpPr/>
          <p:nvPr/>
        </p:nvSpPr>
        <p:spPr>
          <a:xfrm>
            <a:off x="517059" y="4167297"/>
            <a:ext cx="2294218" cy="413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② </a:t>
            </a:r>
            <a:r>
              <a:rPr lang="ko-KR" altLang="en-US" sz="16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일반사회정책적 목표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A567FA1A-45E8-40F3-BDD1-226E958F471C}"/>
              </a:ext>
            </a:extLst>
          </p:cNvPr>
          <p:cNvSpPr/>
          <p:nvPr/>
        </p:nvSpPr>
        <p:spPr>
          <a:xfrm>
            <a:off x="851181" y="4665403"/>
            <a:ext cx="5779146" cy="17789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가족과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삶에 대한 노인의 참여 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노인정책</a:t>
            </a:r>
            <a:endParaRPr lang="en-US" altLang="ko-KR" sz="15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사회복지서비스의 제공 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재활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의료보장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수발 등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혼인과 가정의 안정 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특히 출산장려정책</a:t>
            </a: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유가족의 생활안정 등</a:t>
            </a:r>
            <a:endParaRPr lang="en-US" altLang="ko-KR" sz="15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정치체제와 사회의 안정에 기여 </a:t>
            </a:r>
            <a:endParaRPr lang="en-US" altLang="ko-KR" sz="15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5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장애인 정책</a:t>
            </a:r>
            <a:endParaRPr lang="en-US" altLang="ko-KR" sz="15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18760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>
            <a:extLst>
              <a:ext uri="{FF2B5EF4-FFF2-40B4-BE49-F238E27FC236}">
                <a16:creationId xmlns:a16="http://schemas.microsoft.com/office/drawing/2014/main" id="{F39E62D2-07DE-42E5-975B-62F746ABE39E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78709" y="2060848"/>
            <a:ext cx="4365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분배적 목표의 분석을 위한 기본개념의 정의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1691680" y="1124744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</a:t>
            </a:r>
            <a:endParaRPr lang="en-US" altLang="ko-KR" sz="2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분배적 차원의 목표분석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A1D31A6-1E15-4B44-B55C-3581E76BBE8A}"/>
              </a:ext>
            </a:extLst>
          </p:cNvPr>
          <p:cNvSpPr/>
          <p:nvPr/>
        </p:nvSpPr>
        <p:spPr>
          <a:xfrm>
            <a:off x="395536" y="2868633"/>
            <a:ext cx="6226384" cy="33686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정책도입 및 운영의 체계성 유지를 위한 목표 범주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분배적 목표의 </a:t>
            </a:r>
            <a:r>
              <a:rPr lang="ko-KR" altLang="en-US" sz="16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가측성을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위한 전략</a:t>
            </a:r>
          </a:p>
          <a:p>
            <a:pPr>
              <a:lnSpc>
                <a:spcPct val="150000"/>
              </a:lnSpc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(1)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목표차원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정의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목표경향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분배의 유형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(1)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세대간 분배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개인간 재분배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(3)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시기적 재분배</a:t>
            </a:r>
          </a:p>
          <a:p>
            <a:pPr>
              <a:lnSpc>
                <a:spcPct val="15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96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>
            <a:extLst>
              <a:ext uri="{FF2B5EF4-FFF2-40B4-BE49-F238E27FC236}">
                <a16:creationId xmlns:a16="http://schemas.microsoft.com/office/drawing/2014/main" id="{9BE9824E-66DE-474F-9C1B-5C1517D43FEA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92769" y="1265116"/>
            <a:ext cx="312938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공적연금제도의 분배적 유형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ko-KR" altLang="en-US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3A3DA11-4A72-4D61-9C49-6E6DBD0EAD83}"/>
              </a:ext>
            </a:extLst>
          </p:cNvPr>
          <p:cNvSpPr/>
          <p:nvPr/>
        </p:nvSpPr>
        <p:spPr>
          <a:xfrm>
            <a:off x="364658" y="1772816"/>
            <a:ext cx="1903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노후빈곤의 방지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D3045F2-8FA6-493E-AE6D-56B4859FE5F7}"/>
              </a:ext>
            </a:extLst>
          </p:cNvPr>
          <p:cNvSpPr/>
          <p:nvPr/>
        </p:nvSpPr>
        <p:spPr>
          <a:xfrm>
            <a:off x="552812" y="2298358"/>
            <a:ext cx="26035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(1)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빈곤의 개념 및 정의의 한계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36A1691-B48A-48F4-A43C-3AB3F857F29E}"/>
              </a:ext>
            </a:extLst>
          </p:cNvPr>
          <p:cNvSpPr/>
          <p:nvPr/>
        </p:nvSpPr>
        <p:spPr>
          <a:xfrm>
            <a:off x="675166" y="2663041"/>
            <a:ext cx="8217314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 정책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모든 국민이 인간으로서 존엄성을 유지하기 위해 필요로 하는 최소한의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          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소득수준 이상으로 생활할 수 있도록 지원하는 것을 목표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빈곤의 정의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측정방법에 논란의 여지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→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빈곤의 양상은 다양한 형태로 나타날 수 있기 때문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빈곤기준 설정은 객관적 잣대 없이 사회적 관념을 바탕으로 한 정치적 의사결정을 통해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이루어지는특성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6202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>
            <a:extLst>
              <a:ext uri="{FF2B5EF4-FFF2-40B4-BE49-F238E27FC236}">
                <a16:creationId xmlns:a16="http://schemas.microsoft.com/office/drawing/2014/main" id="{1E757FE7-D7EF-4C86-AD81-3379AEE74E91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CEAE0737-7209-4582-A0A0-C9B3B8D22CC5}"/>
              </a:ext>
            </a:extLst>
          </p:cNvPr>
          <p:cNvSpPr/>
          <p:nvPr/>
        </p:nvSpPr>
        <p:spPr>
          <a:xfrm>
            <a:off x="4860032" y="2276872"/>
            <a:ext cx="3762177" cy="2934426"/>
          </a:xfrm>
          <a:prstGeom prst="rect">
            <a:avLst/>
          </a:prstGeom>
          <a:solidFill>
            <a:srgbClr val="D1D7DF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D3045F2-8FA6-493E-AE6D-56B4859FE5F7}"/>
              </a:ext>
            </a:extLst>
          </p:cNvPr>
          <p:cNvSpPr/>
          <p:nvPr/>
        </p:nvSpPr>
        <p:spPr>
          <a:xfrm>
            <a:off x="472145" y="1333519"/>
            <a:ext cx="13853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빈곤의 종류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724E8BE-6227-418E-B4B2-59A64EC78631}"/>
              </a:ext>
            </a:extLst>
          </p:cNvPr>
          <p:cNvSpPr/>
          <p:nvPr/>
        </p:nvSpPr>
        <p:spPr>
          <a:xfrm>
            <a:off x="611560" y="2276873"/>
            <a:ext cx="3762177" cy="2934426"/>
          </a:xfrm>
          <a:prstGeom prst="rect">
            <a:avLst/>
          </a:prstGeom>
          <a:solidFill>
            <a:srgbClr val="D1D7DF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6" name="모서리가 둥근 직사각형 17">
            <a:extLst>
              <a:ext uri="{FF2B5EF4-FFF2-40B4-BE49-F238E27FC236}">
                <a16:creationId xmlns:a16="http://schemas.microsoft.com/office/drawing/2014/main" id="{3917B150-BD1C-4A19-A403-CA5679AB2819}"/>
              </a:ext>
            </a:extLst>
          </p:cNvPr>
          <p:cNvSpPr/>
          <p:nvPr/>
        </p:nvSpPr>
        <p:spPr>
          <a:xfrm>
            <a:off x="1734902" y="2069024"/>
            <a:ext cx="1542994" cy="432048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  <a:latin typeface="210 국민체조 B" panose="02020603020101020101" pitchFamily="18" charset="-127"/>
                <a:ea typeface="210 국민체조 B" panose="02020603020101020101" pitchFamily="18" charset="-127"/>
              </a:rPr>
              <a:t>절대적 빈곤</a:t>
            </a:r>
          </a:p>
        </p:txBody>
      </p:sp>
      <p:sp>
        <p:nvSpPr>
          <p:cNvPr id="27" name="모서리가 둥근 직사각형 17">
            <a:extLst>
              <a:ext uri="{FF2B5EF4-FFF2-40B4-BE49-F238E27FC236}">
                <a16:creationId xmlns:a16="http://schemas.microsoft.com/office/drawing/2014/main" id="{81ECF7CB-B92F-4495-B61C-ECA7AC2683DE}"/>
              </a:ext>
            </a:extLst>
          </p:cNvPr>
          <p:cNvSpPr/>
          <p:nvPr/>
        </p:nvSpPr>
        <p:spPr>
          <a:xfrm>
            <a:off x="5765310" y="2060848"/>
            <a:ext cx="1542994" cy="432048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  <a:latin typeface="210 국민체조 B" panose="02020603020101020101" pitchFamily="18" charset="-127"/>
                <a:ea typeface="210 국민체조 B" panose="02020603020101020101" pitchFamily="18" charset="-127"/>
              </a:rPr>
              <a:t>상대적 빈곤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AD2E9B51-038F-4EBF-A908-DEAF9AFB21F5}"/>
              </a:ext>
            </a:extLst>
          </p:cNvPr>
          <p:cNvSpPr/>
          <p:nvPr/>
        </p:nvSpPr>
        <p:spPr>
          <a:xfrm>
            <a:off x="611559" y="2571346"/>
            <a:ext cx="3762177" cy="2636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인간이 생존을 위해 반드시 필요로 하는 수  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준의 소득을 기준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초기 빈곤연구는 영양요구량을 현금으로      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환산한 금액을 토대로 정의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개인별로 필요한 영양요구량은 서로 다름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모두에게 적용되는 표준적 기준의 제시가 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불가능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CEF5D95F-66E5-447B-9519-870E7497098D}"/>
              </a:ext>
            </a:extLst>
          </p:cNvPr>
          <p:cNvSpPr/>
          <p:nvPr/>
        </p:nvSpPr>
        <p:spPr>
          <a:xfrm>
            <a:off x="4860031" y="2492896"/>
            <a:ext cx="3762177" cy="2316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자신이 가난하다 느끼게 되면 그는 가난한   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사람이 되는 것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즉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자신 주위의 환경과 비교하면서 스스로 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가난한지 여부를 판단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시간적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•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공간적으로 끊임없이 변화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국민 평균소득은 상대적 빈곤의 수준을 파     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악할 수 있는 적절한 기준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09728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id="{1356100D-4043-41C6-8C83-2ADEB043980C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D3045F2-8FA6-493E-AE6D-56B4859FE5F7}"/>
              </a:ext>
            </a:extLst>
          </p:cNvPr>
          <p:cNvSpPr/>
          <p:nvPr/>
        </p:nvSpPr>
        <p:spPr>
          <a:xfrm>
            <a:off x="227895" y="1333519"/>
            <a:ext cx="23278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(3)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빈곤정책의 기능과 역할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982E1A5-3C18-47B2-BD48-6F7E76126979}"/>
              </a:ext>
            </a:extLst>
          </p:cNvPr>
          <p:cNvSpPr/>
          <p:nvPr/>
        </p:nvSpPr>
        <p:spPr>
          <a:xfrm>
            <a:off x="309543" y="1849077"/>
            <a:ext cx="7629012" cy="1152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절대적 빈곤선은 육체적 생존수준으로 정함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상대적 빈곤선은 일반국민의 생활수준 향상에 따라 지속적으로 상향 조정 필요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u="sng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풍요의 역설</a:t>
            </a:r>
            <a:r>
              <a:rPr lang="en-US" altLang="ko-KR" sz="1600" b="1" u="sng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(Paradox of Affluence)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은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신빈곤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(New </a:t>
            </a:r>
            <a:r>
              <a:rPr lang="en-US" altLang="ko-KR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Proverty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 문제를 초래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0424E8BD-0E84-4461-B6CA-648160525D8C}"/>
              </a:ext>
            </a:extLst>
          </p:cNvPr>
          <p:cNvCxnSpPr/>
          <p:nvPr/>
        </p:nvCxnSpPr>
        <p:spPr>
          <a:xfrm>
            <a:off x="2339752" y="3035454"/>
            <a:ext cx="0" cy="32153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C5E72702-11D6-4FEE-8049-3CBF09673235}"/>
              </a:ext>
            </a:extLst>
          </p:cNvPr>
          <p:cNvSpPr/>
          <p:nvPr/>
        </p:nvSpPr>
        <p:spPr>
          <a:xfrm>
            <a:off x="1115616" y="3391272"/>
            <a:ext cx="2376256" cy="1909936"/>
          </a:xfrm>
          <a:prstGeom prst="rect">
            <a:avLst/>
          </a:prstGeom>
          <a:solidFill>
            <a:srgbClr val="D1D7DF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A213942-0789-427F-AA3B-60CCAEBB2BCE}"/>
              </a:ext>
            </a:extLst>
          </p:cNvPr>
          <p:cNvSpPr/>
          <p:nvPr/>
        </p:nvSpPr>
        <p:spPr>
          <a:xfrm>
            <a:off x="1115616" y="3439302"/>
            <a:ext cx="2376263" cy="1168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국민의 소득수준이 증가하면 열등재에 대한 수요가 감소하고</a:t>
            </a:r>
            <a:r>
              <a:rPr lang="en-US" altLang="ko-KR" sz="12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2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결과적으로 그 재화에 대한 거래가 시장에서 사라지게 되는 경향</a:t>
            </a:r>
            <a:endParaRPr lang="en-US" altLang="ko-KR" sz="12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19B7365C-F5D8-47AD-B140-F06762094FDC}"/>
              </a:ext>
            </a:extLst>
          </p:cNvPr>
          <p:cNvSpPr/>
          <p:nvPr/>
        </p:nvSpPr>
        <p:spPr>
          <a:xfrm>
            <a:off x="1547664" y="4607314"/>
            <a:ext cx="2376263" cy="614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예</a:t>
            </a:r>
            <a:r>
              <a:rPr lang="en-US" altLang="ko-KR" sz="12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r>
              <a:rPr lang="ko-KR" altLang="en-US" sz="12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자가용과 대중교통</a:t>
            </a:r>
            <a:endParaRPr lang="en-US" altLang="ko-KR" sz="12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</a:t>
            </a:r>
            <a:r>
              <a:rPr lang="ko-KR" altLang="en-US" sz="12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중앙난방과 연탄</a:t>
            </a:r>
            <a:endParaRPr lang="en-US" altLang="ko-KR" sz="12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0361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>
            <a:extLst>
              <a:ext uri="{FF2B5EF4-FFF2-40B4-BE49-F238E27FC236}">
                <a16:creationId xmlns:a16="http://schemas.microsoft.com/office/drawing/2014/main" id="{1ED5801B-7ECB-436B-9FE0-64AF08987B2F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93977" y="217647"/>
            <a:ext cx="250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목표의 의의와 목표설정의 구체화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59750" y="1571663"/>
            <a:ext cx="1503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목표의 의의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1619672" y="1102648"/>
            <a:ext cx="6146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목표의 의의와 목표설정의 구체화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5C93142-0E58-4BD8-93D7-327FDF89B0E0}"/>
              </a:ext>
            </a:extLst>
          </p:cNvPr>
          <p:cNvSpPr/>
          <p:nvPr/>
        </p:nvSpPr>
        <p:spPr>
          <a:xfrm>
            <a:off x="306053" y="2026869"/>
            <a:ext cx="8770511" cy="3865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목표는 국가정책의 방향성을 제시하고 합리적인 수단이 동원되도록 하여 가치이념의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실현을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지원하는 역할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정책의 수행과정에서 목표의 역할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①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정책담당자가 사회현상의 평가와 진단을 하고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문제인식을 갖게 하는 일종의 기준 역할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②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수단의 선택이 합리적으로 이루어 질 수 있도록 지원하는 역할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정책 실행 후 효과를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평가∙검증하고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새로운 대안의 모색에 있어 비교기준으로 활용가능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노후소득보장정책의 목표체계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(Target System) 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다양한 목표영역을 대상으로 다양한 목표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                                                     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추구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노후소득보장정책의 목표들은 상호 영향을 미치며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다른 정책의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목표체계와도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밀접한 관련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노후소득보장정책의 목표는 사회전반적 영역에 걸쳐 국가가 추구하는 일반 목표체계와 의 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관계를 종합적으로 감안하여 설정하야야 할 필요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1117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E5B3FCB3-4BCA-4B9B-B52B-5902C76850D4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D3045F2-8FA6-493E-AE6D-56B4859FE5F7}"/>
              </a:ext>
            </a:extLst>
          </p:cNvPr>
          <p:cNvSpPr/>
          <p:nvPr/>
        </p:nvSpPr>
        <p:spPr>
          <a:xfrm>
            <a:off x="258733" y="1333519"/>
            <a:ext cx="20810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(4)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빈곤정책의 기본방향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982E1A5-3C18-47B2-BD48-6F7E76126979}"/>
              </a:ext>
            </a:extLst>
          </p:cNvPr>
          <p:cNvSpPr/>
          <p:nvPr/>
        </p:nvSpPr>
        <p:spPr>
          <a:xfrm>
            <a:off x="395536" y="1690817"/>
            <a:ext cx="8496944" cy="2260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절대적 빈곤은 물질적 궁핍으로 인하여 육체적 고통과 생존의 위협을 가져다 줌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</a:t>
            </a:r>
            <a:r>
              <a:rPr lang="ko-KR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경제성장에 따른 국민소득의 증대를 통하여 빈곤문제의 궁극적 해결이 가능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상대적 빈곤은 개인 간의 갈등과 사회적 혼란을 초래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</a:t>
            </a:r>
            <a:r>
              <a:rPr lang="ko-KR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분배가 불평등한 사회에서 항시적으로 존재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절대적인 빈곤은 빈곤의 완전한 퇴치를 목표로 하고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상대적인 빈곤은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개인과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개인간의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갈등을 유발함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4159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>
            <a:extLst>
              <a:ext uri="{FF2B5EF4-FFF2-40B4-BE49-F238E27FC236}">
                <a16:creationId xmlns:a16="http://schemas.microsoft.com/office/drawing/2014/main" id="{11C2EFC9-26D5-4B29-AAE1-3954CEC2A992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1DBBFCA1-921A-47CE-AF75-68352498A4D1}"/>
              </a:ext>
            </a:extLst>
          </p:cNvPr>
          <p:cNvSpPr/>
          <p:nvPr/>
        </p:nvSpPr>
        <p:spPr>
          <a:xfrm>
            <a:off x="246003" y="1146982"/>
            <a:ext cx="6239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생활수준보장의 측정을 위한 지표로서 소득대체율과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연금수준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378BB6EC-2096-4F59-B162-3E6D3FC0D968}"/>
              </a:ext>
            </a:extLst>
          </p:cNvPr>
          <p:cNvSpPr/>
          <p:nvPr/>
        </p:nvSpPr>
        <p:spPr>
          <a:xfrm>
            <a:off x="467544" y="1690293"/>
            <a:ext cx="14814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(1)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개념 및 정의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C35EC20-3E52-40BA-B749-0A84A24819C6}"/>
              </a:ext>
            </a:extLst>
          </p:cNvPr>
          <p:cNvSpPr/>
          <p:nvPr/>
        </p:nvSpPr>
        <p:spPr>
          <a:xfrm>
            <a:off x="611560" y="2028847"/>
            <a:ext cx="8496944" cy="13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생활수준보장은 개인들 각자가 근로활동시기 누려왔던 생활수준을 퇴직 이후에도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영위할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수 있도록 하는 것을 추구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사회복지정책의 대상이 단순히 사회적 약자계층 뿐만 아니라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일반 </a:t>
            </a:r>
            <a:r>
              <a:rPr lang="ko-KR" altLang="en-US" sz="14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국민으로까지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확대 적용될 수 있는 계기 확보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F1AE983-07F1-44B8-AFB4-30952AECBFA9}"/>
              </a:ext>
            </a:extLst>
          </p:cNvPr>
          <p:cNvSpPr/>
          <p:nvPr/>
        </p:nvSpPr>
        <p:spPr>
          <a:xfrm>
            <a:off x="467544" y="3451862"/>
            <a:ext cx="25971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생활수준보장의 측정 지표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3D34680-2210-4446-9153-6B4A1189057D}"/>
              </a:ext>
            </a:extLst>
          </p:cNvPr>
          <p:cNvSpPr/>
          <p:nvPr/>
        </p:nvSpPr>
        <p:spPr>
          <a:xfrm>
            <a:off x="611560" y="3932009"/>
            <a:ext cx="8031366" cy="16665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소득대체율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생애주기의 관점에서 생활수준보장이라는 정책목표의 실현수준을 측정하는 지표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소득대체율은 일종의 </a:t>
            </a:r>
            <a:r>
              <a:rPr lang="ko-KR" altLang="en-US" sz="14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저축적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기능으로서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시기적 이전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을 바탕으로 하는 지표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즉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ko-KR" altLang="en-US" sz="14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소득대체율이란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개인이 근로활동시기에 납부한 보험료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일종의 강제저축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를 통하여 확보한 연금이 자신의 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종전임금에서 차지하는 비율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048FAA29-29AA-47E0-B912-20650316AF50}"/>
              </a:ext>
            </a:extLst>
          </p:cNvPr>
          <p:cNvSpPr/>
          <p:nvPr/>
        </p:nvSpPr>
        <p:spPr>
          <a:xfrm>
            <a:off x="1766137" y="5598555"/>
            <a:ext cx="5686183" cy="8547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439BAF6-81EC-40CC-8058-068E4D322DB3}"/>
              </a:ext>
            </a:extLst>
          </p:cNvPr>
          <p:cNvSpPr/>
          <p:nvPr/>
        </p:nvSpPr>
        <p:spPr>
          <a:xfrm>
            <a:off x="1763688" y="5791419"/>
            <a:ext cx="1337226" cy="373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소득대체율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= 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1268CF9C-DB6A-4284-B432-C691A7EC0FBC}"/>
              </a:ext>
            </a:extLst>
          </p:cNvPr>
          <p:cNvSpPr/>
          <p:nvPr/>
        </p:nvSpPr>
        <p:spPr>
          <a:xfrm>
            <a:off x="3080331" y="5963125"/>
            <a:ext cx="2167581" cy="373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 전 개인의 근로소득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43B2DC5-0DDF-472A-837C-B7E120CDC2AA}"/>
              </a:ext>
            </a:extLst>
          </p:cNvPr>
          <p:cNvSpPr/>
          <p:nvPr/>
        </p:nvSpPr>
        <p:spPr>
          <a:xfrm>
            <a:off x="3016971" y="5589240"/>
            <a:ext cx="2347117" cy="373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>
                <a:latin typeface="a드림고딕4" panose="02020600000000000000" pitchFamily="18" charset="-127"/>
                <a:ea typeface="a드림고딕4" panose="02020600000000000000" pitchFamily="18" charset="-127"/>
              </a:rPr>
              <a:t>퇴직 이후 개인의 연금소득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0E534207-CB62-4FAD-8648-C6BAC6051F72}"/>
              </a:ext>
            </a:extLst>
          </p:cNvPr>
          <p:cNvCxnSpPr>
            <a:cxnSpLocks/>
          </p:cNvCxnSpPr>
          <p:nvPr/>
        </p:nvCxnSpPr>
        <p:spPr>
          <a:xfrm>
            <a:off x="3059832" y="5988194"/>
            <a:ext cx="2251440" cy="44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610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8B4BA2AB-6FFF-4AED-B443-EFE04D28755F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3D34680-2210-4446-9153-6B4A1189057D}"/>
              </a:ext>
            </a:extLst>
          </p:cNvPr>
          <p:cNvSpPr/>
          <p:nvPr/>
        </p:nvSpPr>
        <p:spPr>
          <a:xfrm>
            <a:off x="539552" y="1374774"/>
            <a:ext cx="7839005" cy="3039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연금수준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세대 간 부양의 차원에서 연금수급계층의 생활수준보장이라는 정책목표의 실현수준을 나타내는 지표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주로  횡단면 분석의 방법을 통해 측정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세대 간 부양이란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세대 간 연대의 원리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에 따라 생산세대는 노인세대를 부양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향후 생산세대의 노후문제는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미래의 생산세대가 책임을 지게 하는 방식 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세대 간 부양이 중요한 이유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매년도 노인세대의 소비생활은 같은 해의 생산세대가 생산한 국내총생산을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기반으로 하여 유지될 수 있기 때문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048FAA29-29AA-47E0-B912-20650316AF50}"/>
              </a:ext>
            </a:extLst>
          </p:cNvPr>
          <p:cNvSpPr/>
          <p:nvPr/>
        </p:nvSpPr>
        <p:spPr>
          <a:xfrm>
            <a:off x="1622121" y="4662451"/>
            <a:ext cx="5686183" cy="8547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D439BAF6-81EC-40CC-8058-068E4D322DB3}"/>
              </a:ext>
            </a:extLst>
          </p:cNvPr>
          <p:cNvSpPr/>
          <p:nvPr/>
        </p:nvSpPr>
        <p:spPr>
          <a:xfrm>
            <a:off x="1619672" y="4855315"/>
            <a:ext cx="1157689" cy="373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연금수준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= 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1268CF9C-DB6A-4284-B432-C691A7EC0FBC}"/>
              </a:ext>
            </a:extLst>
          </p:cNvPr>
          <p:cNvSpPr/>
          <p:nvPr/>
        </p:nvSpPr>
        <p:spPr>
          <a:xfrm>
            <a:off x="2936315" y="5027021"/>
            <a:ext cx="3127779" cy="373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>
                <a:latin typeface="a드림고딕4" panose="02020600000000000000" pitchFamily="18" charset="-127"/>
                <a:ea typeface="a드림고딕4" panose="02020600000000000000" pitchFamily="18" charset="-127"/>
              </a:rPr>
              <a:t>같은 시기 전체 근로자들의 평균임금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43B2DC5-0DDF-472A-837C-B7E120CDC2AA}"/>
              </a:ext>
            </a:extLst>
          </p:cNvPr>
          <p:cNvSpPr/>
          <p:nvPr/>
        </p:nvSpPr>
        <p:spPr>
          <a:xfrm>
            <a:off x="2872955" y="4653136"/>
            <a:ext cx="3666388" cy="373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특정한 시기 전체 연금수급자들의 평균연금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0E534207-CB62-4FAD-8648-C6BAC6051F72}"/>
              </a:ext>
            </a:extLst>
          </p:cNvPr>
          <p:cNvCxnSpPr>
            <a:cxnSpLocks/>
          </p:cNvCxnSpPr>
          <p:nvPr/>
        </p:nvCxnSpPr>
        <p:spPr>
          <a:xfrm>
            <a:off x="2915816" y="5052090"/>
            <a:ext cx="3623527" cy="377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0862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8B4BA2AB-6FFF-4AED-B443-EFE04D28755F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253BCBF6-C9D4-4B62-B7BA-C596C39E65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04" t="14092" r="24013" b="3801"/>
          <a:stretch/>
        </p:blipFill>
        <p:spPr>
          <a:xfrm>
            <a:off x="1857461" y="1497437"/>
            <a:ext cx="5448254" cy="422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866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>
            <a:extLst>
              <a:ext uri="{FF2B5EF4-FFF2-40B4-BE49-F238E27FC236}">
                <a16:creationId xmlns:a16="http://schemas.microsoft.com/office/drawing/2014/main" id="{E41D076C-FC8F-4E16-AB6C-8296992D8381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3D34680-2210-4446-9153-6B4A1189057D}"/>
              </a:ext>
            </a:extLst>
          </p:cNvPr>
          <p:cNvSpPr/>
          <p:nvPr/>
        </p:nvSpPr>
        <p:spPr>
          <a:xfrm>
            <a:off x="235296" y="789126"/>
            <a:ext cx="8755923" cy="390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/>
              </a:rPr>
              <a:t>•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</a:rPr>
              <a:t>소득대체율과 연금수준의 기능 비교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</a:rPr>
              <a:t>공적연금제도의 급여수준은 개인별로 노동시장의 이력에 따라 그리고 제도적으로 다양한 소득재분배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/>
            </a:endParaRPr>
          </a:p>
          <a:p>
            <a:pPr>
              <a:lnSpc>
                <a:spcPct val="20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</a:rPr>
              <a:t>    기능으로 인하여 큰 편차를 보임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</a:rPr>
              <a:t>이에 따라 생활수준보장 기능을 측정하는 지표인 연금의 소득대체율이나 연금 수준 또한 개인별로 상당한 차이를 보임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</a:rPr>
              <a:t>  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</a:rPr>
              <a:t>소득대체율의 지표로서 유용성의 한계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</a:rPr>
              <a:t>  </a:t>
            </a:r>
            <a:r>
              <a:rPr lang="ko-KR" altLang="ko-KR" sz="1400" b="1" spc="-150" dirty="0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①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개인별로 근로활동 시기 동안의 어떤 임금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(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일례로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, </a:t>
            </a:r>
            <a:r>
              <a:rPr lang="ko-KR" altLang="en-US" sz="1400" b="1" spc="-150" dirty="0" err="1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퇴직전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 임금 또는 생애 평균임금 등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)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  <a:cs typeface="함초롬돋움" panose="020B0604000101010101" pitchFamily="50" charset="-127"/>
              </a:rPr>
              <a:t>을 기준으로 선택하는가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/>
              <a:cs typeface="함초롬돋움" panose="020B06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  ②  연금수급시기의 경우 구체적으로 어떤 시기의 연금을 기준으로 할 것인가</a:t>
            </a:r>
            <a:endParaRPr lang="en-US" altLang="ko-KR" sz="1400" b="1" spc="-150" dirty="0">
              <a:latin typeface="함초롬돋움" panose="020B0604000101010101" pitchFamily="50" charset="-127"/>
              <a:ea typeface="a드림고딕4" panose="02020600000000000000"/>
              <a:cs typeface="함초롬돋움" panose="020B06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  ③  </a:t>
            </a: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소득계층별로 누구를 기준으로 할 것인가</a:t>
            </a:r>
            <a:endParaRPr lang="en-US" altLang="ko-KR" sz="1400" b="1" spc="-150" dirty="0">
              <a:latin typeface="함초롬돋움" panose="020B0604000101010101" pitchFamily="50" charset="-127"/>
              <a:ea typeface="a드림고딕4" panose="02020600000000000000"/>
              <a:cs typeface="함초롬돋움" panose="020B06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-  </a:t>
            </a: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지표들의 표준화 필요성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53F5535-19DF-4F3B-8463-6DD3F499CEE4}"/>
              </a:ext>
            </a:extLst>
          </p:cNvPr>
          <p:cNvSpPr/>
          <p:nvPr/>
        </p:nvSpPr>
        <p:spPr>
          <a:xfrm>
            <a:off x="397985" y="4726871"/>
            <a:ext cx="4966103" cy="8547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1C07C75-5601-4DC0-9A2E-05613DF79716}"/>
              </a:ext>
            </a:extLst>
          </p:cNvPr>
          <p:cNvSpPr/>
          <p:nvPr/>
        </p:nvSpPr>
        <p:spPr>
          <a:xfrm>
            <a:off x="422520" y="4904498"/>
            <a:ext cx="1800200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표준소득대체율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= 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6631C84B-FE75-4706-8F23-4F7C490FF9CC}"/>
              </a:ext>
            </a:extLst>
          </p:cNvPr>
          <p:cNvSpPr/>
          <p:nvPr/>
        </p:nvSpPr>
        <p:spPr>
          <a:xfrm>
            <a:off x="1898768" y="5100756"/>
            <a:ext cx="3127779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표준가입자 개인의 퇴직 직전 임금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31E7A22-8963-49AE-B1AC-57AADB7DFDA7}"/>
              </a:ext>
            </a:extLst>
          </p:cNvPr>
          <p:cNvSpPr/>
          <p:nvPr/>
        </p:nvSpPr>
        <p:spPr>
          <a:xfrm>
            <a:off x="1988742" y="4710117"/>
            <a:ext cx="3666388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표준가입자 개인의 최초 연금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96E05CB4-089E-460D-8FD0-2FD6246D9BD6}"/>
              </a:ext>
            </a:extLst>
          </p:cNvPr>
          <p:cNvSpPr/>
          <p:nvPr/>
        </p:nvSpPr>
        <p:spPr>
          <a:xfrm>
            <a:off x="395536" y="5662845"/>
            <a:ext cx="4968552" cy="8547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A0F3CCAF-E240-4051-96BC-AF2EE412C584}"/>
              </a:ext>
            </a:extLst>
          </p:cNvPr>
          <p:cNvSpPr/>
          <p:nvPr/>
        </p:nvSpPr>
        <p:spPr>
          <a:xfrm>
            <a:off x="420071" y="5840472"/>
            <a:ext cx="1800200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표준연금수준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= 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C84FF48-A2DB-4B83-9558-1A836A03C410}"/>
              </a:ext>
            </a:extLst>
          </p:cNvPr>
          <p:cNvSpPr/>
          <p:nvPr/>
        </p:nvSpPr>
        <p:spPr>
          <a:xfrm>
            <a:off x="1896319" y="6036730"/>
            <a:ext cx="3611785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표준가입자의 퇴직당시 전체 가입자 평균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D445315-9410-4C23-A3E2-740683A97031}"/>
              </a:ext>
            </a:extLst>
          </p:cNvPr>
          <p:cNvSpPr/>
          <p:nvPr/>
        </p:nvSpPr>
        <p:spPr>
          <a:xfrm>
            <a:off x="2201756" y="5653660"/>
            <a:ext cx="3666388" cy="37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표준가입자 개인의 최초 연금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525B1F7A-134F-46B2-9948-C16DBE1AC952}"/>
              </a:ext>
            </a:extLst>
          </p:cNvPr>
          <p:cNvCxnSpPr>
            <a:cxnSpLocks/>
          </p:cNvCxnSpPr>
          <p:nvPr/>
        </p:nvCxnSpPr>
        <p:spPr>
          <a:xfrm>
            <a:off x="1988742" y="5114474"/>
            <a:ext cx="3015306" cy="214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77250E47-2980-4998-8CD6-6E208E777132}"/>
              </a:ext>
            </a:extLst>
          </p:cNvPr>
          <p:cNvCxnSpPr>
            <a:cxnSpLocks/>
          </p:cNvCxnSpPr>
          <p:nvPr/>
        </p:nvCxnSpPr>
        <p:spPr>
          <a:xfrm>
            <a:off x="1975243" y="6064230"/>
            <a:ext cx="3316837" cy="214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B1E72134-9171-4418-9EE3-F2B1CF432155}"/>
              </a:ext>
            </a:extLst>
          </p:cNvPr>
          <p:cNvSpPr/>
          <p:nvPr/>
        </p:nvSpPr>
        <p:spPr>
          <a:xfrm>
            <a:off x="5508104" y="6029889"/>
            <a:ext cx="3168352" cy="567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* </a:t>
            </a:r>
            <a:r>
              <a:rPr lang="ko-KR" altLang="en-US" sz="11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여기서 표준가입자는 </a:t>
            </a:r>
            <a:r>
              <a:rPr lang="en-US" altLang="ko-KR" sz="11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40</a:t>
            </a:r>
            <a:r>
              <a:rPr lang="ko-KR" altLang="en-US" sz="11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년 동안 지속적으로 평균임금 수준으로 가입한 사람을 의미</a:t>
            </a:r>
            <a:endParaRPr lang="ko-KR" altLang="en-US" sz="11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22828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3724D388-6745-4A32-A915-1D17BB40CB53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3D34680-2210-4446-9153-6B4A1189057D}"/>
              </a:ext>
            </a:extLst>
          </p:cNvPr>
          <p:cNvSpPr/>
          <p:nvPr/>
        </p:nvSpPr>
        <p:spPr>
          <a:xfrm>
            <a:off x="251846" y="1123053"/>
            <a:ext cx="8401659" cy="2608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</a:rPr>
              <a:t>일반적으로 사회보장급여의 경우와 달리 임금소득에 대해서는 상대적으로 높은 조세와 사회보험료 부과</a:t>
            </a: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/>
              </a:rPr>
              <a:t>표준소득대체율이나 표준연금수준은</a:t>
            </a: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/>
              </a:rPr>
              <a:t> </a:t>
            </a: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①  </a:t>
            </a: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제세를 공제하지 않은 총소득 또는 </a:t>
            </a: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②  </a:t>
            </a: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제세를 공제한 총 소득을 기준으로 할 것인가</a:t>
            </a: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-  </a:t>
            </a: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개인의 퇴직 전 임금을</a:t>
            </a:r>
            <a:endParaRPr lang="en-US" altLang="ko-KR" sz="1400" b="1" spc="-150" dirty="0">
              <a:latin typeface="함초롬돋움" panose="020B0604000101010101" pitchFamily="50" charset="-127"/>
              <a:ea typeface="a드림고딕4" panose="02020600000000000000"/>
              <a:cs typeface="함초롬돋움" panose="020B0604000101010101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①  </a:t>
            </a: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퇴직 직전의 최종임금 또는 </a:t>
            </a: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②  </a:t>
            </a: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생애평균임금으로 할 것인가</a:t>
            </a: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?   </a:t>
            </a: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에 따라 지표 값이 차이를 보임</a:t>
            </a: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     </a:t>
            </a:r>
          </a:p>
          <a:p>
            <a:pPr>
              <a:lnSpc>
                <a:spcPct val="200000"/>
              </a:lnSpc>
            </a:pPr>
            <a:r>
              <a:rPr lang="en-US" altLang="ko-KR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- </a:t>
            </a:r>
            <a:r>
              <a:rPr lang="ko-KR" altLang="en-US" sz="1400" b="1" spc="-150" dirty="0">
                <a:latin typeface="함초롬돋움" panose="020B0604000101010101" pitchFamily="50" charset="-127"/>
                <a:ea typeface="a드림고딕4" panose="02020600000000000000"/>
                <a:cs typeface="함초롬돋움" panose="020B0604000101010101" pitchFamily="50" charset="-127"/>
              </a:rPr>
              <a:t>하지만 개인의 노후소득보장이라는 정책목표와 관련한 모든 상황을 전적으로 보여주는 단일의 지표는 존재하지 않음</a:t>
            </a:r>
            <a:endParaRPr lang="en-US" altLang="ko-KR" sz="1400" b="1" spc="-150" dirty="0">
              <a:latin typeface="함초롬돋움" panose="020B0604000101010101" pitchFamily="50" charset="-127"/>
              <a:ea typeface="a드림고딕4" panose="02020600000000000000"/>
              <a:cs typeface="함초롬돋움" panose="020B0604000101010101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C5CCC610-6959-4298-8E1B-617617739653}"/>
              </a:ext>
            </a:extLst>
          </p:cNvPr>
          <p:cNvSpPr/>
          <p:nvPr/>
        </p:nvSpPr>
        <p:spPr>
          <a:xfrm>
            <a:off x="228038" y="3921389"/>
            <a:ext cx="41905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(3)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빈곤문제의 해소와 생활수준보장의 상호 관계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67AF391B-8AA5-43B5-81BB-6EBDBA8BAC48}"/>
              </a:ext>
            </a:extLst>
          </p:cNvPr>
          <p:cNvSpPr/>
          <p:nvPr/>
        </p:nvSpPr>
        <p:spPr>
          <a:xfrm>
            <a:off x="420760" y="4229185"/>
            <a:ext cx="8496944" cy="13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사회복지정책의 목표로서 빈곤문제의 해소와 생활수준보장은 실행과정에서 종종 상호 배타적인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관계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빈곤문제의 해소는 소득의 재분배를 통하여 국민의 경제적 지위의 편차를 해소 또는 완화하는 목적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생활수준보장은 개인의 경제적 지위가 일생 동안 안정화될 수 있도록 노력하게 되기 때문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생활수준보장을 주된 목표로 하게 될 경우 국민의 경제적 지위의 편차가 고착화되는 문제 발생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497130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16C23A55-09AF-4595-BE87-6112B8B18919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78769" y="217647"/>
            <a:ext cx="3557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노후소득보장정책에 있어서 분배적 차원의 목표분석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C5CCC610-6959-4298-8E1B-617617739653}"/>
              </a:ext>
            </a:extLst>
          </p:cNvPr>
          <p:cNvSpPr/>
          <p:nvPr/>
        </p:nvSpPr>
        <p:spPr>
          <a:xfrm>
            <a:off x="228038" y="1273767"/>
            <a:ext cx="41905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(3)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빈곤문제의 해소와 생활수준보장의 상호 관계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67AF391B-8AA5-43B5-81BB-6EBDBA8BAC48}"/>
              </a:ext>
            </a:extLst>
          </p:cNvPr>
          <p:cNvSpPr/>
          <p:nvPr/>
        </p:nvSpPr>
        <p:spPr>
          <a:xfrm>
            <a:off x="420760" y="1581563"/>
            <a:ext cx="8496944" cy="13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사회복지정책의 목표로서 빈곤문제의 해소와 생활수준보장은 실행과정에서 종종 상호 배타적인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관계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빈곤문제의 해소는 소득의 재분배를 통하여 국민의 경제적 지위의 편차를 해소 또는 완화하는 목적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생활수준보장은 개인의 경제적 지위가 일생 동안 안정화될 수 있도록 노력하게 되기 때문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생활수준보장을 주된 목표로 하게 될 경우 국민의 경제적 지위의 편차가 고착화되는 문제 발생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96F7992-852D-4544-A002-8FA5DD1394C5}"/>
              </a:ext>
            </a:extLst>
          </p:cNvPr>
          <p:cNvSpPr/>
          <p:nvPr/>
        </p:nvSpPr>
        <p:spPr>
          <a:xfrm>
            <a:off x="228038" y="3063463"/>
            <a:ext cx="19864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(4)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빈곤정책의 모호성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8D9A229E-88E6-452E-84C4-32AE21CF2DA1}"/>
              </a:ext>
            </a:extLst>
          </p:cNvPr>
          <p:cNvSpPr/>
          <p:nvPr/>
        </p:nvSpPr>
        <p:spPr>
          <a:xfrm>
            <a:off x="467544" y="3440048"/>
            <a:ext cx="8496944" cy="1989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첫째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개인별로 능력의 차이로 인해 소득불평등의 문제 발생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둘째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개인별로 삶의 가치관이나 선호의 차이로 인해 발생하게 되는 소득불평등의 문제 발생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셋째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연령의 차이로 인해 불평등의 문제 발생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넷째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측정 기간에 따라 불평등의 양상이 달라짐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다섯째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개인의 소득이 동일하다고 하더라도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가족의 규모에 따라 생활수준이 달라질 수 있음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1502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51520" y="3068960"/>
            <a:ext cx="8640960" cy="352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2627784" y="1052736"/>
            <a:ext cx="3858956" cy="385895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486740" y="286782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</a:rPr>
              <a:t>노후 설계론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99792" y="2564904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THANK</a:t>
            </a:r>
          </a:p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YOU</a:t>
            </a:r>
            <a:endParaRPr lang="ko-KR" altLang="en-US" sz="5400" b="1" dirty="0">
              <a:solidFill>
                <a:schemeClr val="bg1"/>
              </a:solidFill>
              <a:latin typeface="210 국민체조 L" panose="02020603020101020101" pitchFamily="18" charset="-127"/>
              <a:ea typeface="210 국민체조 L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321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>
            <a:extLst>
              <a:ext uri="{FF2B5EF4-FFF2-40B4-BE49-F238E27FC236}">
                <a16:creationId xmlns:a16="http://schemas.microsoft.com/office/drawing/2014/main" id="{9B2268FD-97D9-4185-8292-DBF4909AA950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93977" y="217647"/>
            <a:ext cx="250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목표의 의의와 목표설정의 구체화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DD7D53AB-879A-43AD-9243-FECC0D12A5D0}"/>
              </a:ext>
            </a:extLst>
          </p:cNvPr>
          <p:cNvSpPr/>
          <p:nvPr/>
        </p:nvSpPr>
        <p:spPr>
          <a:xfrm>
            <a:off x="1475656" y="1615426"/>
            <a:ext cx="6192688" cy="4248472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AA08F57-D64E-4C65-A5D6-B6F13788BA56}"/>
              </a:ext>
            </a:extLst>
          </p:cNvPr>
          <p:cNvSpPr/>
          <p:nvPr/>
        </p:nvSpPr>
        <p:spPr>
          <a:xfrm>
            <a:off x="3951984" y="1327394"/>
            <a:ext cx="1152128" cy="57606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목표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06D76CB9-E716-4AD3-B291-F57E52D590C9}"/>
              </a:ext>
            </a:extLst>
          </p:cNvPr>
          <p:cNvSpPr/>
          <p:nvPr/>
        </p:nvSpPr>
        <p:spPr>
          <a:xfrm>
            <a:off x="2168162" y="4003341"/>
            <a:ext cx="1440160" cy="129614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현상에 대한 분석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491946B-8CCC-42D7-89F9-EB8C0BAEDBE6}"/>
              </a:ext>
            </a:extLst>
          </p:cNvPr>
          <p:cNvSpPr/>
          <p:nvPr/>
        </p:nvSpPr>
        <p:spPr>
          <a:xfrm>
            <a:off x="1014836" y="5431850"/>
            <a:ext cx="1152128" cy="57606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현상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148AD71-6C35-44DB-8002-9765FF25B184}"/>
              </a:ext>
            </a:extLst>
          </p:cNvPr>
          <p:cNvSpPr/>
          <p:nvPr/>
        </p:nvSpPr>
        <p:spPr>
          <a:xfrm>
            <a:off x="6948264" y="5445224"/>
            <a:ext cx="1152128" cy="57606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수단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DB028168-9A3D-47C7-8419-162DF460463F}"/>
              </a:ext>
            </a:extLst>
          </p:cNvPr>
          <p:cNvSpPr/>
          <p:nvPr/>
        </p:nvSpPr>
        <p:spPr>
          <a:xfrm>
            <a:off x="3851920" y="4003341"/>
            <a:ext cx="1440160" cy="129614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성과에 대한</a:t>
            </a:r>
            <a:endParaRPr lang="en-US" altLang="ko-KR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진단과 통제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FC478B7-E369-44BF-B056-8FE2A3D69A02}"/>
              </a:ext>
            </a:extLst>
          </p:cNvPr>
          <p:cNvSpPr/>
          <p:nvPr/>
        </p:nvSpPr>
        <p:spPr>
          <a:xfrm>
            <a:off x="5548381" y="4021705"/>
            <a:ext cx="1440160" cy="129614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수단의 </a:t>
            </a:r>
            <a:endParaRPr lang="en-US" altLang="ko-KR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선택</a:t>
            </a: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A7A55207-A9D8-4DF6-9E8C-4D3C2CEC75C1}"/>
              </a:ext>
            </a:extLst>
          </p:cNvPr>
          <p:cNvCxnSpPr>
            <a:endCxn id="13" idx="0"/>
          </p:cNvCxnSpPr>
          <p:nvPr/>
        </p:nvCxnSpPr>
        <p:spPr>
          <a:xfrm flipH="1">
            <a:off x="2888242" y="1903458"/>
            <a:ext cx="1639806" cy="20998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6F6D765-17DA-46F5-9D24-551C79485934}"/>
              </a:ext>
            </a:extLst>
          </p:cNvPr>
          <p:cNvCxnSpPr>
            <a:cxnSpLocks/>
            <a:stCxn id="4" idx="2"/>
            <a:endCxn id="21" idx="0"/>
          </p:cNvCxnSpPr>
          <p:nvPr/>
        </p:nvCxnSpPr>
        <p:spPr>
          <a:xfrm>
            <a:off x="4528048" y="1903458"/>
            <a:ext cx="43952" cy="20998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C251CB42-D9F2-4801-8B97-4D6934E79097}"/>
              </a:ext>
            </a:extLst>
          </p:cNvPr>
          <p:cNvCxnSpPr>
            <a:stCxn id="4" idx="2"/>
            <a:endCxn id="22" idx="0"/>
          </p:cNvCxnSpPr>
          <p:nvPr/>
        </p:nvCxnSpPr>
        <p:spPr>
          <a:xfrm>
            <a:off x="4528048" y="1903458"/>
            <a:ext cx="1740413" cy="2118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761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BDCE1488-D04D-4E55-8072-649890408D88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93977" y="217647"/>
            <a:ext cx="2505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목표의 의의와 목표설정의 구체화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81125" y="1259468"/>
            <a:ext cx="299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목표설정의 구체화와 계량화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5C93142-0E58-4BD8-93D7-327FDF89B0E0}"/>
              </a:ext>
            </a:extLst>
          </p:cNvPr>
          <p:cNvSpPr/>
          <p:nvPr/>
        </p:nvSpPr>
        <p:spPr>
          <a:xfrm>
            <a:off x="306053" y="1844824"/>
            <a:ext cx="8770511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국가의 정책목표는 구체적으로 제시되어야 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→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정책방향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개입방법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평가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환류 등 일련의 과정이 합리적으로 이루어 질 수 있기 때문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→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정책 전달 과정에서 행정적 혼선이나 비용의 낭비 문제 최소화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국가는 목표들이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최소비용 최대효과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를 달성할 수 있는 방향으로 정책을 수립하여야 함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→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목표들의 계량화를 위한 지표 개발이 필요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노후소득보장정책은 다른 사회복지정책과 같이 주관과 객관이 동시에 지배하는 정책영역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다양한 연금모형들 가운데 어떤 것을 선택할 것인가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? →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가치판단의 영역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가치판단의 논쟁은 옳고 그름의 차원에서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다루어져야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할 사안이 아니라는 점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675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>
            <a:extLst>
              <a:ext uri="{FF2B5EF4-FFF2-40B4-BE49-F238E27FC236}">
                <a16:creationId xmlns:a16="http://schemas.microsoft.com/office/drawing/2014/main" id="{8D17A7D2-F12B-4893-BB1D-B52BAD7697A5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166140" y="2060848"/>
            <a:ext cx="1957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목표 설정의 배경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1691680" y="1124744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</a:t>
            </a:r>
            <a:endParaRPr lang="en-US" altLang="ko-KR" sz="2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배경과 목표체계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CE2D82A-12CC-4B95-9FC1-D8727290CC1B}"/>
              </a:ext>
            </a:extLst>
          </p:cNvPr>
          <p:cNvSpPr/>
          <p:nvPr/>
        </p:nvSpPr>
        <p:spPr>
          <a:xfrm>
            <a:off x="251520" y="2579420"/>
            <a:ext cx="8438529" cy="32147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공적연금제도는 근대사회 이래 인류가 만들어낸 위대한 업적들 가운데 하나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→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태초부터 인류를 괴롭혀 왔던 노인계층의 빈곤문제를 해결하는데 획기적인 기여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연금의 위기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(Pension Crisis) 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인구구조의 고령화로 지속가능성을 위협받고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있음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유럽연합은 개별 회원국들이 자국의 노후소득보장제도를 개혁하는 과정에서 공통적으로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추구하여야 할 가치 제시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①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급여의 적절성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(Adequacy) ②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연금재정의 지속가능성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(Sustainability) </a:t>
            </a: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연금제도의 기능적 현대화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(Modernization)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</p:spTree>
    <p:extLst>
      <p:ext uri="{BB962C8B-B14F-4D97-AF65-F5344CB8AC3E}">
        <p14:creationId xmlns:p14="http://schemas.microsoft.com/office/powerpoint/2010/main" val="3688605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5DBB5FA3-3429-4FEE-B4FA-7448C37709EF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22B5BCC-F352-47C3-B1D4-F3C85013CD85}"/>
              </a:ext>
            </a:extLst>
          </p:cNvPr>
          <p:cNvSpPr/>
          <p:nvPr/>
        </p:nvSpPr>
        <p:spPr>
          <a:xfrm>
            <a:off x="5105511" y="1058889"/>
            <a:ext cx="2021986" cy="12241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배제의 방지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 보장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연대성의 강화</a:t>
            </a:r>
            <a:endParaRPr lang="ko-KR" altLang="en-US" sz="1400" dirty="0">
              <a:solidFill>
                <a:schemeClr val="tx1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8386048-12D4-422A-868A-A9E85AA23EF6}"/>
              </a:ext>
            </a:extLst>
          </p:cNvPr>
          <p:cNvSpPr/>
          <p:nvPr/>
        </p:nvSpPr>
        <p:spPr>
          <a:xfrm>
            <a:off x="4777044" y="4053251"/>
            <a:ext cx="2891300" cy="232565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고용 및 인사환경 변화에 유연한   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적응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연금정책 및 연금제도에 있어서 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양성평등의 이념실현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시대적 요구사항에 대한 </a:t>
            </a:r>
            <a:r>
              <a:rPr lang="ko-KR" altLang="en-US" sz="1400" b="1" dirty="0" err="1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금제도의 유연한 대처능력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B75438E-9C20-4C86-8A14-4EAC9FCD7E78}"/>
              </a:ext>
            </a:extLst>
          </p:cNvPr>
          <p:cNvSpPr/>
          <p:nvPr/>
        </p:nvSpPr>
        <p:spPr>
          <a:xfrm>
            <a:off x="1534519" y="4053252"/>
            <a:ext cx="2605433" cy="225606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경제활동참가율 제고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생애근로주기의 연장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공공재정의 건전성 확보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급여와 보험료의 연대적 조정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•</a:t>
            </a:r>
            <a:r>
              <a:rPr lang="ko-KR" altLang="en-US" sz="1400" b="1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사적연금의 역할 강화</a:t>
            </a:r>
            <a:endParaRPr lang="en-US" altLang="ko-KR" sz="1400" b="1" dirty="0">
              <a:solidFill>
                <a:schemeClr val="tx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sp>
        <p:nvSpPr>
          <p:cNvPr id="2" name="타원 1">
            <a:extLst>
              <a:ext uri="{FF2B5EF4-FFF2-40B4-BE49-F238E27FC236}">
                <a16:creationId xmlns:a16="http://schemas.microsoft.com/office/drawing/2014/main" id="{79486D36-BF23-4B3E-A2D2-5F8C2F8B7636}"/>
              </a:ext>
            </a:extLst>
          </p:cNvPr>
          <p:cNvSpPr/>
          <p:nvPr/>
        </p:nvSpPr>
        <p:spPr>
          <a:xfrm>
            <a:off x="3959932" y="1124744"/>
            <a:ext cx="1080120" cy="108012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급여의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적절성</a:t>
            </a: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03290293-E123-4F17-A08B-EB9A2C6746E2}"/>
              </a:ext>
            </a:extLst>
          </p:cNvPr>
          <p:cNvSpPr/>
          <p:nvPr/>
        </p:nvSpPr>
        <p:spPr>
          <a:xfrm>
            <a:off x="2411760" y="3471068"/>
            <a:ext cx="1080120" cy="108012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BE06CBAC-9E8B-4C95-8980-1E8348B9B18A}"/>
              </a:ext>
            </a:extLst>
          </p:cNvPr>
          <p:cNvSpPr/>
          <p:nvPr/>
        </p:nvSpPr>
        <p:spPr>
          <a:xfrm>
            <a:off x="5724128" y="3488690"/>
            <a:ext cx="1080120" cy="108012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기능적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현대화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549944-44E8-4F01-A2E6-0A2BA42083B4}"/>
              </a:ext>
            </a:extLst>
          </p:cNvPr>
          <p:cNvSpPr txBox="1"/>
          <p:nvPr/>
        </p:nvSpPr>
        <p:spPr>
          <a:xfrm flipH="1">
            <a:off x="1953423" y="3678381"/>
            <a:ext cx="1970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sz="1600" b="1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8827BA30-3151-4C3B-B0C1-5B8984E5B212}"/>
              </a:ext>
            </a:extLst>
          </p:cNvPr>
          <p:cNvCxnSpPr>
            <a:cxnSpLocks/>
          </p:cNvCxnSpPr>
          <p:nvPr/>
        </p:nvCxnSpPr>
        <p:spPr>
          <a:xfrm flipH="1">
            <a:off x="3249397" y="2127955"/>
            <a:ext cx="914264" cy="142438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3FC46E1C-6B3E-44F5-9321-54C030602DC4}"/>
              </a:ext>
            </a:extLst>
          </p:cNvPr>
          <p:cNvCxnSpPr>
            <a:cxnSpLocks/>
          </p:cNvCxnSpPr>
          <p:nvPr/>
        </p:nvCxnSpPr>
        <p:spPr>
          <a:xfrm>
            <a:off x="4860032" y="2127955"/>
            <a:ext cx="1080120" cy="142438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72A9CE8-151E-49A3-A980-A3FDA9F98D91}"/>
              </a:ext>
            </a:extLst>
          </p:cNvPr>
          <p:cNvSpPr/>
          <p:nvPr/>
        </p:nvSpPr>
        <p:spPr>
          <a:xfrm>
            <a:off x="2411760" y="3717032"/>
            <a:ext cx="1053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재정적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지원가능성</a:t>
            </a:r>
          </a:p>
        </p:txBody>
      </p:sp>
    </p:spTree>
    <p:extLst>
      <p:ext uri="{BB962C8B-B14F-4D97-AF65-F5344CB8AC3E}">
        <p14:creationId xmlns:p14="http://schemas.microsoft.com/office/powerpoint/2010/main" val="367760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>
            <a:extLst>
              <a:ext uri="{FF2B5EF4-FFF2-40B4-BE49-F238E27FC236}">
                <a16:creationId xmlns:a16="http://schemas.microsoft.com/office/drawing/2014/main" id="{3B585846-CB98-4E7F-8501-85CAAAF4A160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18559" y="1115452"/>
            <a:ext cx="3993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유럽연합 노후소득보장정책의 목표체계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BE4AE851-2FFB-4B10-B5C4-11FA1F0388D2}"/>
              </a:ext>
            </a:extLst>
          </p:cNvPr>
          <p:cNvSpPr/>
          <p:nvPr/>
        </p:nvSpPr>
        <p:spPr>
          <a:xfrm>
            <a:off x="159347" y="1556792"/>
            <a:ext cx="2180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연금급여의 적절성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36470E98-9F42-4D2A-9A0E-F0F0C9990DF0}"/>
              </a:ext>
            </a:extLst>
          </p:cNvPr>
          <p:cNvSpPr/>
          <p:nvPr/>
        </p:nvSpPr>
        <p:spPr>
          <a:xfrm>
            <a:off x="467544" y="1916832"/>
            <a:ext cx="6680034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급여의 수준은 노령계층의 생활수준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건강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사회참여 등에 밀접한 영향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급여는 노인들의 삶의 질에 있어서 매우 중요한 목표영역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699A0F7-4D30-4A06-B6BA-261C1714DDEB}"/>
              </a:ext>
            </a:extLst>
          </p:cNvPr>
          <p:cNvSpPr/>
          <p:nvPr/>
        </p:nvSpPr>
        <p:spPr>
          <a:xfrm>
            <a:off x="395536" y="2708920"/>
            <a:ext cx="19832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(1)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배제의 방지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7CAEC294-BF17-4C33-A873-AEE4AD5489CA}"/>
              </a:ext>
            </a:extLst>
          </p:cNvPr>
          <p:cNvSpPr/>
          <p:nvPr/>
        </p:nvSpPr>
        <p:spPr>
          <a:xfrm>
            <a:off x="467544" y="3068960"/>
            <a:ext cx="8504251" cy="15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빈곤을 절대적 관점이 아닌 상대적 관점으로 파악해야 할 필요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노인이 빈곤문제에 해방되고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경제성장의 과실 배분과정에도 참여할 수 있는 권리를 보장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경제적 보장을 통해 노인들이 공적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그리고 문화적 생활 적극적 참여를 보장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노후최저소득보장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(Minimum Income Guarantee for the Elderlies)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447F78F-78B4-4DF2-AC26-D2AB19533590}"/>
              </a:ext>
            </a:extLst>
          </p:cNvPr>
          <p:cNvSpPr/>
          <p:nvPr/>
        </p:nvSpPr>
        <p:spPr>
          <a:xfrm>
            <a:off x="395536" y="4602614"/>
            <a:ext cx="15327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7691C8F-544C-460C-AD55-BE1BBA03DE33}"/>
              </a:ext>
            </a:extLst>
          </p:cNvPr>
          <p:cNvSpPr/>
          <p:nvPr/>
        </p:nvSpPr>
        <p:spPr>
          <a:xfrm>
            <a:off x="467743" y="4941168"/>
            <a:ext cx="8582799" cy="15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국가는 연금가입을 지원하여 노후에도 근로활동시기의 생활수준을 유지할 수 있도록 조력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또한 세제유인을 통해 근로자 자신의 노후를 위해 현재소비를 줄일 수 있도록 유도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소득비례형 공적연금제도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독일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프랑스 등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–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그 자체로 생활수준보장 목표 근접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단일의 기초연금제도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덴마크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아일랜드 등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–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별도의 퇴직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개인연금의 역할 중요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8283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C2840B69-4DB1-4AEB-98B4-FEC46E1BB4E2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7691C8F-544C-460C-AD55-BE1BBA03DE33}"/>
              </a:ext>
            </a:extLst>
          </p:cNvPr>
          <p:cNvSpPr/>
          <p:nvPr/>
        </p:nvSpPr>
        <p:spPr>
          <a:xfrm>
            <a:off x="323528" y="1340768"/>
            <a:ext cx="8853706" cy="1152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세대 간 연대성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노인세대와 생산세대 간 적절한 소득자원배분이 이루어져야 하는 것을 의미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세대 내 연대성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노인세대의 내부 구성원 상호간 소득격차가 일정한 수준에서 억제해야 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생산세대의 구성원들 상호간 소득불평등이 적정수준에서 억제될 수 있도록 해야 함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B197D5F-5D83-4464-9AFC-E1C99774B73B}"/>
              </a:ext>
            </a:extLst>
          </p:cNvPr>
          <p:cNvSpPr/>
          <p:nvPr/>
        </p:nvSpPr>
        <p:spPr>
          <a:xfrm>
            <a:off x="179512" y="980728"/>
            <a:ext cx="15472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(3)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연대성의 강화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3EC07EB-0A24-4871-95BE-B2D7FB4ACB53}"/>
              </a:ext>
            </a:extLst>
          </p:cNvPr>
          <p:cNvSpPr/>
          <p:nvPr/>
        </p:nvSpPr>
        <p:spPr>
          <a:xfrm>
            <a:off x="191943" y="3068960"/>
            <a:ext cx="3659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연금제도의 재정적 지속가능성 확보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0A1E2937-07E0-4171-82E7-B7EA6BE44BAE}"/>
              </a:ext>
            </a:extLst>
          </p:cNvPr>
          <p:cNvSpPr/>
          <p:nvPr/>
        </p:nvSpPr>
        <p:spPr>
          <a:xfrm>
            <a:off x="251520" y="3594502"/>
            <a:ext cx="21964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(1)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고령자의 취업률 인상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735940D-20DB-44B0-8FE8-A96124845E32}"/>
              </a:ext>
            </a:extLst>
          </p:cNvPr>
          <p:cNvSpPr/>
          <p:nvPr/>
        </p:nvSpPr>
        <p:spPr>
          <a:xfrm>
            <a:off x="323473" y="3927944"/>
            <a:ext cx="860363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취업률 인상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실업률 억제는 고령화 사회의 생산인구 감소문제 보완하는 중요한 정책수단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여성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노인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장애인 등 경제활동참가율의 증가할 경우 이들의 근로소득은 연금재정 안정화에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긍정적인 영향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E9BE66A-E1EC-405D-B85D-886B25ED67D9}"/>
              </a:ext>
            </a:extLst>
          </p:cNvPr>
          <p:cNvSpPr/>
          <p:nvPr/>
        </p:nvSpPr>
        <p:spPr>
          <a:xfrm>
            <a:off x="251520" y="5250686"/>
            <a:ext cx="20954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생애근로주기의 연장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FB01DD5-7462-4588-AA87-4C8A95AB2564}"/>
              </a:ext>
            </a:extLst>
          </p:cNvPr>
          <p:cNvSpPr/>
          <p:nvPr/>
        </p:nvSpPr>
        <p:spPr>
          <a:xfrm>
            <a:off x="323473" y="5517232"/>
            <a:ext cx="8427307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사람들의 수명연장으로 노후의 비결제활동기간의 연장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근로유인을 활성화하고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조기퇴직의 유인이나 기회 억제하는 방안들이 강구되어야 할 필요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0853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>
            <a:extLst>
              <a:ext uri="{FF2B5EF4-FFF2-40B4-BE49-F238E27FC236}">
                <a16:creationId xmlns:a16="http://schemas.microsoft.com/office/drawing/2014/main" id="{E29ED062-78E2-4983-835A-7EF22607B20F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latin typeface="a드림고딕4" panose="02020600000000000000" pitchFamily="18" charset="-127"/>
                <a:ea typeface="a드림고딕4" panose="02020600000000000000" pitchFamily="18" charset="-127"/>
              </a:rPr>
              <a:t>ㅏㅏ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03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23036" y="217647"/>
            <a:ext cx="3268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유럽연합 노후소득보장정책의 배경과 목표체계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5E9BE66A-E1EC-405D-B85D-886B25ED67D9}"/>
              </a:ext>
            </a:extLst>
          </p:cNvPr>
          <p:cNvSpPr/>
          <p:nvPr/>
        </p:nvSpPr>
        <p:spPr>
          <a:xfrm>
            <a:off x="164883" y="1124744"/>
            <a:ext cx="51587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(3)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공공재정의 건전성을 통한 공적연금제도의 지속가능성 확보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FB01DD5-7462-4588-AA87-4C8A95AB2564}"/>
              </a:ext>
            </a:extLst>
          </p:cNvPr>
          <p:cNvSpPr/>
          <p:nvPr/>
        </p:nvSpPr>
        <p:spPr>
          <a:xfrm>
            <a:off x="425938" y="1469352"/>
            <a:ext cx="8239756" cy="21852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고령화로 인한 연금재정의 불균형 문제는 국가의 일반재정을 부실하게 만들 가능성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국가재정의 부실문제는 향후 고령화 사회에서 예상되는 연금재정의 수지 불균형 문제에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대처한 국가의 대응능력을 제약하게 될 위험인 높음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이러한 문제에 대처한 세 가지 전략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국가부채의 비율을 낮추기 위한 노력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② 노동시장의 개혁조치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③ 공적연금제도의 대대적 개혁을 통한 연금재정의 건전성 확보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3EDEAAC-ABD9-4757-9228-81DDB173ACE7}"/>
              </a:ext>
            </a:extLst>
          </p:cNvPr>
          <p:cNvSpPr/>
          <p:nvPr/>
        </p:nvSpPr>
        <p:spPr>
          <a:xfrm>
            <a:off x="187734" y="3789040"/>
            <a:ext cx="2733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(4)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급여와 보험료의 연대적 조정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1303D7A-C827-47F1-9E8B-C85B0A92D544}"/>
              </a:ext>
            </a:extLst>
          </p:cNvPr>
          <p:cNvSpPr/>
          <p:nvPr/>
        </p:nvSpPr>
        <p:spPr>
          <a:xfrm>
            <a:off x="439906" y="4074282"/>
            <a:ext cx="8236550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고령화에 따른 연금재정의 추가적 부담은 경제활동계층과 노령계층 상호간 공정한 분담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 과정에서 저소득 근로자와 연금수급자의 경제적 부담능력이 충분하게 반영되어야 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CA88AB0-10FD-4994-A370-90A9810D42DE}"/>
              </a:ext>
            </a:extLst>
          </p:cNvPr>
          <p:cNvSpPr/>
          <p:nvPr/>
        </p:nvSpPr>
        <p:spPr>
          <a:xfrm>
            <a:off x="196987" y="5033384"/>
            <a:ext cx="2505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(5)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사적연금제도의 역할 강화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7EF9EF6-9C8C-4B59-A987-80DC62332FC5}"/>
              </a:ext>
            </a:extLst>
          </p:cNvPr>
          <p:cNvSpPr/>
          <p:nvPr/>
        </p:nvSpPr>
        <p:spPr>
          <a:xfrm>
            <a:off x="439906" y="5376118"/>
            <a:ext cx="767549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공적연금제도와 사적연금 간 적절한 연계장치 구축과 효율적 운영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1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층 공적연금의 재정적 부담을 적정한 수준에서 억제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개인의 책임으로 운영되는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2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층과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층 연금제도의 역할을 강조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7481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2983</TotalTime>
  <Words>2968</Words>
  <Application>Microsoft Office PowerPoint</Application>
  <PresentationFormat>화면 슬라이드 쇼(4:3)</PresentationFormat>
  <Paragraphs>490</Paragraphs>
  <Slides>27</Slides>
  <Notes>27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4" baseType="lpstr">
      <vt:lpstr>210 국민체조 B</vt:lpstr>
      <vt:lpstr>210 국민체조 L</vt:lpstr>
      <vt:lpstr>a드림고딕4</vt:lpstr>
      <vt:lpstr>맑은 고딕</vt:lpstr>
      <vt:lpstr>함초롬돋움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minhee park</dc:creator>
  <cp:lastModifiedBy>현 정</cp:lastModifiedBy>
  <cp:revision>400</cp:revision>
  <dcterms:created xsi:type="dcterms:W3CDTF">2016-11-03T20:47:04Z</dcterms:created>
  <dcterms:modified xsi:type="dcterms:W3CDTF">2019-12-11T00:15:31Z</dcterms:modified>
</cp:coreProperties>
</file>