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89" r:id="rId3"/>
    <p:sldId id="343" r:id="rId4"/>
    <p:sldId id="316" r:id="rId5"/>
    <p:sldId id="344" r:id="rId6"/>
    <p:sldId id="345" r:id="rId7"/>
    <p:sldId id="347" r:id="rId8"/>
    <p:sldId id="346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299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EEECE1"/>
    <a:srgbClr val="D1D7DF"/>
    <a:srgbClr val="215968"/>
    <a:srgbClr val="CED6BF"/>
    <a:srgbClr val="BCB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95" autoAdjust="0"/>
    <p:restoredTop sz="82368" autoAdjust="0"/>
  </p:normalViewPr>
  <p:slideViewPr>
    <p:cSldViewPr>
      <p:cViewPr varScale="1">
        <p:scale>
          <a:sx n="85" d="100"/>
          <a:sy n="85" d="100"/>
        </p:scale>
        <p:origin x="78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1C21-3757-4199-83DE-22960358A2A5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4E647-5A0F-41E6-A0EF-B58D8C1C6C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670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845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2749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549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224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026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05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244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719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560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6530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036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423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259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5063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E722-38C7-4231-8BB5-7A27D4E5977D}" type="datetimeFigureOut">
              <a:rPr lang="ko-KR" altLang="en-US" smtClean="0"/>
              <a:pPr/>
              <a:t>2019-11-14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466" y="1351945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제 </a:t>
            </a:r>
            <a:r>
              <a:rPr lang="en-US" altLang="ko-KR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4</a:t>
            </a:r>
            <a:r>
              <a:rPr lang="ko-KR" altLang="en-US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장 </a:t>
            </a:r>
            <a:endParaRPr lang="en-US" altLang="ko-KR" sz="4400" b="1" spc="-150" dirty="0">
              <a:solidFill>
                <a:schemeClr val="bg1"/>
              </a:solidFill>
              <a:latin typeface="+mj-lt"/>
              <a:ea typeface="a드림고딕4" panose="02020600000000000000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안정된 소비 </a:t>
            </a:r>
            <a:r>
              <a:rPr lang="en-US" altLang="ko-KR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: </a:t>
            </a:r>
            <a:r>
              <a:rPr lang="ko-KR" altLang="en-US" sz="44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노령연금</a:t>
            </a:r>
            <a:endParaRPr lang="en-US" altLang="ko-KR" sz="4400" b="1" spc="-150" dirty="0">
              <a:solidFill>
                <a:schemeClr val="bg1"/>
              </a:solidFill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3763" y="692696"/>
            <a:ext cx="42564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</a:rPr>
              <a:t>노후 설계론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BF60999D-2B7D-4BE0-8C2D-E1BC09CF844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4F5BA2D-ACF3-4022-9ACB-7DC7602A8ED2}"/>
              </a:ext>
            </a:extLst>
          </p:cNvPr>
          <p:cNvSpPr/>
          <p:nvPr/>
        </p:nvSpPr>
        <p:spPr>
          <a:xfrm>
            <a:off x="271181" y="1556792"/>
            <a:ext cx="8208912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이상의 내용을 정리하면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민간의 확정기여형 연금제도는 사전에 약정된 인플레이션 수준까지 연금의 실질가치를 보장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하지만 연금의 수급단계에서 실질가치가 하락했을 때 경제적 손실은 정상적인 방법으로 보충할   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</a:t>
            </a:r>
            <a:r>
              <a:rPr lang="ko-KR" altLang="en-US" sz="1400" b="1" dirty="0">
                <a:latin typeface="+mn-ea"/>
              </a:rPr>
              <a:t>수 없는 </a:t>
            </a:r>
            <a:r>
              <a:rPr lang="ko-KR" altLang="en-US" sz="1400" b="1" dirty="0" err="1">
                <a:latin typeface="+mn-ea"/>
              </a:rPr>
              <a:t>불가역성</a:t>
            </a:r>
            <a:r>
              <a:rPr lang="en-US" altLang="ko-KR" sz="1400" b="1" dirty="0">
                <a:latin typeface="+mn-ea"/>
              </a:rPr>
              <a:t>(irreversibility)</a:t>
            </a:r>
            <a:r>
              <a:rPr lang="ko-KR" altLang="en-US" sz="1400" b="1" dirty="0">
                <a:latin typeface="+mn-ea"/>
              </a:rPr>
              <a:t>의 문제로 대두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인플레이션 문제에 대처하여 부과방식 또는 적립방식의 비교우위성은 재정관리방식의 기능적 차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</a:t>
            </a:r>
            <a:r>
              <a:rPr lang="ko-KR" altLang="en-US" sz="1400" b="1" dirty="0">
                <a:latin typeface="+mn-ea"/>
              </a:rPr>
              <a:t>이라기보다는 국가가 물가연동과 관련한 제도적 장치를 얼마나 효과적으로 운영하고 있는가 하는 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</a:t>
            </a:r>
            <a:r>
              <a:rPr lang="ko-KR" altLang="en-US" sz="1400" b="1" dirty="0">
                <a:latin typeface="+mn-ea"/>
              </a:rPr>
              <a:t>방법론상의 차이에 기인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 </a:t>
            </a:r>
            <a:endParaRPr lang="en-US" altLang="ko-KR" sz="1400" b="1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527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25AEFEA0-4A78-4317-9E18-8356A5F9DA4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64477" y="1721518"/>
            <a:ext cx="2334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 대 민간연금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 차원에서의 국가개입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92081" y="217647"/>
            <a:ext cx="2242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효율성의 차원에서 국가개입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611560" y="2140450"/>
            <a:ext cx="8208912" cy="3928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 err="1">
                <a:latin typeface="+mn-ea"/>
              </a:rPr>
              <a:t>개인은</a:t>
            </a:r>
            <a:r>
              <a:rPr lang="ko-KR" altLang="en-US" sz="1400" b="1" dirty="0">
                <a:latin typeface="+mn-ea"/>
              </a:rPr>
              <a:t> 사회적 관점에서 적절하다고 판단되는 수준의 연금상품을 구입하고 동시에 실 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</a:t>
            </a:r>
            <a:r>
              <a:rPr lang="ko-KR" altLang="en-US" sz="1400" b="1" dirty="0">
                <a:latin typeface="+mn-ea"/>
              </a:rPr>
              <a:t>질가치의 유지를 위해 노력해야 한다</a:t>
            </a:r>
            <a:r>
              <a:rPr lang="en-US" altLang="ko-KR" sz="1400" b="1" dirty="0">
                <a:latin typeface="+mn-ea"/>
              </a:rPr>
              <a:t>. </a:t>
            </a:r>
            <a:r>
              <a:rPr lang="ko-KR" altLang="en-US" sz="1400" b="1" dirty="0">
                <a:latin typeface="+mn-ea"/>
              </a:rPr>
              <a:t>이와 관련하여 세 가지 문제가 제기 될 수 있다</a:t>
            </a:r>
            <a:r>
              <a:rPr lang="en-US" altLang="ko-KR" sz="14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첫째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왜 사람들은 자발적으로 연금제도에 가입하게 되는가 </a:t>
            </a:r>
            <a:r>
              <a:rPr lang="en-US" altLang="ko-KR" sz="1400" b="1" dirty="0"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개인의 기대수명 등에 대한 정보의 불확실성 문제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n-ea"/>
              </a:rPr>
              <a:t>둘째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왜 국가는 강제적인 가입 규정을 적용해야 하는가</a:t>
            </a:r>
            <a:r>
              <a:rPr lang="en-US" altLang="ko-KR" sz="1400" b="1" dirty="0"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노후 빈곤의 외부효과 문제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셋째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왜 국가는 자체적으로 공적연금제도를 운영해야 하는가</a:t>
            </a:r>
            <a:r>
              <a:rPr lang="en-US" altLang="ko-KR" sz="1400" b="1" dirty="0"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∴</a:t>
            </a:r>
            <a:r>
              <a:rPr lang="ko-KR" altLang="en-US" sz="1400" b="1" dirty="0">
                <a:latin typeface="+mn-ea"/>
              </a:rPr>
              <a:t>국가개입의 정당성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① </a:t>
            </a:r>
            <a:r>
              <a:rPr lang="ko-KR" altLang="en-US" sz="1400" b="1" dirty="0">
                <a:latin typeface="+mn-ea"/>
              </a:rPr>
              <a:t>구매자는 보험상품에 대한 정보를 제대로 알지 못하고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 err="1">
                <a:latin typeface="+mn-ea"/>
              </a:rPr>
              <a:t>근안시적</a:t>
            </a:r>
            <a:r>
              <a:rPr lang="en-US" altLang="ko-KR" sz="1400" b="1" dirty="0">
                <a:latin typeface="+mn-ea"/>
              </a:rPr>
              <a:t>(myopia)</a:t>
            </a:r>
            <a:r>
              <a:rPr lang="ko-KR" altLang="en-US" sz="1400" b="1" dirty="0">
                <a:latin typeface="+mn-ea"/>
              </a:rPr>
              <a:t>인 소비성향을 가짐</a:t>
            </a:r>
            <a:r>
              <a:rPr lang="en-US" altLang="ko-KR" sz="14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② </a:t>
            </a:r>
            <a:r>
              <a:rPr lang="ko-KR" altLang="en-US" sz="1400" b="1" dirty="0">
                <a:latin typeface="+mn-ea"/>
              </a:rPr>
              <a:t>보험의 공급자가 효율적인 수준의 연금보험상품을 제공하지 못함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③ </a:t>
            </a:r>
            <a:r>
              <a:rPr lang="ko-KR" altLang="en-US" sz="1400" b="1" dirty="0">
                <a:latin typeface="+mn-ea"/>
              </a:rPr>
              <a:t>예상하지 못한 인플레이션으로 연금의 실질가치의 하락 문제</a:t>
            </a:r>
            <a:r>
              <a:rPr lang="en-US" altLang="ko-KR" sz="1400" b="1" dirty="0">
                <a:latin typeface="+mn-ea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8171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C500BECB-68F3-43B2-8EBE-EEE7994F37E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192081" y="1160124"/>
            <a:ext cx="355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적립방식 대 부과방식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이론적 논쟁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92081" y="217647"/>
            <a:ext cx="2242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효율성의 차원에서 국가개입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311383" y="1529456"/>
            <a:ext cx="1656184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1) </a:t>
            </a:r>
            <a:r>
              <a:rPr lang="ko-KR" altLang="en-US" sz="1400" b="1" dirty="0">
                <a:latin typeface="+mn-ea"/>
              </a:rPr>
              <a:t>인구학적 문제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0D8F611-B91F-433B-B1BB-80766752BF2B}"/>
              </a:ext>
            </a:extLst>
          </p:cNvPr>
          <p:cNvSpPr/>
          <p:nvPr/>
        </p:nvSpPr>
        <p:spPr>
          <a:xfrm>
            <a:off x="467544" y="1942193"/>
            <a:ext cx="8208912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적립방식이 부과방식보다 재정적 안정성 측면에서 비교우위성을 가진다는 주장은 구성의 모순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개인별 자신의 소득을 시기적으로 재분배하는 역할기능이 제대로 성립될 수 없음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매년도 생산된 총생산물을 그 해의 근로계층과 연금수급계층이 나누는 것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재정관리방식의 선택은 세대 간 배분의 방식에 대한 기술적 차이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따라서 정체적인 차원에서 보면 인구구조의 변화에 따른 재정불안의 문제는 재정관리방식의 선택과는 상관없이 모두에게 공통적으로 해당되는 문제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76948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FC8F01B8-A1DA-4438-9D1C-57911A17B87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92081" y="217647"/>
            <a:ext cx="2242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효율성의 차원에서 국가개입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323528" y="822867"/>
            <a:ext cx="1656184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2) </a:t>
            </a:r>
            <a:r>
              <a:rPr lang="ko-KR" altLang="en-US" sz="1400" b="1" dirty="0">
                <a:latin typeface="+mn-ea"/>
              </a:rPr>
              <a:t>단순한 모형</a:t>
            </a:r>
            <a:endParaRPr lang="en-US" altLang="ko-KR" sz="1400" b="1" dirty="0">
              <a:latin typeface="+mn-ea"/>
            </a:endParaRPr>
          </a:p>
        </p:txBody>
      </p:sp>
      <p:graphicFrame>
        <p:nvGraphicFramePr>
          <p:cNvPr id="2" name="표 3">
            <a:extLst>
              <a:ext uri="{FF2B5EF4-FFF2-40B4-BE49-F238E27FC236}">
                <a16:creationId xmlns:a16="http://schemas.microsoft.com/office/drawing/2014/main" id="{8FC5BF2C-F1CF-4604-91D9-76038248D0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860090"/>
              </p:ext>
            </p:extLst>
          </p:nvPr>
        </p:nvGraphicFramePr>
        <p:xfrm>
          <a:off x="827584" y="1310762"/>
          <a:ext cx="7800528" cy="1520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0132">
                  <a:extLst>
                    <a:ext uri="{9D8B030D-6E8A-4147-A177-3AD203B41FA5}">
                      <a16:colId xmlns:a16="http://schemas.microsoft.com/office/drawing/2014/main" val="3666329996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22706258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1906575668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1296160527"/>
                    </a:ext>
                  </a:extLst>
                </a:gridCol>
              </a:tblGrid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/>
                        <a:t>노동인구</a:t>
                      </a:r>
                      <a:r>
                        <a:rPr lang="en-US" altLang="ko-KR" sz="1400" b="1" dirty="0"/>
                        <a:t>,</a:t>
                      </a:r>
                      <a:r>
                        <a:rPr lang="ko-KR" altLang="en-US" sz="1400" b="1" dirty="0"/>
                        <a:t>생산</a:t>
                      </a:r>
                      <a:r>
                        <a:rPr lang="en-US" altLang="ko-KR" sz="1400" b="1" dirty="0"/>
                        <a:t>,</a:t>
                      </a:r>
                      <a:r>
                        <a:rPr lang="ko-KR" altLang="en-US" sz="1400" b="1" dirty="0"/>
                        <a:t>소비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1</a:t>
                      </a:r>
                      <a:r>
                        <a:rPr lang="ko-KR" altLang="en-US" sz="1400" b="1" dirty="0"/>
                        <a:t>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2</a:t>
                      </a:r>
                      <a:r>
                        <a:rPr lang="ko-KR" altLang="en-US" sz="1400" b="1" dirty="0"/>
                        <a:t>기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생산력</a:t>
                      </a:r>
                      <a:r>
                        <a:rPr lang="en-US" altLang="ko-KR" sz="1400" b="1" dirty="0"/>
                        <a:t>-</a:t>
                      </a:r>
                      <a:r>
                        <a:rPr lang="ko-KR" altLang="en-US" sz="1400" b="1" dirty="0"/>
                        <a:t>일정</a:t>
                      </a:r>
                      <a:r>
                        <a:rPr lang="en-US" altLang="ko-KR" sz="1400" b="1" dirty="0"/>
                        <a:t>)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3</a:t>
                      </a:r>
                      <a:r>
                        <a:rPr lang="ko-KR" altLang="en-US" sz="1400" b="1" dirty="0"/>
                        <a:t>기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생산력</a:t>
                      </a:r>
                      <a:r>
                        <a:rPr lang="en-US" altLang="ko-KR" sz="1400" b="1" dirty="0"/>
                        <a:t>-</a:t>
                      </a:r>
                      <a:r>
                        <a:rPr lang="ko-KR" altLang="en-US" sz="1400" b="1" dirty="0"/>
                        <a:t>두배</a:t>
                      </a:r>
                      <a:r>
                        <a:rPr lang="en-US" altLang="ko-KR" sz="1400" b="1" dirty="0"/>
                        <a:t>)</a:t>
                      </a:r>
                      <a:endParaRPr lang="ko-KR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44754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노동인구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713579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총생산</a:t>
                      </a:r>
                      <a:r>
                        <a:rPr lang="en-US" altLang="ko-KR" sz="1200" b="1" dirty="0"/>
                        <a:t>=</a:t>
                      </a:r>
                      <a:r>
                        <a:rPr lang="ko-KR" altLang="en-US" sz="1200" b="1" dirty="0"/>
                        <a:t>노동자 총수입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1,000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1,000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206648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노동자의 소비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900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450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900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094605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노동자의 저축</a:t>
                      </a:r>
                      <a:r>
                        <a:rPr lang="en-US" altLang="ko-KR" sz="1200" b="1" dirty="0"/>
                        <a:t>(</a:t>
                      </a:r>
                      <a:r>
                        <a:rPr lang="ko-KR" altLang="en-US" sz="1200" b="1" dirty="0" err="1"/>
                        <a:t>비소비</a:t>
                      </a:r>
                      <a:r>
                        <a:rPr lang="en-US" altLang="ko-KR" sz="1200" b="1" dirty="0"/>
                        <a:t>)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318714"/>
                  </a:ext>
                </a:extLst>
              </a:tr>
            </a:tbl>
          </a:graphicData>
        </a:graphic>
      </p:graphicFrame>
      <p:sp>
        <p:nvSpPr>
          <p:cNvPr id="15" name="직사각형 14">
            <a:extLst>
              <a:ext uri="{FF2B5EF4-FFF2-40B4-BE49-F238E27FC236}">
                <a16:creationId xmlns:a16="http://schemas.microsoft.com/office/drawing/2014/main" id="{1532A191-3019-430C-89E7-288BD68BA818}"/>
              </a:ext>
            </a:extLst>
          </p:cNvPr>
          <p:cNvSpPr/>
          <p:nvPr/>
        </p:nvSpPr>
        <p:spPr>
          <a:xfrm>
            <a:off x="323528" y="2844315"/>
            <a:ext cx="8640960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노후 소득보장 방법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① </a:t>
            </a:r>
            <a:r>
              <a:rPr lang="ko-KR" altLang="en-US" sz="1400" b="1" spc="-150" dirty="0">
                <a:latin typeface="+mn-ea"/>
              </a:rPr>
              <a:t>적립방식 연금제도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현재 저축한 것을 현재 연금생활자에게 판매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연금생활자는 과거 저축한 것으로 구매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현재 근로세대는 화폐를 저축하여 미래 생산인구가 소비하지 않은 생산물을 구입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② </a:t>
            </a:r>
            <a:r>
              <a:rPr lang="ko-KR" altLang="en-US" sz="1400" b="1" spc="-150" dirty="0">
                <a:latin typeface="+mn-ea"/>
              </a:rPr>
              <a:t>부과방식 연금제도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국가는 근로자에게 세금을 부과하여 부과된 세금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생산물</a:t>
            </a:r>
            <a:r>
              <a:rPr lang="en-US" altLang="ko-KR" sz="1400" b="1" dirty="0">
                <a:latin typeface="+mn-ea"/>
              </a:rPr>
              <a:t>)</a:t>
            </a:r>
            <a:r>
              <a:rPr lang="ko-KR" altLang="en-US" sz="1400" b="1" dirty="0">
                <a:latin typeface="+mn-ea"/>
              </a:rPr>
              <a:t>을 현재의 연금생활자에게 이전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향후 현재 근로계층이 퇴직하면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같은 방법으로 미래 </a:t>
            </a:r>
            <a:r>
              <a:rPr lang="ko-KR" altLang="en-US" sz="1400" b="1" dirty="0" err="1">
                <a:latin typeface="+mn-ea"/>
              </a:rPr>
              <a:t>근로세대들로부터</a:t>
            </a:r>
            <a:r>
              <a:rPr lang="ko-KR" altLang="en-US" sz="1400" b="1" dirty="0">
                <a:latin typeface="+mn-ea"/>
              </a:rPr>
              <a:t> 소득을 보장받음</a:t>
            </a:r>
            <a:endParaRPr lang="en-US" altLang="ko-KR" sz="1400" b="1" spc="-150" dirty="0">
              <a:latin typeface="+mn-ea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A352DB3-0A6B-402D-8082-63743864CC5D}"/>
              </a:ext>
            </a:extLst>
          </p:cNvPr>
          <p:cNvSpPr/>
          <p:nvPr/>
        </p:nvSpPr>
        <p:spPr>
          <a:xfrm>
            <a:off x="395536" y="5289104"/>
            <a:ext cx="8640960" cy="1020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-  </a:t>
            </a:r>
            <a:r>
              <a:rPr lang="ko-KR" altLang="en-US" sz="1400" b="1" spc="-150" dirty="0">
                <a:latin typeface="+mn-ea"/>
              </a:rPr>
              <a:t>연금수급자들은 근로계층이 생산한 것 중 소비하지 않은 부분만 소비할 수 있음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-  </a:t>
            </a:r>
            <a:r>
              <a:rPr lang="ko-KR" altLang="en-US" sz="1400" b="1" spc="-150" dirty="0">
                <a:latin typeface="+mn-ea"/>
              </a:rPr>
              <a:t>연금수급자는 노후소비에서 아래 세대인 근로계층에게 항상 의존하게 됨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-  </a:t>
            </a:r>
            <a:r>
              <a:rPr lang="ko-KR" altLang="en-US" sz="1400" b="1" spc="-150" dirty="0">
                <a:latin typeface="+mn-ea"/>
              </a:rPr>
              <a:t>주어진 가정하에서 두 방식 모두 동일하게 연금생활자에게 생산물을 제공할 수 있음</a:t>
            </a:r>
            <a:endParaRPr lang="en-US" altLang="ko-KR" sz="1400" b="1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36553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>
            <a:extLst>
              <a:ext uri="{FF2B5EF4-FFF2-40B4-BE49-F238E27FC236}">
                <a16:creationId xmlns:a16="http://schemas.microsoft.com/office/drawing/2014/main" id="{4BCADBA5-3F3A-418B-9DC1-69712060024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92081" y="217647"/>
            <a:ext cx="2242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효율성의 차원에서 국가개입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311383" y="822867"/>
            <a:ext cx="1656184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3)</a:t>
            </a:r>
            <a:r>
              <a:rPr lang="ko-KR" altLang="en-US" sz="1400" b="1" dirty="0">
                <a:latin typeface="+mn-ea"/>
              </a:rPr>
              <a:t>가정의 완화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0D8F611-B91F-433B-B1BB-80766752BF2B}"/>
              </a:ext>
            </a:extLst>
          </p:cNvPr>
          <p:cNvSpPr/>
          <p:nvPr/>
        </p:nvSpPr>
        <p:spPr>
          <a:xfrm>
            <a:off x="431540" y="2972979"/>
            <a:ext cx="8208912" cy="3282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(1) </a:t>
            </a:r>
            <a:r>
              <a:rPr lang="ko-KR" altLang="en-US" sz="1400" b="1" dirty="0">
                <a:latin typeface="+mn-ea"/>
              </a:rPr>
              <a:t>노동력의 감소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2</a:t>
            </a:r>
            <a:r>
              <a:rPr lang="ko-KR" altLang="en-US" sz="1400" b="1" dirty="0">
                <a:latin typeface="+mn-ea"/>
              </a:rPr>
              <a:t>기에서 </a:t>
            </a:r>
            <a:r>
              <a:rPr lang="en-US" altLang="ko-KR" sz="1400" b="1" dirty="0">
                <a:latin typeface="+mn-ea"/>
              </a:rPr>
              <a:t>1</a:t>
            </a:r>
            <a:r>
              <a:rPr lang="ko-KR" altLang="en-US" sz="1400" b="1" dirty="0">
                <a:latin typeface="+mn-ea"/>
              </a:rPr>
              <a:t>기보다 노동력이 절반으로 감소했을 경우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생산량 </a:t>
            </a:r>
            <a:r>
              <a:rPr lang="en-US" altLang="ko-KR" sz="1400" b="1" dirty="0">
                <a:latin typeface="+mn-ea"/>
              </a:rPr>
              <a:t>½ </a:t>
            </a:r>
            <a:r>
              <a:rPr lang="ko-KR" altLang="en-US" sz="1400" b="1" dirty="0">
                <a:latin typeface="+mn-ea"/>
              </a:rPr>
              <a:t>감소하여 노동자가 </a:t>
            </a:r>
            <a:r>
              <a:rPr lang="en-US" altLang="ko-KR" sz="1400" b="1" dirty="0">
                <a:latin typeface="+mn-ea"/>
              </a:rPr>
              <a:t>450</a:t>
            </a:r>
            <a:r>
              <a:rPr lang="ko-KR" altLang="en-US" sz="1400" b="1" dirty="0">
                <a:latin typeface="+mn-ea"/>
              </a:rPr>
              <a:t>소비</a:t>
            </a:r>
            <a:r>
              <a:rPr lang="en-US" altLang="ko-KR" sz="1400" b="1" dirty="0">
                <a:latin typeface="+mn-ea"/>
              </a:rPr>
              <a:t>, 50</a:t>
            </a:r>
            <a:r>
              <a:rPr lang="ko-KR" altLang="en-US" sz="1400" b="1" dirty="0">
                <a:latin typeface="+mn-ea"/>
              </a:rPr>
              <a:t>을 노후를 위해 유보하게 됨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부과방식의 경우 같은 세금</a:t>
            </a:r>
            <a:r>
              <a:rPr lang="en-US" altLang="ko-KR" sz="1400" b="1" dirty="0">
                <a:latin typeface="+mn-ea"/>
              </a:rPr>
              <a:t>(10%)</a:t>
            </a:r>
            <a:r>
              <a:rPr lang="ko-KR" altLang="en-US" sz="1400" b="1" dirty="0">
                <a:latin typeface="+mn-ea"/>
              </a:rPr>
              <a:t>를 부과하면 같은 결과가 나타남</a:t>
            </a:r>
            <a:r>
              <a:rPr lang="en-US" altLang="ko-KR" sz="14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즉</a:t>
            </a:r>
            <a:r>
              <a:rPr lang="en-US" altLang="ko-KR" sz="1400" b="1" dirty="0">
                <a:latin typeface="+mn-ea"/>
              </a:rPr>
              <a:t>, 1</a:t>
            </a:r>
            <a:r>
              <a:rPr lang="ko-KR" altLang="en-US" sz="1400" b="1" dirty="0">
                <a:latin typeface="+mn-ea"/>
              </a:rPr>
              <a:t>기와 </a:t>
            </a:r>
            <a:r>
              <a:rPr lang="en-US" altLang="ko-KR" sz="1400" b="1" dirty="0">
                <a:latin typeface="+mn-ea"/>
              </a:rPr>
              <a:t>2</a:t>
            </a:r>
            <a:r>
              <a:rPr lang="ko-KR" altLang="en-US" sz="1400" b="1" dirty="0">
                <a:latin typeface="+mn-ea"/>
              </a:rPr>
              <a:t>기 연금 생활자는 그 해 총 생산의 </a:t>
            </a:r>
            <a:r>
              <a:rPr lang="en-US" altLang="ko-KR" sz="1400" b="1" dirty="0">
                <a:latin typeface="+mn-ea"/>
              </a:rPr>
              <a:t>10%</a:t>
            </a:r>
            <a:r>
              <a:rPr lang="ko-KR" altLang="en-US" sz="1400" b="1" dirty="0">
                <a:latin typeface="+mn-ea"/>
              </a:rPr>
              <a:t>로 노후 생활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그러나 적립방식의 경우 동일한 결과에 이르기 까지 다소 복잡한 과정을 거치게 됨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노동자 소비</a:t>
            </a:r>
            <a:r>
              <a:rPr lang="en-US" altLang="ko-KR" sz="1400" b="1" dirty="0">
                <a:latin typeface="+mn-ea"/>
              </a:rPr>
              <a:t>(450) + </a:t>
            </a:r>
            <a:r>
              <a:rPr lang="ko-KR" altLang="en-US" sz="1400" b="1" dirty="0">
                <a:latin typeface="+mn-ea"/>
              </a:rPr>
              <a:t>연금수급자의 적립자금</a:t>
            </a:r>
            <a:r>
              <a:rPr lang="en-US" altLang="ko-KR" sz="1400" b="1" dirty="0">
                <a:latin typeface="+mn-ea"/>
              </a:rPr>
              <a:t>(100) ≠ 2</a:t>
            </a:r>
            <a:r>
              <a:rPr lang="ko-KR" altLang="en-US" sz="1400" b="1" dirty="0">
                <a:latin typeface="+mn-ea"/>
              </a:rPr>
              <a:t>기의 총 생산</a:t>
            </a:r>
            <a:r>
              <a:rPr lang="en-US" altLang="ko-KR" sz="1400" b="1" dirty="0">
                <a:latin typeface="+mn-ea"/>
              </a:rPr>
              <a:t>(500)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연금수급자는 자신이 저축한 </a:t>
            </a:r>
            <a:r>
              <a:rPr lang="en-US" altLang="ko-KR" sz="1400" b="1" dirty="0">
                <a:latin typeface="+mn-ea"/>
              </a:rPr>
              <a:t>100</a:t>
            </a:r>
            <a:r>
              <a:rPr lang="ko-KR" altLang="en-US" sz="1400" b="1" dirty="0">
                <a:latin typeface="+mn-ea"/>
              </a:rPr>
              <a:t>만큼의 소비를 하지 못하게 됨</a:t>
            </a:r>
            <a:r>
              <a:rPr lang="en-US" altLang="ko-KR" sz="1400" b="1" dirty="0">
                <a:latin typeface="+mn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총 소비</a:t>
            </a:r>
            <a:r>
              <a:rPr lang="en-US" altLang="ko-KR" sz="1400" b="1" dirty="0">
                <a:latin typeface="+mn-ea"/>
              </a:rPr>
              <a:t>(550)</a:t>
            </a:r>
            <a:r>
              <a:rPr lang="ko-KR" altLang="en-US" sz="1400" b="1" dirty="0">
                <a:latin typeface="+mn-ea"/>
              </a:rPr>
              <a:t>가 총생산량</a:t>
            </a:r>
            <a:r>
              <a:rPr lang="en-US" altLang="ko-KR" sz="1400" b="1" dirty="0">
                <a:latin typeface="+mn-ea"/>
              </a:rPr>
              <a:t>(500)</a:t>
            </a:r>
            <a:r>
              <a:rPr lang="ko-KR" altLang="en-US" sz="1400" b="1" dirty="0">
                <a:latin typeface="+mn-ea"/>
              </a:rPr>
              <a:t>보다 많아서 인플레이션이 발생 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연금생활자의 구매력과 소비 감소</a:t>
            </a:r>
            <a:r>
              <a:rPr lang="en-US" altLang="ko-KR" sz="1400" b="1" dirty="0">
                <a:latin typeface="+mn-ea"/>
              </a:rPr>
              <a:t>)</a:t>
            </a:r>
          </a:p>
        </p:txBody>
      </p:sp>
      <p:graphicFrame>
        <p:nvGraphicFramePr>
          <p:cNvPr id="8" name="표 3">
            <a:extLst>
              <a:ext uri="{FF2B5EF4-FFF2-40B4-BE49-F238E27FC236}">
                <a16:creationId xmlns:a16="http://schemas.microsoft.com/office/drawing/2014/main" id="{0CC7D9B1-31B4-49BD-981C-21103AF30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50775"/>
              </p:ext>
            </p:extLst>
          </p:nvPr>
        </p:nvGraphicFramePr>
        <p:xfrm>
          <a:off x="827584" y="1310762"/>
          <a:ext cx="7800528" cy="1520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0132">
                  <a:extLst>
                    <a:ext uri="{9D8B030D-6E8A-4147-A177-3AD203B41FA5}">
                      <a16:colId xmlns:a16="http://schemas.microsoft.com/office/drawing/2014/main" val="3666329996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22706258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1906575668"/>
                    </a:ext>
                  </a:extLst>
                </a:gridCol>
                <a:gridCol w="1950132">
                  <a:extLst>
                    <a:ext uri="{9D8B030D-6E8A-4147-A177-3AD203B41FA5}">
                      <a16:colId xmlns:a16="http://schemas.microsoft.com/office/drawing/2014/main" val="1296160527"/>
                    </a:ext>
                  </a:extLst>
                </a:gridCol>
              </a:tblGrid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b="1" dirty="0"/>
                        <a:t>노동인구</a:t>
                      </a:r>
                      <a:r>
                        <a:rPr lang="en-US" altLang="ko-KR" sz="1400" b="1" dirty="0"/>
                        <a:t>,</a:t>
                      </a:r>
                      <a:r>
                        <a:rPr lang="ko-KR" altLang="en-US" sz="1400" b="1" dirty="0"/>
                        <a:t>생산</a:t>
                      </a:r>
                      <a:r>
                        <a:rPr lang="en-US" altLang="ko-KR" sz="1400" b="1" dirty="0"/>
                        <a:t>,</a:t>
                      </a:r>
                      <a:r>
                        <a:rPr lang="ko-KR" altLang="en-US" sz="1400" b="1" dirty="0"/>
                        <a:t>소비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1</a:t>
                      </a:r>
                      <a:r>
                        <a:rPr lang="ko-KR" altLang="en-US" sz="1400" b="1" dirty="0"/>
                        <a:t>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2</a:t>
                      </a:r>
                      <a:r>
                        <a:rPr lang="ko-KR" altLang="en-US" sz="1400" b="1" dirty="0"/>
                        <a:t>기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생산력</a:t>
                      </a:r>
                      <a:r>
                        <a:rPr lang="en-US" altLang="ko-KR" sz="1400" b="1" dirty="0"/>
                        <a:t>-</a:t>
                      </a:r>
                      <a:r>
                        <a:rPr lang="ko-KR" altLang="en-US" sz="1400" b="1" dirty="0"/>
                        <a:t>일정</a:t>
                      </a:r>
                      <a:r>
                        <a:rPr lang="en-US" altLang="ko-KR" sz="1400" b="1" dirty="0"/>
                        <a:t>)</a:t>
                      </a:r>
                      <a:endParaRPr lang="ko-KR" alt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제</a:t>
                      </a:r>
                      <a:r>
                        <a:rPr lang="en-US" altLang="ko-KR" sz="1400" b="1" dirty="0"/>
                        <a:t>3</a:t>
                      </a:r>
                      <a:r>
                        <a:rPr lang="ko-KR" altLang="en-US" sz="1400" b="1" dirty="0"/>
                        <a:t>기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생산력</a:t>
                      </a:r>
                      <a:r>
                        <a:rPr lang="en-US" altLang="ko-KR" sz="1400" b="1" dirty="0"/>
                        <a:t>-</a:t>
                      </a:r>
                      <a:r>
                        <a:rPr lang="ko-KR" altLang="en-US" sz="1400" b="1" dirty="0"/>
                        <a:t>두배</a:t>
                      </a:r>
                      <a:r>
                        <a:rPr lang="en-US" altLang="ko-KR" sz="1400" b="1" dirty="0"/>
                        <a:t>)</a:t>
                      </a:r>
                      <a:endParaRPr lang="ko-KR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44754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노동인구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713579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총생산</a:t>
                      </a:r>
                      <a:r>
                        <a:rPr lang="en-US" altLang="ko-KR" sz="1200" b="1" dirty="0"/>
                        <a:t>=</a:t>
                      </a:r>
                      <a:r>
                        <a:rPr lang="ko-KR" altLang="en-US" sz="1200" b="1" dirty="0"/>
                        <a:t>노동자 총수입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1,000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1,000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206648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노동자의 소비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900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450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900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094605"/>
                  </a:ext>
                </a:extLst>
              </a:tr>
              <a:tr h="3039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b="1" dirty="0"/>
                        <a:t>노동자의 저축</a:t>
                      </a:r>
                      <a:r>
                        <a:rPr lang="en-US" altLang="ko-KR" sz="1200" b="1" dirty="0"/>
                        <a:t>(</a:t>
                      </a:r>
                      <a:r>
                        <a:rPr lang="ko-KR" altLang="en-US" sz="1200" b="1" dirty="0" err="1"/>
                        <a:t>비소비</a:t>
                      </a:r>
                      <a:r>
                        <a:rPr lang="en-US" altLang="ko-KR" sz="1200" b="1" dirty="0"/>
                        <a:t>)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50</a:t>
                      </a:r>
                      <a:endParaRPr lang="ko-KR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/>
                        <a:t>100</a:t>
                      </a:r>
                      <a:endParaRPr lang="ko-KR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318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513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69BF5E9D-841D-41C9-8C73-32551C10EC1E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92081" y="217647"/>
            <a:ext cx="2242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효율성의 차원에서 국가개입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0D8F611-B91F-433B-B1BB-80766752BF2B}"/>
              </a:ext>
            </a:extLst>
          </p:cNvPr>
          <p:cNvSpPr/>
          <p:nvPr/>
        </p:nvSpPr>
        <p:spPr>
          <a:xfrm>
            <a:off x="192081" y="1124744"/>
            <a:ext cx="8532948" cy="1989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(2) </a:t>
            </a:r>
            <a:r>
              <a:rPr lang="ko-KR" altLang="en-US" sz="1400" b="1" dirty="0">
                <a:latin typeface="+mn-ea"/>
              </a:rPr>
              <a:t>실질임금과 명목연금의 변동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근로자의 임금과 연금이 가변적이라고 가정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생산물은 근로자와 연금수급자에게 나누어 질 때 총생산량에 의해 제약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세대 간 배분 방식은 상당 부분 로비 능력이나 협상 능력 등과 같은 정치적 요소에 의해 결정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연금수급계층이 조세수입가운데 많은 부분 연금에 배정할 수 있는 협상능력 발휘</a:t>
            </a:r>
            <a:r>
              <a:rPr lang="en-US" altLang="ko-KR" sz="1400" b="1" dirty="0">
                <a:latin typeface="+mn-ea"/>
              </a:rPr>
              <a:t>or </a:t>
            </a:r>
            <a:r>
              <a:rPr lang="ko-KR" altLang="en-US" sz="1400" b="1" dirty="0">
                <a:latin typeface="+mn-ea"/>
              </a:rPr>
              <a:t>강력한 로비운동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B574FC3-2D53-4A12-BF52-2F7B5F4FC447}"/>
              </a:ext>
            </a:extLst>
          </p:cNvPr>
          <p:cNvSpPr/>
          <p:nvPr/>
        </p:nvSpPr>
        <p:spPr>
          <a:xfrm>
            <a:off x="192081" y="3228996"/>
            <a:ext cx="8532948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(3) </a:t>
            </a:r>
            <a:r>
              <a:rPr lang="ko-KR" altLang="en-US" sz="1400" b="1" dirty="0">
                <a:latin typeface="+mn-ea"/>
              </a:rPr>
              <a:t>두 배의 생산성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생산성이 두 배로 증가할 경우</a:t>
            </a:r>
            <a:r>
              <a:rPr lang="en-US" altLang="ko-KR" sz="1400" b="1" dirty="0">
                <a:latin typeface="+mn-ea"/>
              </a:rPr>
              <a:t>(3</a:t>
            </a:r>
            <a:r>
              <a:rPr lang="ko-KR" altLang="en-US" sz="1400" b="1" dirty="0">
                <a:latin typeface="+mn-ea"/>
              </a:rPr>
              <a:t>기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- 3</a:t>
            </a:r>
            <a:r>
              <a:rPr lang="ko-KR" altLang="en-US" sz="1400" b="1" dirty="0">
                <a:latin typeface="+mn-ea"/>
              </a:rPr>
              <a:t>기의 </a:t>
            </a:r>
            <a:r>
              <a:rPr lang="en-US" altLang="ko-KR" sz="1400" b="1" dirty="0">
                <a:latin typeface="+mn-ea"/>
              </a:rPr>
              <a:t>5</a:t>
            </a:r>
            <a:r>
              <a:rPr lang="ko-KR" altLang="en-US" sz="1400" b="1" dirty="0">
                <a:latin typeface="+mn-ea"/>
              </a:rPr>
              <a:t>명이 </a:t>
            </a:r>
            <a:r>
              <a:rPr lang="en-US" altLang="ko-KR" sz="1400" b="1" dirty="0">
                <a:latin typeface="+mn-ea"/>
              </a:rPr>
              <a:t>2</a:t>
            </a:r>
            <a:r>
              <a:rPr lang="ko-KR" altLang="en-US" sz="1400" b="1" dirty="0">
                <a:latin typeface="+mn-ea"/>
              </a:rPr>
              <a:t>기의 </a:t>
            </a:r>
            <a:r>
              <a:rPr lang="en-US" altLang="ko-KR" sz="1400" b="1" dirty="0">
                <a:latin typeface="+mn-ea"/>
              </a:rPr>
              <a:t>10</a:t>
            </a:r>
            <a:r>
              <a:rPr lang="ko-KR" altLang="en-US" sz="1400" b="1" dirty="0">
                <a:latin typeface="+mn-ea"/>
              </a:rPr>
              <a:t>명 생산성과 동일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- 1000</a:t>
            </a:r>
            <a:r>
              <a:rPr lang="ko-KR" altLang="en-US" sz="1400" b="1" dirty="0">
                <a:latin typeface="+mn-ea"/>
              </a:rPr>
              <a:t>단위 생산 </a:t>
            </a:r>
            <a:r>
              <a:rPr lang="en-US" altLang="ko-KR" sz="1400" b="1" dirty="0">
                <a:latin typeface="+mn-ea"/>
              </a:rPr>
              <a:t>900 </a:t>
            </a:r>
            <a:r>
              <a:rPr lang="ko-KR" altLang="en-US" sz="1400" b="1" dirty="0">
                <a:latin typeface="+mn-ea"/>
              </a:rPr>
              <a:t>소비 </a:t>
            </a:r>
            <a:r>
              <a:rPr lang="en-US" altLang="ko-KR" sz="1400" b="1" dirty="0">
                <a:latin typeface="+mn-ea"/>
              </a:rPr>
              <a:t>100</a:t>
            </a:r>
            <a:r>
              <a:rPr lang="ko-KR" altLang="en-US" sz="1400" b="1" dirty="0">
                <a:latin typeface="+mn-ea"/>
              </a:rPr>
              <a:t>단위 저축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적립방식의 경우 생산성 증가에 따라 근로계층 저축능력 증가하고</a:t>
            </a:r>
            <a:r>
              <a:rPr lang="en-US" altLang="ko-KR" sz="1400" b="1" dirty="0">
                <a:latin typeface="+mn-ea"/>
              </a:rPr>
              <a:t>,</a:t>
            </a:r>
            <a:r>
              <a:rPr lang="ko-KR" altLang="en-US" sz="1400" b="1" dirty="0">
                <a:latin typeface="+mn-ea"/>
              </a:rPr>
              <a:t> 연금수급계층의 소비욕구 충족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- </a:t>
            </a:r>
            <a:r>
              <a:rPr lang="ko-KR" altLang="en-US" sz="1400" b="1" dirty="0">
                <a:latin typeface="+mn-ea"/>
              </a:rPr>
              <a:t>부과방식의 경우 </a:t>
            </a:r>
            <a:r>
              <a:rPr lang="en-US" altLang="ko-KR" sz="1400" b="1" dirty="0">
                <a:latin typeface="+mn-ea"/>
              </a:rPr>
              <a:t>10%</a:t>
            </a:r>
            <a:r>
              <a:rPr lang="ko-KR" altLang="en-US" sz="1400" b="1" dirty="0">
                <a:latin typeface="+mn-ea"/>
              </a:rPr>
              <a:t>의 세금으로 연금수급자에게 약속한 </a:t>
            </a:r>
            <a:r>
              <a:rPr lang="en-US" altLang="ko-KR" sz="1400" b="1" dirty="0">
                <a:latin typeface="+mn-ea"/>
              </a:rPr>
              <a:t>100</a:t>
            </a:r>
            <a:r>
              <a:rPr lang="ko-KR" altLang="en-US" sz="1400" b="1" dirty="0">
                <a:latin typeface="+mn-ea"/>
              </a:rPr>
              <a:t>단위 생산물 이전 가능 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5618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486740" y="28678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</a:rPr>
              <a:t>노후 설계론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THANK</a:t>
            </a:r>
          </a:p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YOU</a:t>
            </a:r>
            <a:endParaRPr lang="ko-KR" altLang="en-US" sz="5400" b="1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32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id="{1ED5801B-7ECB-436B-9FE0-64AF08987B2F}"/>
              </a:ext>
            </a:extLst>
          </p:cNvPr>
          <p:cNvSpPr/>
          <p:nvPr/>
        </p:nvSpPr>
        <p:spPr>
          <a:xfrm>
            <a:off x="251520" y="627204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54132"/>
            <a:ext cx="8515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절 서론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320752" y="1567980"/>
            <a:ext cx="1628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+mj-lt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+mj-lt"/>
                <a:ea typeface="a드림고딕4" panose="02020600000000000000" pitchFamily="18" charset="-127"/>
              </a:rPr>
              <a:t>공적연금제도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809738" y="110264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+mj-lt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+mj-lt"/>
                <a:ea typeface="a드림고딕4" panose="02020600000000000000" pitchFamily="18" charset="-127"/>
              </a:rPr>
              <a:t>1</a:t>
            </a:r>
            <a:r>
              <a:rPr lang="ko-KR" altLang="en-US" sz="2400" b="1" dirty="0">
                <a:latin typeface="+mj-lt"/>
                <a:ea typeface="a드림고딕4" panose="02020600000000000000" pitchFamily="18" charset="-127"/>
              </a:rPr>
              <a:t>절 서론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934319" y="2336731"/>
            <a:ext cx="6264695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(</a:t>
            </a:r>
            <a:r>
              <a:rPr lang="ko-KR" altLang="en-US" sz="1400" b="1" dirty="0">
                <a:latin typeface="+mn-ea"/>
              </a:rPr>
              <a:t>핵심적 기능</a:t>
            </a:r>
            <a:r>
              <a:rPr lang="en-US" altLang="ko-KR" sz="1400" b="1" dirty="0">
                <a:latin typeface="+mn-ea"/>
              </a:rPr>
              <a:t>) Income </a:t>
            </a:r>
            <a:r>
              <a:rPr lang="en-US" altLang="ko-KR" sz="1400" b="1" dirty="0" err="1">
                <a:latin typeface="+mn-ea"/>
              </a:rPr>
              <a:t>Smootking</a:t>
            </a:r>
            <a:r>
              <a:rPr lang="en-US" altLang="ko-KR" sz="1400" b="1" dirty="0">
                <a:latin typeface="+mn-ea"/>
              </a:rPr>
              <a:t> for the Whole Lifetime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효율성과 빈곤구제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수직적</a:t>
            </a:r>
            <a:r>
              <a:rPr lang="en-US" altLang="ko-KR" sz="1400" b="1" dirty="0">
                <a:latin typeface="+mn-ea"/>
              </a:rPr>
              <a:t>/ </a:t>
            </a:r>
            <a:r>
              <a:rPr lang="ko-KR" altLang="en-US" sz="1400" b="1" dirty="0">
                <a:latin typeface="+mn-ea"/>
              </a:rPr>
              <a:t>수평적 재분배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사회적 연대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3EF84A3-BC56-4949-8CC0-88E6F4947A1D}"/>
              </a:ext>
            </a:extLst>
          </p:cNvPr>
          <p:cNvSpPr/>
          <p:nvPr/>
        </p:nvSpPr>
        <p:spPr>
          <a:xfrm>
            <a:off x="649003" y="1998177"/>
            <a:ext cx="2321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+mj-lt"/>
                <a:ea typeface="a드림고딕4" panose="02020600000000000000" pitchFamily="18" charset="-127"/>
              </a:rPr>
              <a:t> ■ 연금제도의 핵심적 역할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F6732D73-E7D7-4B4E-8D11-695C4857D690}"/>
              </a:ext>
            </a:extLst>
          </p:cNvPr>
          <p:cNvSpPr/>
          <p:nvPr/>
        </p:nvSpPr>
        <p:spPr>
          <a:xfrm>
            <a:off x="649003" y="3788763"/>
            <a:ext cx="28456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ea typeface="a드림고딕4" panose="02020600000000000000" pitchFamily="18" charset="-127"/>
              </a:rPr>
              <a:t> ■ 영국 공적연금제도의 주요내용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3F4A8F6-7E72-4B83-AC3B-D0DF9EF791D7}"/>
              </a:ext>
            </a:extLst>
          </p:cNvPr>
          <p:cNvSpPr/>
          <p:nvPr/>
        </p:nvSpPr>
        <p:spPr>
          <a:xfrm>
            <a:off x="935596" y="4127317"/>
            <a:ext cx="6562774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기초연금제도 </a:t>
            </a:r>
            <a:r>
              <a:rPr lang="en-US" altLang="ko-KR" sz="1400" b="1" dirty="0">
                <a:latin typeface="+mn-ea"/>
              </a:rPr>
              <a:t>+ </a:t>
            </a:r>
            <a:r>
              <a:rPr lang="ko-KR" altLang="en-US" sz="1400" b="1" dirty="0">
                <a:latin typeface="+mn-ea"/>
              </a:rPr>
              <a:t>소득비례연금제도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기초연금 </a:t>
            </a:r>
            <a:r>
              <a:rPr lang="en-US" altLang="ko-KR" sz="1400" b="1" dirty="0">
                <a:latin typeface="+mn-ea"/>
              </a:rPr>
              <a:t>= </a:t>
            </a:r>
            <a:r>
              <a:rPr lang="ko-KR" altLang="en-US" sz="1400" b="1" dirty="0">
                <a:latin typeface="+mn-ea"/>
              </a:rPr>
              <a:t>국민평균소득의 </a:t>
            </a:r>
            <a:r>
              <a:rPr lang="en-US" altLang="ko-KR" sz="1400" b="1" dirty="0">
                <a:latin typeface="+mn-ea"/>
              </a:rPr>
              <a:t>1/5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2000</a:t>
            </a:r>
            <a:r>
              <a:rPr lang="ko-KR" altLang="en-US" sz="1400" b="1" dirty="0">
                <a:latin typeface="+mn-ea"/>
              </a:rPr>
              <a:t>년 이후 </a:t>
            </a:r>
            <a:r>
              <a:rPr lang="ko-KR" altLang="en-US" sz="1400" b="1" dirty="0" err="1">
                <a:latin typeface="+mn-ea"/>
              </a:rPr>
              <a:t>출생자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소득상한</a:t>
            </a:r>
            <a:r>
              <a:rPr lang="en-US" altLang="ko-KR" sz="1400" b="1" dirty="0">
                <a:latin typeface="+mn-ea"/>
              </a:rPr>
              <a:t>-</a:t>
            </a:r>
            <a:r>
              <a:rPr lang="ko-KR" altLang="en-US" sz="1400" b="1" dirty="0">
                <a:latin typeface="+mn-ea"/>
              </a:rPr>
              <a:t>소득하한선 사이 소득 </a:t>
            </a:r>
            <a:r>
              <a:rPr lang="en-US" altLang="ko-KR" sz="1400" b="1" dirty="0">
                <a:latin typeface="+mn-ea"/>
              </a:rPr>
              <a:t>1£ </a:t>
            </a:r>
            <a:r>
              <a:rPr lang="ko-KR" altLang="en-US" sz="1400" b="1" dirty="0">
                <a:latin typeface="+mn-ea"/>
              </a:rPr>
              <a:t>당 </a:t>
            </a:r>
            <a:r>
              <a:rPr lang="en-US" altLang="ko-KR" sz="1400" b="1" dirty="0">
                <a:latin typeface="+mn-ea"/>
              </a:rPr>
              <a:t>20</a:t>
            </a:r>
            <a:r>
              <a:rPr lang="ko-KR" altLang="en-US" sz="1400" b="1" dirty="0">
                <a:latin typeface="+mn-ea"/>
              </a:rPr>
              <a:t>펜스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 err="1">
                <a:latin typeface="+mn-ea"/>
              </a:rPr>
              <a:t>급여산식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= </a:t>
            </a:r>
            <a:r>
              <a:rPr lang="ko-KR" altLang="en-US" sz="1400" b="1" dirty="0">
                <a:latin typeface="+mn-ea"/>
              </a:rPr>
              <a:t>남녀 공통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법정 연금 수급연령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남 </a:t>
            </a:r>
            <a:r>
              <a:rPr lang="en-US" altLang="ko-KR" sz="1400" b="1" dirty="0">
                <a:latin typeface="+mn-ea"/>
              </a:rPr>
              <a:t>65</a:t>
            </a:r>
            <a:r>
              <a:rPr lang="ko-KR" altLang="en-US" sz="1400" b="1" dirty="0">
                <a:latin typeface="+mn-ea"/>
              </a:rPr>
              <a:t>세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여 </a:t>
            </a:r>
            <a:r>
              <a:rPr lang="en-US" altLang="ko-KR" sz="1400" b="1" dirty="0">
                <a:latin typeface="+mn-ea"/>
              </a:rPr>
              <a:t>60</a:t>
            </a:r>
            <a:r>
              <a:rPr lang="ko-KR" altLang="en-US" sz="1400" b="1" dirty="0">
                <a:latin typeface="+mn-ea"/>
              </a:rPr>
              <a:t>세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                             </a:t>
            </a:r>
            <a:r>
              <a:rPr lang="ko-KR" altLang="en-US" sz="1400" b="1" dirty="0">
                <a:latin typeface="+mn-ea"/>
              </a:rPr>
              <a:t>여성연금수급연령</a:t>
            </a:r>
            <a:r>
              <a:rPr lang="en-US" altLang="ko-KR" sz="1400" b="1" dirty="0">
                <a:latin typeface="+mn-ea"/>
              </a:rPr>
              <a:t>, 2020</a:t>
            </a:r>
            <a:r>
              <a:rPr lang="ko-KR" altLang="en-US" sz="1400" b="1" dirty="0">
                <a:latin typeface="+mn-ea"/>
              </a:rPr>
              <a:t>년까지 </a:t>
            </a:r>
            <a:r>
              <a:rPr lang="en-US" altLang="ko-KR" sz="1400" b="1" dirty="0">
                <a:latin typeface="+mn-ea"/>
              </a:rPr>
              <a:t>65</a:t>
            </a:r>
            <a:r>
              <a:rPr lang="ko-KR" altLang="en-US" sz="1400" b="1" dirty="0">
                <a:latin typeface="+mn-ea"/>
              </a:rPr>
              <a:t>세 인상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Wife’s pension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부부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각각 연금 가입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유가족에게 유족연금의 </a:t>
            </a:r>
            <a:r>
              <a:rPr lang="en-US" altLang="ko-KR" sz="1400" b="1" dirty="0">
                <a:latin typeface="+mn-ea"/>
              </a:rPr>
              <a:t>½ </a:t>
            </a:r>
            <a:r>
              <a:rPr lang="ko-KR" altLang="en-US" sz="1400" b="1" dirty="0">
                <a:latin typeface="+mn-ea"/>
              </a:rPr>
              <a:t>지급</a:t>
            </a:r>
            <a:r>
              <a:rPr lang="en-US" altLang="ko-KR" sz="1400" b="1" dirty="0">
                <a:latin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111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id="{1ED5801B-7ECB-436B-9FE0-64AF08987B2F}"/>
              </a:ext>
            </a:extLst>
          </p:cNvPr>
          <p:cNvSpPr/>
          <p:nvPr/>
        </p:nvSpPr>
        <p:spPr>
          <a:xfrm>
            <a:off x="251520" y="675104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54132"/>
            <a:ext cx="8515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절 서론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latin typeface="+mj-lt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+mj-lt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605270" y="1345755"/>
            <a:ext cx="6264695" cy="166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기초연금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물가조정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</a:t>
            </a:r>
            <a:r>
              <a:rPr lang="ko-KR" altLang="en-US" sz="1400" b="1" dirty="0">
                <a:latin typeface="+mn-ea"/>
              </a:rPr>
              <a:t>소득비례연금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임금 </a:t>
            </a:r>
            <a:r>
              <a:rPr lang="en-US" altLang="ko-KR" sz="1400" b="1" dirty="0">
                <a:latin typeface="+mn-ea"/>
              </a:rPr>
              <a:t>index </a:t>
            </a:r>
            <a:r>
              <a:rPr lang="ko-KR" altLang="en-US" sz="1400" b="1" dirty="0">
                <a:latin typeface="+mn-ea"/>
              </a:rPr>
              <a:t>재평가 → 연금수급이후 </a:t>
            </a:r>
            <a:r>
              <a:rPr lang="en-US" altLang="ko-KR" sz="1400" b="1" dirty="0">
                <a:latin typeface="+mn-ea"/>
              </a:rPr>
              <a:t>Price</a:t>
            </a:r>
            <a:r>
              <a:rPr lang="en-US" altLang="ko-KR" sz="1100" b="1" dirty="0">
                <a:latin typeface="+mn-ea"/>
              </a:rPr>
              <a:t>–</a:t>
            </a:r>
            <a:r>
              <a:rPr lang="en-US" altLang="ko-KR" sz="1400" b="1" dirty="0">
                <a:latin typeface="+mn-ea"/>
              </a:rPr>
              <a:t>index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7.5% </a:t>
            </a:r>
            <a:r>
              <a:rPr lang="ko-KR" altLang="en-US" sz="1400" b="1" dirty="0" err="1">
                <a:latin typeface="+mn-ea"/>
              </a:rPr>
              <a:t>가산율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Contracting- Out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1995</a:t>
            </a:r>
            <a:r>
              <a:rPr lang="ko-KR" altLang="en-US" sz="1400" b="1" dirty="0">
                <a:latin typeface="+mn-ea"/>
              </a:rPr>
              <a:t>년 </a:t>
            </a:r>
            <a:r>
              <a:rPr lang="en-US" altLang="ko-KR" sz="1400" b="1" dirty="0">
                <a:latin typeface="+mn-ea"/>
              </a:rPr>
              <a:t>(Contracting-Out), </a:t>
            </a:r>
            <a:r>
              <a:rPr lang="ko-KR" altLang="en-US" sz="1400" b="1" dirty="0">
                <a:latin typeface="+mn-ea"/>
              </a:rPr>
              <a:t>매년 </a:t>
            </a:r>
            <a:r>
              <a:rPr lang="en-US" altLang="ko-KR" sz="1400" b="1" dirty="0">
                <a:latin typeface="+mn-ea"/>
              </a:rPr>
              <a:t>5% </a:t>
            </a:r>
            <a:r>
              <a:rPr lang="ko-KR" altLang="en-US" sz="1400" b="1" dirty="0">
                <a:latin typeface="+mn-ea"/>
              </a:rPr>
              <a:t>이내의 물가인상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DE864B2-4651-4D82-8CC8-2C6823DAA5A9}"/>
              </a:ext>
            </a:extLst>
          </p:cNvPr>
          <p:cNvSpPr/>
          <p:nvPr/>
        </p:nvSpPr>
        <p:spPr>
          <a:xfrm>
            <a:off x="379621" y="3163186"/>
            <a:ext cx="3400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+mj-lt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+mj-lt"/>
                <a:ea typeface="a드림고딕4" panose="02020600000000000000" pitchFamily="18" charset="-127"/>
              </a:rPr>
              <a:t>민간연금제도 </a:t>
            </a:r>
            <a:r>
              <a:rPr lang="en-US" altLang="ko-KR" b="1" spc="-150" dirty="0">
                <a:latin typeface="+mj-lt"/>
                <a:ea typeface="a드림고딕4" panose="02020600000000000000" pitchFamily="18" charset="-127"/>
              </a:rPr>
              <a:t>: </a:t>
            </a:r>
            <a:r>
              <a:rPr lang="ko-KR" altLang="en-US" b="1" spc="-150" dirty="0">
                <a:latin typeface="+mj-lt"/>
                <a:ea typeface="a드림고딕4" panose="02020600000000000000" pitchFamily="18" charset="-127"/>
              </a:rPr>
              <a:t>기업연금</a:t>
            </a:r>
            <a:r>
              <a:rPr lang="en-US" altLang="ko-KR" b="1" spc="-150" dirty="0">
                <a:latin typeface="+mj-lt"/>
                <a:ea typeface="a드림고딕4" panose="02020600000000000000" pitchFamily="18" charset="-127"/>
              </a:rPr>
              <a:t>, </a:t>
            </a:r>
            <a:r>
              <a:rPr lang="ko-KR" altLang="en-US" b="1" spc="-150" dirty="0">
                <a:latin typeface="+mj-lt"/>
                <a:ea typeface="a드림고딕4" panose="02020600000000000000" pitchFamily="18" charset="-127"/>
              </a:rPr>
              <a:t>개인연금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E8C3826-F3F8-4D34-B9AA-F25115A50DD4}"/>
              </a:ext>
            </a:extLst>
          </p:cNvPr>
          <p:cNvSpPr/>
          <p:nvPr/>
        </p:nvSpPr>
        <p:spPr>
          <a:xfrm>
            <a:off x="647564" y="3646656"/>
            <a:ext cx="8028892" cy="1666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적립방식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공적연금을 보충하는 역할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개인적 자율권 일정한 제한 →  ① </a:t>
            </a:r>
            <a:r>
              <a:rPr lang="ko-KR" altLang="en-US" sz="1400" b="1" dirty="0" err="1">
                <a:latin typeface="+mn-ea"/>
              </a:rPr>
              <a:t>세제적</a:t>
            </a:r>
            <a:r>
              <a:rPr lang="ko-KR" altLang="en-US" sz="1400" b="1" dirty="0">
                <a:latin typeface="+mn-ea"/>
              </a:rPr>
              <a:t> 수단을 통해 국가로부터 보조 받음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                         </a:t>
            </a:r>
            <a:r>
              <a:rPr lang="ko-KR" altLang="en-US" sz="1400" b="1" dirty="0">
                <a:latin typeface="+mn-ea"/>
              </a:rPr>
              <a:t>             ② 국가는 가입자의 재산권에 대한 보호 의무를 가짐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중장기적으로 연금의 실질가치가 하락할 가능성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94664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8D17A7D2-F12B-4893-BB1D-B52BAD7697A5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357359" y="1898248"/>
            <a:ext cx="1685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소비의 안정화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4233A17-56EB-470E-A1B6-3F00B6FBAB17}"/>
              </a:ext>
            </a:extLst>
          </p:cNvPr>
          <p:cNvSpPr/>
          <p:nvPr/>
        </p:nvSpPr>
        <p:spPr>
          <a:xfrm>
            <a:off x="669383" y="2415342"/>
            <a:ext cx="3326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+mn-ea"/>
              </a:rPr>
              <a:t>■ 목표 </a:t>
            </a:r>
            <a:r>
              <a:rPr lang="en-US" altLang="ko-KR" sz="1600" b="1" spc="-150" dirty="0">
                <a:latin typeface="+mn-ea"/>
              </a:rPr>
              <a:t>: </a:t>
            </a:r>
            <a:r>
              <a:rPr lang="ko-KR" altLang="en-US" sz="1600" b="1" spc="-150" dirty="0">
                <a:latin typeface="+mn-ea"/>
              </a:rPr>
              <a:t>생애기간 동안 소비의 안정화</a:t>
            </a:r>
            <a:endParaRPr lang="en-US" altLang="ko-KR" sz="1600" b="1" spc="-150" dirty="0">
              <a:latin typeface="+mn-ea"/>
            </a:endParaRPr>
          </a:p>
          <a:p>
            <a:pPr algn="ctr"/>
            <a:r>
              <a:rPr lang="en-US" altLang="ko-KR" sz="1600" b="1" spc="-150" dirty="0">
                <a:latin typeface="+mn-ea"/>
              </a:rPr>
              <a:t> </a:t>
            </a:r>
            <a:r>
              <a:rPr lang="en-US" altLang="ko-KR" sz="1400" b="1" spc="-150" dirty="0">
                <a:latin typeface="+mn-ea"/>
              </a:rPr>
              <a:t>→ </a:t>
            </a:r>
            <a:r>
              <a:rPr lang="ko-KR" altLang="en-US" sz="1400" b="1" spc="-150" dirty="0">
                <a:latin typeface="+mn-ea"/>
              </a:rPr>
              <a:t>소득의 시기적 분배</a:t>
            </a:r>
            <a:endParaRPr lang="ko-KR" altLang="en-US" sz="1600" b="1" spc="-150" dirty="0"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863588" y="3123843"/>
            <a:ext cx="7164795" cy="2636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소비 흐름의 안정화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(1) </a:t>
            </a:r>
            <a:r>
              <a:rPr lang="ko-KR" altLang="en-US" sz="1400" b="1" dirty="0">
                <a:latin typeface="+mn-ea"/>
              </a:rPr>
              <a:t>저장</a:t>
            </a:r>
            <a:r>
              <a:rPr lang="en-US" altLang="ko-KR" sz="1400" b="1" dirty="0">
                <a:latin typeface="+mn-ea"/>
              </a:rPr>
              <a:t>(Storage)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- </a:t>
            </a:r>
            <a:r>
              <a:rPr lang="ko-KR" altLang="en-US" sz="1400" b="1" dirty="0">
                <a:latin typeface="+mn-ea"/>
              </a:rPr>
              <a:t>문제점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① 비효율성</a:t>
            </a:r>
            <a:r>
              <a:rPr lang="en-US" altLang="ko-KR" sz="1400" b="1" dirty="0">
                <a:latin typeface="+mn-ea"/>
              </a:rPr>
              <a:t>,</a:t>
            </a:r>
            <a:r>
              <a:rPr lang="ko-KR" altLang="en-US" sz="1400" b="1" dirty="0">
                <a:latin typeface="+mn-ea"/>
              </a:rPr>
              <a:t> ② 불확실성</a:t>
            </a:r>
            <a:r>
              <a:rPr lang="en-US" altLang="ko-KR" sz="1400" b="1" dirty="0">
                <a:latin typeface="+mn-ea"/>
              </a:rPr>
              <a:t>,</a:t>
            </a:r>
            <a:r>
              <a:rPr lang="ko-KR" altLang="en-US" sz="1400" b="1" dirty="0">
                <a:latin typeface="+mn-ea"/>
              </a:rPr>
              <a:t> ③ 저장의 불가능성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인적자원</a:t>
            </a:r>
            <a:r>
              <a:rPr lang="en-US" altLang="ko-KR" sz="1400" b="1" dirty="0">
                <a:latin typeface="+mn-ea"/>
              </a:rPr>
              <a:t>/</a:t>
            </a:r>
            <a:r>
              <a:rPr lang="ko-KR" altLang="en-US" sz="1400" b="1" dirty="0">
                <a:latin typeface="+mn-ea"/>
              </a:rPr>
              <a:t>보건의료 </a:t>
            </a:r>
            <a:r>
              <a:rPr lang="en-US" altLang="ko-KR" sz="1400" b="1" dirty="0" err="1">
                <a:latin typeface="+mn-ea"/>
              </a:rPr>
              <a:t>etc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(2) </a:t>
            </a:r>
            <a:r>
              <a:rPr lang="ko-KR" altLang="en-US" sz="1400" b="1" dirty="0">
                <a:latin typeface="+mn-ea"/>
              </a:rPr>
              <a:t>미래의 생산물에 대한 청구권리와 교환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- </a:t>
            </a:r>
            <a:r>
              <a:rPr lang="ko-KR" altLang="en-US" sz="1400" b="1" dirty="0">
                <a:latin typeface="+mn-ea"/>
              </a:rPr>
              <a:t>저축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미래의 생산세대와 생산물을 교환할 수 있는 적립방식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(3) </a:t>
            </a:r>
            <a:r>
              <a:rPr lang="ko-KR" altLang="en-US" sz="1400" b="1" dirty="0">
                <a:latin typeface="+mn-ea"/>
              </a:rPr>
              <a:t>다른 사람이 생산한 재화의 일부를 취득할 수 있는 권리를 미래세대나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  </a:t>
            </a:r>
            <a:r>
              <a:rPr lang="ko-KR" altLang="en-US" sz="1400" b="1" dirty="0">
                <a:latin typeface="+mn-ea"/>
              </a:rPr>
              <a:t>정부로 부터 보장 </a:t>
            </a:r>
            <a:r>
              <a:rPr lang="en-US" altLang="ko-KR" sz="1400" b="1" dirty="0">
                <a:latin typeface="+mn-ea"/>
              </a:rPr>
              <a:t>(</a:t>
            </a:r>
            <a:r>
              <a:rPr lang="ko-KR" altLang="en-US" sz="1400" b="1" dirty="0">
                <a:latin typeface="+mn-ea"/>
              </a:rPr>
              <a:t>부과방식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- </a:t>
            </a:r>
            <a:r>
              <a:rPr lang="ko-KR" altLang="en-US" sz="1400" b="1" dirty="0">
                <a:latin typeface="+mn-ea"/>
              </a:rPr>
              <a:t>세대간 계약의 정의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88605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8D17A7D2-F12B-4893-BB1D-B52BAD7697A5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66219" y="1058002"/>
            <a:ext cx="229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적립방식과 부과방식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F6CAF38-61C2-4E3D-92FF-2A08A7A9F2F0}"/>
              </a:ext>
            </a:extLst>
          </p:cNvPr>
          <p:cNvSpPr/>
          <p:nvPr/>
        </p:nvSpPr>
        <p:spPr>
          <a:xfrm>
            <a:off x="413538" y="1415199"/>
            <a:ext cx="7164795" cy="697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1) </a:t>
            </a:r>
            <a:r>
              <a:rPr lang="ko-KR" altLang="en-US" sz="1400" b="1" dirty="0">
                <a:latin typeface="+mn-ea"/>
              </a:rPr>
              <a:t>적립방식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</a:t>
            </a:r>
            <a:r>
              <a:rPr lang="ko-KR" altLang="en-US" sz="1400" b="1" dirty="0">
                <a:latin typeface="+mn-ea"/>
              </a:rPr>
              <a:t>적립기금 </a:t>
            </a:r>
            <a:r>
              <a:rPr lang="en-US" altLang="ko-KR" sz="1400" b="1" dirty="0">
                <a:latin typeface="+mn-ea"/>
              </a:rPr>
              <a:t>= </a:t>
            </a:r>
            <a:r>
              <a:rPr lang="ko-KR" altLang="en-US" sz="1400" b="1" u="sng" dirty="0">
                <a:latin typeface="+mn-ea"/>
              </a:rPr>
              <a:t>보험료 총액 </a:t>
            </a:r>
            <a:r>
              <a:rPr lang="en-US" altLang="ko-KR" sz="1400" b="1" u="sng" dirty="0">
                <a:latin typeface="+mn-ea"/>
              </a:rPr>
              <a:t>+ </a:t>
            </a:r>
            <a:r>
              <a:rPr lang="ko-KR" altLang="en-US" sz="1400" b="1" u="sng" dirty="0">
                <a:latin typeface="+mn-ea"/>
              </a:rPr>
              <a:t>이자 및 배당금</a:t>
            </a:r>
            <a:r>
              <a:rPr lang="ko-KR" altLang="en-US" sz="1400" b="1" dirty="0">
                <a:latin typeface="+mn-ea"/>
              </a:rPr>
              <a:t> → </a:t>
            </a:r>
            <a:r>
              <a:rPr lang="ko-KR" altLang="en-US" sz="1100" b="1" dirty="0">
                <a:latin typeface="+mn-ea"/>
              </a:rPr>
              <a:t>미래의 생산물과 교환할 수 있는 수단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C6406BE-C049-44B0-A4E7-3774972E5195}"/>
              </a:ext>
            </a:extLst>
          </p:cNvPr>
          <p:cNvSpPr/>
          <p:nvPr/>
        </p:nvSpPr>
        <p:spPr>
          <a:xfrm>
            <a:off x="899592" y="2163172"/>
            <a:ext cx="6888785" cy="4251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적립방식 연금제도의 종류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① </a:t>
            </a:r>
            <a:r>
              <a:rPr lang="ko-KR" altLang="en-US" sz="1400" b="1" spc="-150" dirty="0">
                <a:latin typeface="+mn-ea"/>
              </a:rPr>
              <a:t>확정기여형</a:t>
            </a:r>
            <a:r>
              <a:rPr lang="en-US" altLang="ko-KR" sz="1400" b="1" spc="-150" dirty="0">
                <a:latin typeface="+mn-ea"/>
              </a:rPr>
              <a:t>(DC) </a:t>
            </a:r>
            <a:r>
              <a:rPr lang="ko-KR" altLang="en-US" sz="1400" b="1" spc="-150" dirty="0">
                <a:latin typeface="+mn-ea"/>
              </a:rPr>
              <a:t>연금의 특징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보험료가 사전적으로 고정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개인의 연금액은 근로주기동안 기여한 보험료 총액에 연동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• </a:t>
            </a:r>
            <a:r>
              <a:rPr lang="ko-KR" altLang="en-US" sz="1400" b="1" dirty="0">
                <a:latin typeface="+mn-ea"/>
              </a:rPr>
              <a:t>개인간 수명차에 따른 소요비용의 차이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위험의 분산기능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연금자산의 실질수익률에 영향을 줄 수 있는 변수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           </a:t>
            </a:r>
            <a:r>
              <a:rPr lang="en-US" altLang="ko-KR" sz="1200" b="1" spc="-150" dirty="0">
                <a:latin typeface="+mn-ea"/>
              </a:rPr>
              <a:t>① </a:t>
            </a:r>
            <a:r>
              <a:rPr lang="ko-KR" altLang="en-US" sz="1200" b="1" spc="-150" dirty="0">
                <a:latin typeface="+mn-ea"/>
              </a:rPr>
              <a:t>전반적 경제적 위험</a:t>
            </a:r>
            <a:r>
              <a:rPr lang="en-US" altLang="ko-KR" sz="1200" b="1" spc="-150" dirty="0">
                <a:latin typeface="+mn-ea"/>
              </a:rPr>
              <a:t>/ </a:t>
            </a:r>
            <a:r>
              <a:rPr lang="ko-KR" altLang="en-US" sz="1200" b="1" spc="-150" dirty="0">
                <a:latin typeface="+mn-ea"/>
              </a:rPr>
              <a:t>자산관리의 부실문제</a:t>
            </a:r>
            <a:r>
              <a:rPr lang="en-US" altLang="ko-KR" sz="1200" b="1" spc="-150" dirty="0">
                <a:latin typeface="+mn-ea"/>
              </a:rPr>
              <a:t> ② </a:t>
            </a:r>
            <a:r>
              <a:rPr lang="ko-KR" altLang="en-US" sz="1200" b="1" spc="-150" dirty="0">
                <a:latin typeface="+mn-ea"/>
              </a:rPr>
              <a:t>과도한 인플레이션</a:t>
            </a:r>
            <a:endParaRPr lang="en-US" altLang="ko-KR" sz="12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② </a:t>
            </a:r>
            <a:r>
              <a:rPr lang="ko-KR" altLang="en-US" sz="1400" b="1" spc="-150" dirty="0">
                <a:latin typeface="+mn-ea"/>
              </a:rPr>
              <a:t>확정급여형</a:t>
            </a:r>
            <a:r>
              <a:rPr lang="en-US" altLang="ko-KR" sz="1400" b="1" spc="-150" dirty="0">
                <a:latin typeface="+mn-ea"/>
              </a:rPr>
              <a:t>(DB) </a:t>
            </a:r>
            <a:r>
              <a:rPr lang="ko-KR" altLang="en-US" sz="1400" b="1" spc="-150" dirty="0">
                <a:latin typeface="+mn-ea"/>
              </a:rPr>
              <a:t>연금의 특징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연금은 미리 정해진 </a:t>
            </a:r>
            <a:r>
              <a:rPr lang="ko-KR" altLang="en-US" sz="1400" b="1" dirty="0" err="1">
                <a:latin typeface="+mn-ea"/>
              </a:rPr>
              <a:t>급여산식에</a:t>
            </a:r>
            <a:r>
              <a:rPr lang="ko-KR" altLang="en-US" sz="1400" b="1" dirty="0">
                <a:latin typeface="+mn-ea"/>
              </a:rPr>
              <a:t> 의해 결정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기업은 차액에 대한 최종적 지급 의무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연금급여는 개인의 퇴직 전 최종소득 </a:t>
            </a:r>
            <a:r>
              <a:rPr lang="en-US" altLang="ko-KR" sz="1400" b="1" dirty="0">
                <a:latin typeface="+mn-ea"/>
              </a:rPr>
              <a:t>or </a:t>
            </a:r>
            <a:r>
              <a:rPr lang="ko-KR" altLang="en-US" sz="1400" b="1" dirty="0">
                <a:latin typeface="+mn-ea"/>
              </a:rPr>
              <a:t>생애 평균소득에 기초하여 산정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• </a:t>
            </a:r>
            <a:r>
              <a:rPr lang="ko-KR" altLang="en-US" sz="1400" b="1" dirty="0">
                <a:latin typeface="+mn-ea"/>
              </a:rPr>
              <a:t>근로자는 보험료의 납부의무</a:t>
            </a:r>
            <a:r>
              <a:rPr lang="en-US" altLang="ko-KR" sz="1400" b="1" dirty="0">
                <a:latin typeface="+mn-ea"/>
              </a:rPr>
              <a:t>, </a:t>
            </a:r>
            <a:r>
              <a:rPr lang="ko-KR" altLang="en-US" sz="1400" b="1" dirty="0">
                <a:latin typeface="+mn-ea"/>
              </a:rPr>
              <a:t>반면 사용자는 제도 전반의 위험과 자산운용의 불       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</a:t>
            </a:r>
            <a:r>
              <a:rPr lang="ko-KR" altLang="en-US" sz="1400" b="1" dirty="0">
                <a:latin typeface="+mn-ea"/>
              </a:rPr>
              <a:t>확실성에 대한 최종적 확인</a:t>
            </a:r>
            <a:endParaRPr lang="ko-KR" altLang="en-US" sz="1400" b="1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06655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8D17A7D2-F12B-4893-BB1D-B52BAD7697A5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C6406BE-C049-44B0-A4E7-3774972E5195}"/>
              </a:ext>
            </a:extLst>
          </p:cNvPr>
          <p:cNvSpPr/>
          <p:nvPr/>
        </p:nvSpPr>
        <p:spPr>
          <a:xfrm>
            <a:off x="623551" y="1251041"/>
            <a:ext cx="6888785" cy="1989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기업 연금 </a:t>
            </a:r>
            <a:r>
              <a:rPr lang="en-US" altLang="ko-KR" sz="1400" b="1" spc="-150" dirty="0">
                <a:latin typeface="+mn-ea"/>
              </a:rPr>
              <a:t>/ </a:t>
            </a:r>
            <a:r>
              <a:rPr lang="ko-KR" altLang="en-US" sz="1400" b="1" spc="-150" dirty="0">
                <a:latin typeface="+mn-ea"/>
              </a:rPr>
              <a:t>개인 연금의 특징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기업연금 </a:t>
            </a:r>
            <a:r>
              <a:rPr lang="en-US" altLang="ko-KR" sz="1400" b="1" dirty="0">
                <a:latin typeface="+mn-ea"/>
              </a:rPr>
              <a:t>= </a:t>
            </a:r>
            <a:r>
              <a:rPr lang="ko-KR" altLang="en-US" sz="1400" b="1" dirty="0">
                <a:latin typeface="+mn-ea"/>
              </a:rPr>
              <a:t>확정급여형 </a:t>
            </a:r>
            <a:r>
              <a:rPr lang="en-US" altLang="ko-KR" sz="1400" b="1" dirty="0">
                <a:latin typeface="+mn-ea"/>
              </a:rPr>
              <a:t>or </a:t>
            </a:r>
            <a:r>
              <a:rPr lang="ko-KR" altLang="en-US" sz="1400" b="1" dirty="0">
                <a:latin typeface="+mn-ea"/>
              </a:rPr>
              <a:t>확정기여형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개인연금 </a:t>
            </a:r>
            <a:r>
              <a:rPr lang="en-US" altLang="ko-KR" sz="1400" b="1" dirty="0">
                <a:latin typeface="+mn-ea"/>
              </a:rPr>
              <a:t>= </a:t>
            </a:r>
            <a:r>
              <a:rPr lang="ko-KR" altLang="en-US" sz="1400" b="1" dirty="0">
                <a:latin typeface="+mn-ea"/>
              </a:rPr>
              <a:t>확정 기여형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 </a:t>
            </a:r>
            <a:r>
              <a:rPr lang="en-US" altLang="ko-KR" sz="1400" b="1" spc="-150" dirty="0">
                <a:latin typeface="+mn-ea"/>
              </a:rPr>
              <a:t>  </a:t>
            </a:r>
            <a:r>
              <a:rPr lang="ko-KR" altLang="en-US" sz="1400" b="1" spc="-150" dirty="0">
                <a:latin typeface="+mn-ea"/>
              </a:rPr>
              <a:t>적립방식의 특징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장래의 급여에 해당하는 </a:t>
            </a:r>
            <a:r>
              <a:rPr lang="en-US" altLang="ko-KR" sz="1400" b="1" dirty="0">
                <a:latin typeface="+mn-ea"/>
              </a:rPr>
              <a:t>‘</a:t>
            </a:r>
            <a:r>
              <a:rPr lang="ko-KR" altLang="en-US" sz="1400" b="1" dirty="0">
                <a:latin typeface="+mn-ea"/>
              </a:rPr>
              <a:t>잠재적 부채</a:t>
            </a:r>
            <a:r>
              <a:rPr lang="en-US" altLang="ko-KR" sz="1400" b="1" dirty="0">
                <a:latin typeface="+mn-ea"/>
              </a:rPr>
              <a:t>’</a:t>
            </a:r>
            <a:r>
              <a:rPr lang="ko-KR" altLang="en-US" sz="1400" b="1" dirty="0">
                <a:latin typeface="+mn-ea"/>
              </a:rPr>
              <a:t>를 충당할 수 있는 기금 존재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급여 수준은 과거의 저축수준에 의해 제약</a:t>
            </a:r>
            <a:endParaRPr lang="en-US" altLang="ko-KR" sz="1400" b="1" spc="-150" dirty="0"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D39BA3D-11DC-4C65-8709-6FD724EED404}"/>
              </a:ext>
            </a:extLst>
          </p:cNvPr>
          <p:cNvSpPr/>
          <p:nvPr/>
        </p:nvSpPr>
        <p:spPr>
          <a:xfrm>
            <a:off x="255839" y="3318078"/>
            <a:ext cx="8564633" cy="959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1) </a:t>
            </a:r>
            <a:r>
              <a:rPr lang="ko-KR" altLang="en-US" sz="1400" b="1" dirty="0">
                <a:latin typeface="+mn-ea"/>
              </a:rPr>
              <a:t>부과 방식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- </a:t>
            </a:r>
            <a:r>
              <a:rPr lang="ko-KR" altLang="en-US" sz="1400" b="1" dirty="0">
                <a:latin typeface="+mn-ea"/>
              </a:rPr>
              <a:t>부과 방식이란</a:t>
            </a:r>
            <a:r>
              <a:rPr lang="en-US" altLang="ko-KR" sz="1400" b="1" dirty="0">
                <a:latin typeface="+mn-ea"/>
              </a:rPr>
              <a:t>? :</a:t>
            </a:r>
            <a:r>
              <a:rPr lang="ko-KR" altLang="en-US" sz="1400" b="1" dirty="0">
                <a:latin typeface="+mn-ea"/>
              </a:rPr>
              <a:t>사회계약의 산물 → 국가의 책임으로만 운영  </a:t>
            </a:r>
            <a:r>
              <a:rPr lang="en-US" altLang="ko-KR" sz="1100" b="1" dirty="0">
                <a:latin typeface="+mn-ea"/>
              </a:rPr>
              <a:t>∴</a:t>
            </a:r>
            <a:r>
              <a:rPr lang="ko-KR" altLang="en-US" sz="1100" b="1" dirty="0">
                <a:latin typeface="+mn-ea"/>
              </a:rPr>
              <a:t>공적 연금에서만 적용</a:t>
            </a:r>
            <a:endParaRPr lang="en-US" altLang="ko-KR" sz="11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100" b="1" dirty="0">
                <a:latin typeface="+mn-ea"/>
              </a:rPr>
              <a:t>                                                                                                            </a:t>
            </a:r>
            <a:r>
              <a:rPr lang="ko-KR" altLang="en-US" sz="1100" b="1" dirty="0">
                <a:latin typeface="+mn-ea"/>
              </a:rPr>
              <a:t>매년도 수지균형 </a:t>
            </a:r>
            <a:r>
              <a:rPr lang="en-US" altLang="ko-KR" sz="1100" b="1" dirty="0">
                <a:latin typeface="+mn-ea"/>
              </a:rPr>
              <a:t>: </a:t>
            </a:r>
            <a:r>
              <a:rPr lang="ko-KR" altLang="en-US" sz="1100" b="1" dirty="0">
                <a:latin typeface="+mn-ea"/>
              </a:rPr>
              <a:t>일종의 세금과 유사한 보험료 </a:t>
            </a:r>
            <a:endParaRPr lang="en-US" altLang="ko-KR" sz="1100" b="1" dirty="0"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927D087-2305-4DDB-8BD3-019F9F4DFC27}"/>
              </a:ext>
            </a:extLst>
          </p:cNvPr>
          <p:cNvSpPr/>
          <p:nvPr/>
        </p:nvSpPr>
        <p:spPr>
          <a:xfrm>
            <a:off x="623551" y="4419549"/>
            <a:ext cx="7993346" cy="1989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경제적 측면에서의 특징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개인의 연금 청구권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일종의 국가약속</a:t>
            </a:r>
            <a:r>
              <a:rPr lang="en-US" altLang="ko-KR" sz="1400" b="1" dirty="0">
                <a:latin typeface="+mn-ea"/>
              </a:rPr>
              <a:t>(Promise)   = </a:t>
            </a:r>
            <a:r>
              <a:rPr lang="ko-KR" altLang="en-US" sz="1400" b="1" dirty="0">
                <a:latin typeface="+mn-ea"/>
              </a:rPr>
              <a:t>법률적 약속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국가의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제반 활동 </a:t>
            </a:r>
            <a:r>
              <a:rPr lang="en-US" altLang="ko-KR" sz="1400" b="1" dirty="0">
                <a:latin typeface="+mn-ea"/>
              </a:rPr>
              <a:t>: </a:t>
            </a:r>
            <a:r>
              <a:rPr lang="ko-KR" altLang="en-US" sz="1400" b="1" dirty="0">
                <a:latin typeface="+mn-ea"/>
              </a:rPr>
              <a:t>분배적 기능과 파급효과    </a:t>
            </a:r>
            <a:r>
              <a:rPr lang="ko-KR" altLang="ko-KR" sz="1100" b="1" dirty="0">
                <a:latin typeface="+mn-ea"/>
              </a:rPr>
              <a:t>∴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국가주도의 부과방식 </a:t>
            </a:r>
            <a:r>
              <a:rPr lang="en-US" altLang="ko-KR" sz="1100" b="1" dirty="0">
                <a:latin typeface="+mn-ea"/>
              </a:rPr>
              <a:t>= </a:t>
            </a:r>
            <a:r>
              <a:rPr lang="ko-KR" altLang="en-US" sz="1100" b="1" dirty="0">
                <a:latin typeface="+mn-ea"/>
              </a:rPr>
              <a:t>명시적 소득 이전</a:t>
            </a:r>
            <a:r>
              <a:rPr lang="en-US" altLang="ko-KR" sz="1400" b="1" dirty="0">
                <a:latin typeface="+mn-ea"/>
              </a:rPr>
              <a:t>               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한 세대가 받는 연금 </a:t>
            </a:r>
            <a:r>
              <a:rPr lang="en-US" altLang="ko-KR" sz="1400" b="1" dirty="0">
                <a:latin typeface="+mn-ea"/>
              </a:rPr>
              <a:t>≠ </a:t>
            </a:r>
            <a:r>
              <a:rPr lang="ko-KR" altLang="en-US" sz="1400" b="1" dirty="0">
                <a:latin typeface="+mn-ea"/>
              </a:rPr>
              <a:t>그 세대가 내는 보험료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</a:t>
            </a:r>
            <a:r>
              <a:rPr lang="en-US" altLang="ko-KR" sz="1400" b="1" dirty="0">
                <a:latin typeface="+mn-ea"/>
              </a:rPr>
              <a:t>• Samuelson(1958) : </a:t>
            </a:r>
            <a:r>
              <a:rPr lang="ko-KR" altLang="en-US" sz="1400" b="1" dirty="0">
                <a:latin typeface="+mn-ea"/>
              </a:rPr>
              <a:t>매년 실질소득↑ ⇒ 각 세대는 납부한 보험료보다 더 많은 연금</a:t>
            </a:r>
            <a:r>
              <a:rPr lang="en-US" altLang="ko-KR" sz="1400" b="1" dirty="0">
                <a:latin typeface="+mn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                                                                                           </a:t>
            </a:r>
            <a:r>
              <a:rPr lang="ko-KR" altLang="ko-KR" sz="1100" b="1" dirty="0">
                <a:latin typeface="+mn-ea"/>
              </a:rPr>
              <a:t>∴</a:t>
            </a:r>
            <a:r>
              <a:rPr lang="en-US" altLang="ko-KR" sz="1100" b="1" dirty="0">
                <a:latin typeface="+mn-ea"/>
              </a:rPr>
              <a:t> </a:t>
            </a:r>
            <a:r>
              <a:rPr lang="ko-KR" altLang="en-US" sz="1100" b="1" dirty="0">
                <a:latin typeface="+mn-ea"/>
              </a:rPr>
              <a:t>기술발전과 인구성장</a:t>
            </a:r>
            <a:endParaRPr lang="en-US" altLang="ko-KR" sz="1400" b="1" spc="-15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8970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158F79CD-87D2-498D-BCF4-85280CAEFDD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C6406BE-C049-44B0-A4E7-3774972E5195}"/>
              </a:ext>
            </a:extLst>
          </p:cNvPr>
          <p:cNvSpPr/>
          <p:nvPr/>
        </p:nvSpPr>
        <p:spPr>
          <a:xfrm>
            <a:off x="479535" y="1400454"/>
            <a:ext cx="8412945" cy="3928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부과 방식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(</a:t>
            </a:r>
            <a:r>
              <a:rPr lang="ko-KR" altLang="en-US" sz="1400" b="1" spc="-150" dirty="0">
                <a:latin typeface="+mn-ea"/>
              </a:rPr>
              <a:t>장점</a:t>
            </a:r>
            <a:r>
              <a:rPr lang="en-US" altLang="ko-KR" sz="1400" b="1" spc="-15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개인의 직업이력에 영향을 받지 않아 노동이동의 장애요인 최소화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정책적 의지에 따라 연금제도의 빠른 성숙 가능 </a:t>
            </a:r>
            <a:r>
              <a:rPr lang="en-US" altLang="ko-KR" sz="1400" b="1" dirty="0">
                <a:latin typeface="+mn-ea"/>
              </a:rPr>
              <a:t>– </a:t>
            </a:r>
            <a:r>
              <a:rPr lang="ko-KR" altLang="en-US" sz="1400" b="1" dirty="0">
                <a:latin typeface="+mn-ea"/>
              </a:rPr>
              <a:t>매년도 근로계층의 부담을 토대로 하기 때문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인플레이션의 문제에 대처하여 연금의 실질가치를 효과적으로 보호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경제성장에 따라 연금의 실질가치를 증가 시킬 수 있음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</a:t>
            </a:r>
            <a:r>
              <a:rPr lang="ko-KR" altLang="en-US" sz="1400" b="1" dirty="0">
                <a:latin typeface="+mn-ea"/>
              </a:rPr>
              <a:t>화폐경제의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차원 </a:t>
            </a:r>
            <a:r>
              <a:rPr lang="en-US" altLang="ko-KR" sz="1400" b="1" dirty="0">
                <a:latin typeface="+mn-ea"/>
              </a:rPr>
              <a:t>- </a:t>
            </a:r>
            <a:r>
              <a:rPr lang="ko-KR" altLang="en-US" sz="1400" b="1" dirty="0">
                <a:latin typeface="+mn-ea"/>
              </a:rPr>
              <a:t>미래의 연금지급을 충당할 수 있는 충분한 적립 기급 존재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</a:t>
            </a:r>
            <a:r>
              <a:rPr lang="ko-KR" altLang="en-US" sz="1400" b="1" dirty="0">
                <a:latin typeface="+mn-ea"/>
              </a:rPr>
              <a:t>실물경제의 차원 </a:t>
            </a:r>
            <a:r>
              <a:rPr lang="en-US" altLang="ko-KR" sz="1400" b="1" dirty="0">
                <a:latin typeface="+mn-ea"/>
              </a:rPr>
              <a:t>– </a:t>
            </a:r>
            <a:r>
              <a:rPr lang="ko-KR" altLang="en-US" sz="1400" b="1" dirty="0">
                <a:latin typeface="+mn-ea"/>
              </a:rPr>
              <a:t>인구구조의 변화에 따라 화폐 대비 생산물의 교환비율이 달라짐</a:t>
            </a:r>
            <a:r>
              <a:rPr lang="en-US" altLang="ko-KR" sz="1400" b="1" dirty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(</a:t>
            </a:r>
            <a:r>
              <a:rPr lang="ko-KR" altLang="en-US" sz="1400" b="1" spc="-150" dirty="0">
                <a:latin typeface="+mn-ea"/>
              </a:rPr>
              <a:t>단점</a:t>
            </a:r>
            <a:r>
              <a:rPr lang="en-US" altLang="ko-KR" sz="1400" b="1" spc="-15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인구구조의 변화에 민감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부과방식에서 연금수급자들은 미래의 노동력에 의존</a:t>
            </a:r>
            <a:endParaRPr lang="en-US" altLang="ko-KR" sz="1400" b="1" dirty="0">
              <a:latin typeface="+mn-ea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D39BA3D-11DC-4C65-8709-6FD724EED404}"/>
              </a:ext>
            </a:extLst>
          </p:cNvPr>
          <p:cNvSpPr/>
          <p:nvPr/>
        </p:nvSpPr>
        <p:spPr>
          <a:xfrm>
            <a:off x="179512" y="1038891"/>
            <a:ext cx="8564633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3) </a:t>
            </a:r>
            <a:r>
              <a:rPr lang="ko-KR" altLang="en-US" sz="1400" b="1" dirty="0">
                <a:latin typeface="+mn-ea"/>
              </a:rPr>
              <a:t>비교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498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C53E9B75-FA72-4472-BD54-4AFB6597D35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C6406BE-C049-44B0-A4E7-3774972E5195}"/>
              </a:ext>
            </a:extLst>
          </p:cNvPr>
          <p:cNvSpPr/>
          <p:nvPr/>
        </p:nvSpPr>
        <p:spPr>
          <a:xfrm>
            <a:off x="323528" y="1556792"/>
            <a:ext cx="8640960" cy="2959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■ 적립방식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(</a:t>
            </a:r>
            <a:r>
              <a:rPr lang="ko-KR" altLang="en-US" sz="1400" b="1" spc="-150" dirty="0">
                <a:latin typeface="+mn-ea"/>
              </a:rPr>
              <a:t>장점</a:t>
            </a:r>
            <a:r>
              <a:rPr lang="en-US" altLang="ko-KR" sz="1400" b="1" spc="-150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</a:t>
            </a: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인구의 고령화에 상관없이 중장기적으로 안정된 재정을 유지할 수 있음</a:t>
            </a:r>
            <a:r>
              <a:rPr lang="en-US" altLang="ko-KR" sz="1400" b="1" dirty="0">
                <a:latin typeface="+mn-ea"/>
              </a:rPr>
              <a:t>.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장래의 급여청구권 </a:t>
            </a:r>
            <a:r>
              <a:rPr lang="en-US" altLang="ko-KR" sz="1400" b="1" dirty="0">
                <a:latin typeface="+mn-ea"/>
              </a:rPr>
              <a:t>=</a:t>
            </a:r>
            <a:r>
              <a:rPr lang="ko-KR" altLang="en-US" sz="1400" b="1" dirty="0">
                <a:latin typeface="+mn-ea"/>
              </a:rPr>
              <a:t> 납부한 보험료 </a:t>
            </a:r>
            <a:r>
              <a:rPr lang="en-US" altLang="ko-KR" sz="1400" b="1" dirty="0">
                <a:latin typeface="+mn-ea"/>
              </a:rPr>
              <a:t>+ </a:t>
            </a:r>
            <a:r>
              <a:rPr lang="ko-KR" altLang="en-US" sz="1400" b="1" dirty="0">
                <a:latin typeface="+mn-ea"/>
              </a:rPr>
              <a:t>이자  → 연금수급권을 충당할 수 있는 충분한 적립기금 존재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but </a:t>
            </a:r>
            <a:r>
              <a:rPr lang="ko-KR" altLang="en-US" sz="1400" b="1" dirty="0">
                <a:latin typeface="+mn-ea"/>
              </a:rPr>
              <a:t>인구구조 변화에 대처해 연금재정의 장기적 안정성을 담보해 줄 수 있는 제도적 장치가 될 수 없음</a:t>
            </a:r>
            <a:r>
              <a:rPr lang="en-US" altLang="ko-KR" sz="1400" b="1" dirty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(</a:t>
            </a:r>
            <a:r>
              <a:rPr lang="ko-KR" altLang="en-US" sz="1400" b="1" dirty="0">
                <a:latin typeface="+mn-ea"/>
              </a:rPr>
              <a:t>단점</a:t>
            </a:r>
            <a:r>
              <a:rPr lang="en-US" altLang="ko-KR" sz="1400" b="1" dirty="0"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• </a:t>
            </a:r>
            <a:r>
              <a:rPr lang="ko-KR" altLang="en-US" sz="1400" b="1" dirty="0">
                <a:latin typeface="+mn-ea"/>
              </a:rPr>
              <a:t>국민경제 전체적으로 노동력의 이동성에 장애요소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  - </a:t>
            </a:r>
            <a:r>
              <a:rPr lang="ko-KR" altLang="en-US" sz="1400" b="1" dirty="0">
                <a:latin typeface="+mn-ea"/>
              </a:rPr>
              <a:t>적립방식의 확정급여형 기업연금은 장기 근속자에게 유리하게 설계되어 있기 때문</a:t>
            </a:r>
            <a:endParaRPr lang="en-US" altLang="ko-KR" sz="1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863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2D751294-D26A-4B57-8E80-EC73818BE6B7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ea typeface="a드림고딕4" panose="02020600000000000000" pitchFamily="18" charset="-127"/>
              </a:rPr>
              <a:t>04</a:t>
            </a:r>
            <a:endParaRPr lang="ko-KR" altLang="en-US" sz="2400" dirty="0">
              <a:solidFill>
                <a:schemeClr val="bg1"/>
              </a:solidFill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51520" y="1045867"/>
            <a:ext cx="2076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연금과 인플레이션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51520" y="217647"/>
            <a:ext cx="18133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연금제도의 설계 방식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9C6406BE-C049-44B0-A4E7-3774972E5195}"/>
              </a:ext>
            </a:extLst>
          </p:cNvPr>
          <p:cNvSpPr/>
          <p:nvPr/>
        </p:nvSpPr>
        <p:spPr>
          <a:xfrm>
            <a:off x="551543" y="1568194"/>
            <a:ext cx="6888785" cy="360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+mn-ea"/>
              </a:rPr>
              <a:t>• </a:t>
            </a:r>
            <a:r>
              <a:rPr lang="ko-KR" altLang="en-US" sz="1400" b="1" dirty="0">
                <a:latin typeface="+mn-ea"/>
              </a:rPr>
              <a:t>확정기여형 연금제도는 </a:t>
            </a:r>
            <a:r>
              <a:rPr lang="ko-KR" altLang="en-US" sz="1400" b="1" u="sng" dirty="0">
                <a:latin typeface="+mn-ea"/>
              </a:rPr>
              <a:t>인플레이션의 문제</a:t>
            </a:r>
            <a:r>
              <a:rPr lang="ko-KR" altLang="en-US" sz="1400" b="1" dirty="0">
                <a:latin typeface="+mn-ea"/>
              </a:rPr>
              <a:t>에 대해 상대적으로 용이하게 대처</a:t>
            </a:r>
            <a:endParaRPr lang="en-US" altLang="ko-KR" sz="1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-  &lt;</a:t>
            </a:r>
            <a:r>
              <a:rPr lang="ko-KR" altLang="en-US" sz="1400" b="1" spc="-150" dirty="0">
                <a:latin typeface="+mn-ea"/>
              </a:rPr>
              <a:t>가입단계</a:t>
            </a:r>
            <a:r>
              <a:rPr lang="en-US" altLang="ko-KR" sz="1400" b="1" spc="-150" dirty="0">
                <a:latin typeface="+mn-ea"/>
              </a:rPr>
              <a:t>&gt;</a:t>
            </a:r>
            <a:r>
              <a:rPr lang="ko-KR" altLang="en-US" sz="1400" b="1" spc="-150" dirty="0">
                <a:latin typeface="+mn-ea"/>
              </a:rPr>
              <a:t>와 </a:t>
            </a:r>
            <a:r>
              <a:rPr lang="en-US" altLang="ko-KR" sz="1400" b="1" spc="-150" dirty="0">
                <a:latin typeface="+mn-ea"/>
              </a:rPr>
              <a:t>&lt;</a:t>
            </a:r>
            <a:r>
              <a:rPr lang="ko-KR" altLang="en-US" sz="1400" b="1" spc="-150" dirty="0">
                <a:latin typeface="+mn-ea"/>
              </a:rPr>
              <a:t>수급단계</a:t>
            </a:r>
            <a:r>
              <a:rPr lang="en-US" altLang="ko-KR" sz="1400" b="1" spc="-150" dirty="0">
                <a:latin typeface="+mn-ea"/>
              </a:rPr>
              <a:t>&gt;</a:t>
            </a:r>
            <a:r>
              <a:rPr lang="ko-KR" altLang="en-US" sz="1400" b="1" spc="-150" dirty="0">
                <a:latin typeface="+mn-ea"/>
              </a:rPr>
              <a:t>에서 발생하는 인플레이션 문제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  첫째</a:t>
            </a:r>
            <a:r>
              <a:rPr lang="en-US" altLang="ko-KR" sz="1400" b="1" spc="-150" dirty="0">
                <a:latin typeface="+mn-ea"/>
              </a:rPr>
              <a:t>, </a:t>
            </a:r>
            <a:r>
              <a:rPr lang="ko-KR" altLang="en-US" sz="1400" b="1" spc="-150" dirty="0">
                <a:latin typeface="+mn-ea"/>
              </a:rPr>
              <a:t>인플레이션 예측이 확실한 경우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- </a:t>
            </a:r>
            <a:r>
              <a:rPr lang="ko-KR" altLang="en-US" sz="1400" b="1" spc="-150" dirty="0">
                <a:latin typeface="+mn-ea"/>
              </a:rPr>
              <a:t>매년 인플레이션이 </a:t>
            </a:r>
            <a:r>
              <a:rPr lang="en-US" altLang="ko-KR" sz="1400" b="1" spc="-150" dirty="0">
                <a:latin typeface="+mn-ea"/>
              </a:rPr>
              <a:t>5%</a:t>
            </a:r>
            <a:r>
              <a:rPr lang="ko-KR" altLang="en-US" sz="1400" b="1" spc="-150" dirty="0">
                <a:latin typeface="+mn-ea"/>
              </a:rPr>
              <a:t>수준 → 매년 </a:t>
            </a:r>
            <a:r>
              <a:rPr lang="en-US" altLang="ko-KR" sz="1400" b="1" spc="-150" dirty="0">
                <a:latin typeface="+mn-ea"/>
              </a:rPr>
              <a:t>5%</a:t>
            </a:r>
            <a:r>
              <a:rPr lang="ko-KR" altLang="en-US" sz="1400" b="1" spc="-150" dirty="0">
                <a:latin typeface="+mn-ea"/>
              </a:rPr>
              <a:t>씩 연금이 증가하는 보험상품 설계∙ 운영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+mn-ea"/>
              </a:rPr>
              <a:t>  둘째</a:t>
            </a:r>
            <a:r>
              <a:rPr lang="en-US" altLang="ko-KR" sz="1400" b="1" spc="-150" dirty="0">
                <a:latin typeface="+mn-ea"/>
              </a:rPr>
              <a:t>, </a:t>
            </a:r>
            <a:r>
              <a:rPr lang="ko-KR" altLang="en-US" sz="1400" b="1" spc="-150" dirty="0">
                <a:latin typeface="+mn-ea"/>
              </a:rPr>
              <a:t>인플레이션의 예측이 불확실한 경우</a:t>
            </a:r>
            <a:endParaRPr lang="en-US" altLang="ko-KR" sz="14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- </a:t>
            </a:r>
            <a:r>
              <a:rPr lang="ko-KR" altLang="en-US" sz="1400" b="1" spc="-150" dirty="0">
                <a:latin typeface="+mn-ea"/>
              </a:rPr>
              <a:t>인플레이션은 모두에게 적용 </a:t>
            </a:r>
            <a:r>
              <a:rPr lang="en-US" altLang="ko-KR" sz="1400" b="1" spc="-150" dirty="0">
                <a:latin typeface="+mn-ea"/>
              </a:rPr>
              <a:t>(</a:t>
            </a:r>
            <a:r>
              <a:rPr lang="ko-KR" altLang="en-US" sz="1400" b="1" spc="-150" dirty="0">
                <a:latin typeface="+mn-ea"/>
              </a:rPr>
              <a:t>보험의 원리가 적용되지 않음</a:t>
            </a:r>
            <a:r>
              <a:rPr lang="en-US" altLang="ko-KR" sz="1400" b="1" spc="-150" dirty="0">
                <a:latin typeface="+mn-ea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- </a:t>
            </a:r>
            <a:r>
              <a:rPr lang="ko-KR" altLang="en-US" sz="1400" b="1" spc="-150" dirty="0">
                <a:latin typeface="+mn-ea"/>
              </a:rPr>
              <a:t>그럼에도 불구하고 문제를 해결할 수 있는 제한적인 수단은</a:t>
            </a:r>
            <a:r>
              <a:rPr lang="en-US" altLang="ko-KR" sz="1400" b="1" spc="-150" dirty="0">
                <a:latin typeface="+mn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 ① </a:t>
            </a:r>
            <a:r>
              <a:rPr lang="ko-KR" altLang="en-US" sz="1400" b="1" spc="-150" dirty="0">
                <a:latin typeface="+mn-ea"/>
              </a:rPr>
              <a:t>국내적 사유로 발생할 경우 적립자산을 해외로 분산 투자하는 방법</a:t>
            </a:r>
            <a:r>
              <a:rPr lang="en-US" altLang="ko-KR" sz="1400" b="1" spc="-150" dirty="0">
                <a:latin typeface="+mn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+mn-ea"/>
              </a:rPr>
              <a:t>      ② </a:t>
            </a:r>
            <a:r>
              <a:rPr lang="ko-KR" altLang="en-US" sz="1400" b="1" spc="-150" dirty="0">
                <a:latin typeface="+mn-ea"/>
              </a:rPr>
              <a:t>보험자의 경영적 상황을 감안하여 제한적인 </a:t>
            </a:r>
            <a:r>
              <a:rPr lang="ko-KR" altLang="en-US" sz="1400" b="1" u="sng" spc="-150" dirty="0">
                <a:latin typeface="+mn-ea"/>
              </a:rPr>
              <a:t>물가연동형 연금상품</a:t>
            </a:r>
            <a:r>
              <a:rPr lang="ko-KR" altLang="en-US" sz="1400" b="1" spc="-150" dirty="0">
                <a:latin typeface="+mn-ea"/>
              </a:rPr>
              <a:t>을 제고</a:t>
            </a:r>
            <a:endParaRPr lang="en-US" altLang="ko-KR" sz="1400" b="1" spc="-150" dirty="0"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7B4F052-88C2-45B6-82CD-4CFC9C631841}"/>
              </a:ext>
            </a:extLst>
          </p:cNvPr>
          <p:cNvSpPr/>
          <p:nvPr/>
        </p:nvSpPr>
        <p:spPr>
          <a:xfrm>
            <a:off x="3971073" y="5418053"/>
            <a:ext cx="3841281" cy="567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spc="-150" dirty="0">
                <a:latin typeface="+mn-ea"/>
              </a:rPr>
              <a:t>ex) </a:t>
            </a:r>
            <a:r>
              <a:rPr lang="ko-KR" altLang="en-US" sz="1100" b="1" spc="-150" dirty="0">
                <a:latin typeface="+mn-ea"/>
              </a:rPr>
              <a:t>보험회사가 </a:t>
            </a:r>
            <a:r>
              <a:rPr lang="en-US" altLang="ko-KR" sz="1100" b="1" spc="-150" dirty="0">
                <a:latin typeface="+mn-ea"/>
              </a:rPr>
              <a:t>5%</a:t>
            </a:r>
            <a:r>
              <a:rPr lang="ko-KR" altLang="en-US" sz="1100" b="1" spc="-150" dirty="0">
                <a:latin typeface="+mn-ea"/>
              </a:rPr>
              <a:t>로 제한된 물가연동형 연금상품 운영할 경우</a:t>
            </a:r>
            <a:endParaRPr lang="en-US" altLang="ko-KR" sz="1100" b="1" spc="-15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100" b="1" spc="-150" dirty="0">
                <a:latin typeface="+mn-ea"/>
              </a:rPr>
              <a:t> 그 범위 내에서만 책임을 지고 나머지 부분은 개인이 부담 </a:t>
            </a:r>
            <a:endParaRPr lang="en-US" altLang="ko-KR" sz="1100" b="1" spc="-150" dirty="0">
              <a:latin typeface="+mn-ea"/>
            </a:endParaRPr>
          </a:p>
        </p:txBody>
      </p:sp>
      <p:cxnSp>
        <p:nvCxnSpPr>
          <p:cNvPr id="4" name="직선 화살표 연결선 3">
            <a:extLst>
              <a:ext uri="{FF2B5EF4-FFF2-40B4-BE49-F238E27FC236}">
                <a16:creationId xmlns:a16="http://schemas.microsoft.com/office/drawing/2014/main" id="{888A4768-FAFA-4E43-9CC7-1CD900BE3C44}"/>
              </a:ext>
            </a:extLst>
          </p:cNvPr>
          <p:cNvCxnSpPr/>
          <p:nvPr/>
        </p:nvCxnSpPr>
        <p:spPr>
          <a:xfrm>
            <a:off x="4788024" y="5085184"/>
            <a:ext cx="0" cy="241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844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3023</TotalTime>
  <Words>1908</Words>
  <Application>Microsoft Office PowerPoint</Application>
  <PresentationFormat>화면 슬라이드 쇼(4:3)</PresentationFormat>
  <Paragraphs>301</Paragraphs>
  <Slides>16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210 국민체조 L</vt:lpstr>
      <vt:lpstr>a드림고딕4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minhee park</dc:creator>
  <cp:lastModifiedBy>현 정</cp:lastModifiedBy>
  <cp:revision>386</cp:revision>
  <dcterms:created xsi:type="dcterms:W3CDTF">2016-11-03T20:47:04Z</dcterms:created>
  <dcterms:modified xsi:type="dcterms:W3CDTF">2019-11-14T02:30:38Z</dcterms:modified>
</cp:coreProperties>
</file>