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89" r:id="rId3"/>
    <p:sldId id="313" r:id="rId4"/>
    <p:sldId id="315" r:id="rId5"/>
    <p:sldId id="316" r:id="rId6"/>
    <p:sldId id="325" r:id="rId7"/>
    <p:sldId id="317" r:id="rId8"/>
    <p:sldId id="326" r:id="rId9"/>
    <p:sldId id="319" r:id="rId10"/>
    <p:sldId id="320" r:id="rId11"/>
    <p:sldId id="321" r:id="rId12"/>
    <p:sldId id="322" r:id="rId13"/>
    <p:sldId id="323" r:id="rId14"/>
    <p:sldId id="324" r:id="rId15"/>
    <p:sldId id="327" r:id="rId16"/>
    <p:sldId id="330" r:id="rId17"/>
    <p:sldId id="329" r:id="rId18"/>
    <p:sldId id="299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7DF"/>
    <a:srgbClr val="CED6BF"/>
    <a:srgbClr val="17375E"/>
    <a:srgbClr val="215968"/>
    <a:srgbClr val="BCB9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2368" autoAdjust="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71C21-3757-4199-83DE-22960358A2A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4E647-5A0F-41E6-A0EF-B58D8C1C6C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7898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6694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11419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30660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94951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16356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43031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88603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051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6244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486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3046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560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9793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6010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0817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008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466" y="1351945"/>
            <a:ext cx="82809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44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44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장 </a:t>
            </a:r>
            <a:endParaRPr lang="en-US" altLang="ko-KR" sz="4400" b="1" spc="-15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44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근대적 노후소득보장제도의 </a:t>
            </a:r>
            <a:endParaRPr lang="en-US" altLang="ko-KR" sz="4400" b="1" spc="-15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44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탄생 배경</a:t>
            </a:r>
            <a:endParaRPr lang="en-US" altLang="ko-KR" sz="4400" b="1" spc="-15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43763" y="692696"/>
            <a:ext cx="42564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tx2">
                    <a:lumMod val="50000"/>
                  </a:schemeClr>
                </a:solidFill>
              </a:rPr>
              <a:t>노후 설계론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직사각형 48">
            <a:extLst>
              <a:ext uri="{FF2B5EF4-FFF2-40B4-BE49-F238E27FC236}">
                <a16:creationId xmlns:a16="http://schemas.microsoft.com/office/drawing/2014/main" id="{B66E8542-9DE0-423D-A69B-D4CBEC32CF6A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%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B85CB450-D3A7-4A69-A119-99141D4AD13B}"/>
              </a:ext>
            </a:extLst>
          </p:cNvPr>
          <p:cNvSpPr/>
          <p:nvPr/>
        </p:nvSpPr>
        <p:spPr>
          <a:xfrm>
            <a:off x="5371876" y="2898062"/>
            <a:ext cx="2298917" cy="2187124"/>
          </a:xfrm>
          <a:prstGeom prst="rect">
            <a:avLst/>
          </a:prstGeom>
          <a:solidFill>
            <a:srgbClr val="D1D7DF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38353" y="217647"/>
            <a:ext cx="27494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공적연금제도의 탄생 배경과 기본사상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26519BA-CC95-40F1-9652-81E271295B7C}"/>
              </a:ext>
            </a:extLst>
          </p:cNvPr>
          <p:cNvSpPr/>
          <p:nvPr/>
        </p:nvSpPr>
        <p:spPr>
          <a:xfrm>
            <a:off x="1102462" y="2092912"/>
            <a:ext cx="75953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→  개인적 책임의 범위를 둘러싼 가치관의 차이와 국가의 책임범위와 같은 사회적 인식의 차이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88E7057-2A58-4A1D-AB98-C44526117FCD}"/>
              </a:ext>
            </a:extLst>
          </p:cNvPr>
          <p:cNvSpPr/>
          <p:nvPr/>
        </p:nvSpPr>
        <p:spPr>
          <a:xfrm>
            <a:off x="539552" y="1124744"/>
            <a:ext cx="5610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공적연금제도의 도입에 있어서 국가별 대처 방안의 상이성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D2D9358E-6413-4E14-B4AB-D015B1070B4A}"/>
              </a:ext>
            </a:extLst>
          </p:cNvPr>
          <p:cNvSpPr/>
          <p:nvPr/>
        </p:nvSpPr>
        <p:spPr>
          <a:xfrm>
            <a:off x="763042" y="1680889"/>
            <a:ext cx="49023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국가별로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 도입과 대응전략은 상당한 차이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9F903DA-E5FB-4AC6-A861-51CCD2115A6A}"/>
              </a:ext>
            </a:extLst>
          </p:cNvPr>
          <p:cNvSpPr/>
          <p:nvPr/>
        </p:nvSpPr>
        <p:spPr>
          <a:xfrm>
            <a:off x="5392369" y="3109643"/>
            <a:ext cx="21162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조세를 운영재원으로 하는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기초소득보장제도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4991573-E4F1-46F8-A643-40FFAB745A96}"/>
              </a:ext>
            </a:extLst>
          </p:cNvPr>
          <p:cNvSpPr/>
          <p:nvPr/>
        </p:nvSpPr>
        <p:spPr>
          <a:xfrm>
            <a:off x="5397947" y="4109648"/>
            <a:ext cx="15776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전통적인 구빈정책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F6C405B6-0573-43E3-BF49-8BF1885C2401}"/>
              </a:ext>
            </a:extLst>
          </p:cNvPr>
          <p:cNvSpPr/>
          <p:nvPr/>
        </p:nvSpPr>
        <p:spPr>
          <a:xfrm>
            <a:off x="5397947" y="4489375"/>
            <a:ext cx="12747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보충성의 원리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9857FF3A-7A93-407F-ADB1-FE6956EA47F9}"/>
              </a:ext>
            </a:extLst>
          </p:cNvPr>
          <p:cNvSpPr/>
          <p:nvPr/>
        </p:nvSpPr>
        <p:spPr>
          <a:xfrm>
            <a:off x="1356941" y="2951487"/>
            <a:ext cx="2298917" cy="2133698"/>
          </a:xfrm>
          <a:prstGeom prst="rect">
            <a:avLst/>
          </a:prstGeom>
          <a:solidFill>
            <a:srgbClr val="D1D7DF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D0A575A-4CB2-4F43-BCF1-E469F7F46144}"/>
              </a:ext>
            </a:extLst>
          </p:cNvPr>
          <p:cNvSpPr/>
          <p:nvPr/>
        </p:nvSpPr>
        <p:spPr>
          <a:xfrm>
            <a:off x="1468851" y="3224416"/>
            <a:ext cx="19463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보험료를 주된 운영재원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6C97D8A8-B43D-4249-A1ED-4169B6F9AB97}"/>
              </a:ext>
            </a:extLst>
          </p:cNvPr>
          <p:cNvSpPr/>
          <p:nvPr/>
        </p:nvSpPr>
        <p:spPr>
          <a:xfrm>
            <a:off x="1476549" y="3939642"/>
            <a:ext cx="21034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소득에 비례하는 급여수준</a:t>
            </a: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53FC0839-F517-433D-931B-1BD01320A25E}"/>
              </a:ext>
            </a:extLst>
          </p:cNvPr>
          <p:cNvSpPr/>
          <p:nvPr/>
        </p:nvSpPr>
        <p:spPr>
          <a:xfrm>
            <a:off x="1471253" y="3578805"/>
            <a:ext cx="12843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강제가입 적용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6063CA12-FEE3-460E-A06B-7A2C2E59E609}"/>
              </a:ext>
            </a:extLst>
          </p:cNvPr>
          <p:cNvSpPr/>
          <p:nvPr/>
        </p:nvSpPr>
        <p:spPr>
          <a:xfrm>
            <a:off x="1489621" y="4273351"/>
            <a:ext cx="17011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재분배 기능 </a:t>
            </a:r>
          </a:p>
        </p:txBody>
      </p:sp>
      <p:sp>
        <p:nvSpPr>
          <p:cNvPr id="42" name="모서리가 둥근 직사각형 17">
            <a:extLst>
              <a:ext uri="{FF2B5EF4-FFF2-40B4-BE49-F238E27FC236}">
                <a16:creationId xmlns:a16="http://schemas.microsoft.com/office/drawing/2014/main" id="{30AE9494-42B0-417F-9DE5-0DEFFD5CCB81}"/>
              </a:ext>
            </a:extLst>
          </p:cNvPr>
          <p:cNvSpPr/>
          <p:nvPr/>
        </p:nvSpPr>
        <p:spPr>
          <a:xfrm>
            <a:off x="1734902" y="2708920"/>
            <a:ext cx="1542994" cy="432048"/>
          </a:xfrm>
          <a:prstGeom prst="round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1"/>
                </a:solidFill>
                <a:latin typeface="210 국민체조 B" panose="02020603020101020101" pitchFamily="18" charset="-127"/>
                <a:ea typeface="210 국민체조 B" panose="02020603020101020101" pitchFamily="18" charset="-127"/>
              </a:rPr>
              <a:t>독일</a:t>
            </a:r>
            <a:r>
              <a:rPr lang="en-US" altLang="ko-KR" sz="1600" dirty="0">
                <a:solidFill>
                  <a:schemeClr val="bg1"/>
                </a:solidFill>
                <a:latin typeface="210 국민체조 B" panose="02020603020101020101" pitchFamily="18" charset="-127"/>
                <a:ea typeface="210 국민체조 B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bg1"/>
                </a:solidFill>
                <a:latin typeface="210 국민체조 B" panose="02020603020101020101" pitchFamily="18" charset="-127"/>
                <a:ea typeface="210 국민체조 B" panose="02020603020101020101" pitchFamily="18" charset="-127"/>
              </a:rPr>
              <a:t>프랑스</a:t>
            </a:r>
          </a:p>
        </p:txBody>
      </p:sp>
      <p:sp>
        <p:nvSpPr>
          <p:cNvPr id="43" name="모서리가 둥근 직사각형 17">
            <a:extLst>
              <a:ext uri="{FF2B5EF4-FFF2-40B4-BE49-F238E27FC236}">
                <a16:creationId xmlns:a16="http://schemas.microsoft.com/office/drawing/2014/main" id="{606E5399-E66D-458A-B673-7C951B6B3E34}"/>
              </a:ext>
            </a:extLst>
          </p:cNvPr>
          <p:cNvSpPr/>
          <p:nvPr/>
        </p:nvSpPr>
        <p:spPr>
          <a:xfrm>
            <a:off x="5803814" y="2631621"/>
            <a:ext cx="1542994" cy="432048"/>
          </a:xfrm>
          <a:prstGeom prst="round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bg1"/>
                </a:solidFill>
                <a:latin typeface="210 국민체조 B" panose="02020603020101020101" pitchFamily="18" charset="-127"/>
                <a:ea typeface="210 국민체조 B" panose="02020603020101020101" pitchFamily="18" charset="-127"/>
              </a:rPr>
              <a:t>영국</a:t>
            </a:r>
            <a:r>
              <a:rPr lang="en-US" altLang="ko-KR" sz="1600" dirty="0">
                <a:solidFill>
                  <a:schemeClr val="bg1"/>
                </a:solidFill>
                <a:latin typeface="210 국민체조 B" panose="02020603020101020101" pitchFamily="18" charset="-127"/>
                <a:ea typeface="210 국민체조 B" panose="02020603020101020101" pitchFamily="18" charset="-127"/>
              </a:rPr>
              <a:t>, </a:t>
            </a:r>
            <a:r>
              <a:rPr lang="ko-KR" altLang="en-US" sz="1600" dirty="0">
                <a:solidFill>
                  <a:schemeClr val="bg1"/>
                </a:solidFill>
                <a:latin typeface="210 국민체조 B" panose="02020603020101020101" pitchFamily="18" charset="-127"/>
                <a:ea typeface="210 국민체조 B" panose="02020603020101020101" pitchFamily="18" charset="-127"/>
              </a:rPr>
              <a:t>덴마크</a:t>
            </a: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5A7B6023-C098-4D0E-A7C6-1AC4D6EEA88C}"/>
              </a:ext>
            </a:extLst>
          </p:cNvPr>
          <p:cNvSpPr/>
          <p:nvPr/>
        </p:nvSpPr>
        <p:spPr>
          <a:xfrm>
            <a:off x="5388553" y="3692761"/>
            <a:ext cx="22797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욕구조사와 자산조사를 바탕</a:t>
            </a: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6B819909-E3D1-4CD3-B4AF-B12BEB9A22D4}"/>
              </a:ext>
            </a:extLst>
          </p:cNvPr>
          <p:cNvSpPr/>
          <p:nvPr/>
        </p:nvSpPr>
        <p:spPr>
          <a:xfrm>
            <a:off x="763042" y="5492634"/>
            <a:ext cx="70871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독일의 공적연금제도는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직역별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∙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직종별 </a:t>
            </a:r>
            <a:r>
              <a:rPr lang="ko-KR" altLang="en-US" sz="1600" b="1" dirty="0">
                <a:latin typeface="맑은 고딕" panose="020B0503020000020004" pitchFamily="50" charset="-127"/>
              </a:rPr>
              <a:t>∙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지역별로 세분화된 방식으로 운영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41EE0E0E-CE5E-46D2-BE09-5A50207D635C}"/>
              </a:ext>
            </a:extLst>
          </p:cNvPr>
          <p:cNvSpPr/>
          <p:nvPr/>
        </p:nvSpPr>
        <p:spPr>
          <a:xfrm>
            <a:off x="755576" y="6009617"/>
            <a:ext cx="66159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영국의 노후소득보장제도는 개인적 욕구를 기준으로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보편주의를 추구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2636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>
            <a:extLst>
              <a:ext uri="{FF2B5EF4-FFF2-40B4-BE49-F238E27FC236}">
                <a16:creationId xmlns:a16="http://schemas.microsoft.com/office/drawing/2014/main" id="{84FE95CF-6E4F-4CA9-9772-8C77E57E35B6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38353" y="217647"/>
            <a:ext cx="27494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공적연금제도의 탄생 배경과 기본사상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DC77AAEA-EFA9-4418-8068-127E7722446F}"/>
              </a:ext>
            </a:extLst>
          </p:cNvPr>
          <p:cNvSpPr/>
          <p:nvPr/>
        </p:nvSpPr>
        <p:spPr>
          <a:xfrm>
            <a:off x="251520" y="1124744"/>
            <a:ext cx="377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공적연금제도의 기본사상과 구성원칙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AAD932F-6387-401C-A15B-5556F7436986}"/>
              </a:ext>
            </a:extLst>
          </p:cNvPr>
          <p:cNvSpPr/>
          <p:nvPr/>
        </p:nvSpPr>
        <p:spPr>
          <a:xfrm>
            <a:off x="467544" y="1619508"/>
            <a:ext cx="2712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공적연금제도의 기본사상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FF58F159-C3F4-41E9-B6C2-66EA34C5AE59}"/>
              </a:ext>
            </a:extLst>
          </p:cNvPr>
          <p:cNvSpPr/>
          <p:nvPr/>
        </p:nvSpPr>
        <p:spPr>
          <a:xfrm>
            <a:off x="539552" y="2082292"/>
            <a:ext cx="82461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국가책임으로 운영되는 노후소득보장제도로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사회의 보편적 규범과 가치이념을 반영</a:t>
            </a:r>
          </a:p>
          <a:p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u="sng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공정한 분배적 기준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 매우 중요한 역할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239F9068-2A44-40AE-849D-C5534BAE9D6C}"/>
              </a:ext>
            </a:extLst>
          </p:cNvPr>
          <p:cNvSpPr/>
          <p:nvPr/>
        </p:nvSpPr>
        <p:spPr>
          <a:xfrm>
            <a:off x="1013173" y="3140968"/>
            <a:ext cx="71176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한 사회에서 생산된 부가가치의 배분을 어떻게 할 것인가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?’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하는 가치규범과 관련한 것 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3BA3A5E6-5143-4F39-BAC9-E760FB4C04DB}"/>
              </a:ext>
            </a:extLst>
          </p:cNvPr>
          <p:cNvCxnSpPr>
            <a:cxnSpLocks/>
          </p:cNvCxnSpPr>
          <p:nvPr/>
        </p:nvCxnSpPr>
        <p:spPr>
          <a:xfrm>
            <a:off x="1691680" y="2924944"/>
            <a:ext cx="0" cy="194386"/>
          </a:xfrm>
          <a:prstGeom prst="straightConnector1">
            <a:avLst/>
          </a:prstGeom>
          <a:ln w="12700">
            <a:solidFill>
              <a:srgbClr val="1737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E9BCFC0-96CA-47EE-8ACC-F36531853B11}"/>
              </a:ext>
            </a:extLst>
          </p:cNvPr>
          <p:cNvSpPr/>
          <p:nvPr/>
        </p:nvSpPr>
        <p:spPr>
          <a:xfrm>
            <a:off x="627170" y="3995772"/>
            <a:ext cx="4304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(1)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평등 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(Equality):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다름과 차이를 제거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5A6C68EE-E490-4773-88C6-BEB73CFEF8A8}"/>
              </a:ext>
            </a:extLst>
          </p:cNvPr>
          <p:cNvSpPr/>
          <p:nvPr/>
        </p:nvSpPr>
        <p:spPr>
          <a:xfrm>
            <a:off x="774348" y="4365104"/>
            <a:ext cx="8001549" cy="22205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사회의 전체 자원을 모두에게 동등하게 배분하는 것을 분배정의로 간주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모든 인간은 생존을 위해 요구되는 기본적 욕구는 동일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공리주의자들의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최대다수의 최대행복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→ 부자와 가난한 사람의 한계효용의 차이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하지만 절대적 평등사상은 시장질서와 정면으로 배치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빈곤문제에 대한 제도적 대응전략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일정한 자격요건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(Indicator targeting)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or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자산조사에 근거한 대상자 선별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(Income targeting)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806F396-029F-4C88-B710-DD129AAC0A5F}"/>
              </a:ext>
            </a:extLst>
          </p:cNvPr>
          <p:cNvSpPr/>
          <p:nvPr/>
        </p:nvSpPr>
        <p:spPr>
          <a:xfrm>
            <a:off x="1024177" y="3481263"/>
            <a:ext cx="55819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생산세대의 생산물을 노인세대에게 얼마만큼 분배할 것인가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에 대한 가치 문제</a:t>
            </a:r>
          </a:p>
        </p:txBody>
      </p:sp>
    </p:spTree>
    <p:extLst>
      <p:ext uri="{BB962C8B-B14F-4D97-AF65-F5344CB8AC3E}">
        <p14:creationId xmlns:p14="http://schemas.microsoft.com/office/powerpoint/2010/main" val="3532515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>
            <a:extLst>
              <a:ext uri="{FF2B5EF4-FFF2-40B4-BE49-F238E27FC236}">
                <a16:creationId xmlns:a16="http://schemas.microsoft.com/office/drawing/2014/main" id="{62F415A0-0852-4351-B464-1F0A947B2908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38353" y="217647"/>
            <a:ext cx="27494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공적연금제도의 탄생 배경과 기본사상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E9BCFC0-96CA-47EE-8ACC-F36531853B11}"/>
              </a:ext>
            </a:extLst>
          </p:cNvPr>
          <p:cNvSpPr/>
          <p:nvPr/>
        </p:nvSpPr>
        <p:spPr>
          <a:xfrm>
            <a:off x="179512" y="1052736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(2)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형평 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(Equity):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다름과 차이 인정 → 제도에 반영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539D495B-D825-45E7-BE40-4D6BDF45390A}"/>
              </a:ext>
            </a:extLst>
          </p:cNvPr>
          <p:cNvSpPr/>
          <p:nvPr/>
        </p:nvSpPr>
        <p:spPr>
          <a:xfrm>
            <a:off x="255016" y="1628800"/>
            <a:ext cx="8561959" cy="46197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같은 것은 같게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다른 것은 다르게 구분처우 하는 것이 공정한 보상양식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능력의 원칙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성과에 대한 평가기준으로 능력의 원칙은 현실 적용에 있어 일정한 제약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①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생산과정에서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능력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의 정의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측정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평가방식이 모호하고 불명확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②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개별 생산요소들의 생산성을 따로 분리하는 것이 이론적으로 어려움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분배적 불평들을 초래할 수 있음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생산요소의 기여도 평가를 시장중심으로 할 경우 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①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분배적 왜곡의 결과를 초래</a:t>
            </a: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②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비공식적 행위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가사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수발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자원봉사 등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와 사회적 약자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장애인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만성질환자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는 시장 기구의 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혜택이나 배려 등에 전적으로 재제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능력의 원칙을 강조하는 국가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최저보장 수준이 엄격하고 인색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예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독일 프랑스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사회계량주의적 사상의 국가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빈곤계층의 사회문화적 참여와 소통 가능한 수준의 급여 지지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7909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직사각형 47">
            <a:extLst>
              <a:ext uri="{FF2B5EF4-FFF2-40B4-BE49-F238E27FC236}">
                <a16:creationId xmlns:a16="http://schemas.microsoft.com/office/drawing/2014/main" id="{E7A9A1A9-0254-4B8E-9FB1-AA1A758F6E03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38353" y="217647"/>
            <a:ext cx="27494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공적연금제도의 탄생 배경과 기본사상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3AAD932F-6387-401C-A15B-5556F7436986}"/>
              </a:ext>
            </a:extLst>
          </p:cNvPr>
          <p:cNvSpPr/>
          <p:nvPr/>
        </p:nvSpPr>
        <p:spPr>
          <a:xfrm>
            <a:off x="312915" y="1196752"/>
            <a:ext cx="2339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자유주의와 보수주의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22D7E14-219D-45CA-9AA9-419C970A0760}"/>
              </a:ext>
            </a:extLst>
          </p:cNvPr>
          <p:cNvSpPr/>
          <p:nvPr/>
        </p:nvSpPr>
        <p:spPr>
          <a:xfrm>
            <a:off x="383193" y="1754842"/>
            <a:ext cx="3334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(1)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자유주의 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(= </a:t>
            </a:r>
            <a:r>
              <a:rPr lang="ko-KR" altLang="en-US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베버리지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연금모형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endParaRPr lang="ko-KR" altLang="en-US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FEF31EC9-996A-4C99-85FE-07C0099806EA}"/>
              </a:ext>
            </a:extLst>
          </p:cNvPr>
          <p:cNvSpPr/>
          <p:nvPr/>
        </p:nvSpPr>
        <p:spPr>
          <a:xfrm>
            <a:off x="590334" y="2200956"/>
            <a:ext cx="82301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노후소득보장에 대한 국가의 책임과 역할은 최소한의 범위 내에서의 빈곤정책으로 제한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47EC590-6FD3-474A-80E5-BE5AFE05BEE9}"/>
              </a:ext>
            </a:extLst>
          </p:cNvPr>
          <p:cNvSpPr/>
          <p:nvPr/>
        </p:nvSpPr>
        <p:spPr>
          <a:xfrm>
            <a:off x="608264" y="2586390"/>
            <a:ext cx="53495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국가의 과도한 개입은 경제적 왜곡과 같은 부작용 초래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A4D96D81-8797-41BB-AC3A-EE492F22A314}"/>
              </a:ext>
            </a:extLst>
          </p:cNvPr>
          <p:cNvSpPr/>
          <p:nvPr/>
        </p:nvSpPr>
        <p:spPr>
          <a:xfrm>
            <a:off x="590334" y="2998749"/>
            <a:ext cx="80938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 및 자산조사에 기초한 급여조정은 저소득계층의 노후대비를 위한 저축동기 억제 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C339FEBE-2A3F-4A5B-BCBF-5790E920D921}"/>
              </a:ext>
            </a:extLst>
          </p:cNvPr>
          <p:cNvSpPr/>
          <p:nvPr/>
        </p:nvSpPr>
        <p:spPr>
          <a:xfrm>
            <a:off x="862844" y="3363490"/>
            <a:ext cx="44662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 급여의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잠재적 한계세율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때문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CA1C1AE8-E5A8-47A7-9605-3897FA525A1E}"/>
              </a:ext>
            </a:extLst>
          </p:cNvPr>
          <p:cNvSpPr/>
          <p:nvPr/>
        </p:nvSpPr>
        <p:spPr>
          <a:xfrm>
            <a:off x="847167" y="3666510"/>
            <a:ext cx="7548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개인별로 차등 지급하는 것보다 모든 국민들에게 보편적으로 보장하는 것이 합당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38B54A53-BB4B-4F84-90CC-AFA0D8FB24C4}"/>
              </a:ext>
            </a:extLst>
          </p:cNvPr>
          <p:cNvSpPr/>
          <p:nvPr/>
        </p:nvSpPr>
        <p:spPr>
          <a:xfrm>
            <a:off x="622588" y="4098558"/>
            <a:ext cx="2066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베버리지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연금모형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B179CC88-C515-4FD6-ADD0-E5DAA952276B}"/>
              </a:ext>
            </a:extLst>
          </p:cNvPr>
          <p:cNvSpPr/>
          <p:nvPr/>
        </p:nvSpPr>
        <p:spPr>
          <a:xfrm>
            <a:off x="383914" y="4571836"/>
            <a:ext cx="3246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(2)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보수주의 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(=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비스마르크 사상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</a:t>
            </a:r>
            <a:endParaRPr lang="ko-KR" altLang="en-US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9997FC6A-566D-4E66-AA86-16F723F418E1}"/>
              </a:ext>
            </a:extLst>
          </p:cNvPr>
          <p:cNvSpPr/>
          <p:nvPr/>
        </p:nvSpPr>
        <p:spPr>
          <a:xfrm>
            <a:off x="607937" y="5034662"/>
            <a:ext cx="4163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연금수급자들의 종전생활수준보장을 목표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E1E3AEE-5910-4B62-84A2-F2773180AA7D}"/>
              </a:ext>
            </a:extLst>
          </p:cNvPr>
          <p:cNvSpPr/>
          <p:nvPr/>
        </p:nvSpPr>
        <p:spPr>
          <a:xfrm>
            <a:off x="590113" y="5394702"/>
            <a:ext cx="3602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소득대체적 기능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을 하는 연금제도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5BAE3FF8-4A40-4FB2-AFF7-E4368D943B74}"/>
              </a:ext>
            </a:extLst>
          </p:cNvPr>
          <p:cNvSpPr/>
          <p:nvPr/>
        </p:nvSpPr>
        <p:spPr>
          <a:xfrm>
            <a:off x="609912" y="5754742"/>
            <a:ext cx="71705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소득에 근거한 보험료를 부담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퇴직자 역시 소득을 기준으로 한 급여를 받음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4601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>
            <a:extLst>
              <a:ext uri="{FF2B5EF4-FFF2-40B4-BE49-F238E27FC236}">
                <a16:creationId xmlns:a16="http://schemas.microsoft.com/office/drawing/2014/main" id="{435F3826-62FD-49F2-95F1-0DB08D9C7AA2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59242" y="217647"/>
            <a:ext cx="17924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4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 모형들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303783" y="1885256"/>
            <a:ext cx="45576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연금모형 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 : </a:t>
            </a:r>
            <a:r>
              <a:rPr lang="ko-KR" altLang="en-US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직역별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소득연계형 연금보험모형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8FA250-9D4F-4A76-915A-420F7E3222F7}"/>
              </a:ext>
            </a:extLst>
          </p:cNvPr>
          <p:cNvSpPr txBox="1"/>
          <p:nvPr/>
        </p:nvSpPr>
        <p:spPr>
          <a:xfrm>
            <a:off x="2411759" y="1068551"/>
            <a:ext cx="4680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4</a:t>
            </a:r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 모형들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5C93142-0E58-4BD8-93D7-327FDF89B0E0}"/>
              </a:ext>
            </a:extLst>
          </p:cNvPr>
          <p:cNvSpPr/>
          <p:nvPr/>
        </p:nvSpPr>
        <p:spPr>
          <a:xfrm>
            <a:off x="418138" y="2475132"/>
            <a:ext cx="8451353" cy="37425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생활수준보장을 핵심적 목표로 채택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핵심적 가치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능력의 원칙과 기여의 정의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직종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직역의 사람들을 대상으로 한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조합방식의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범주별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제도 체계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적용 형태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모든 경제활동계층 → 임금근로계층 →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직역별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또는 종사상 형태별 분리 적용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가입자의 피부양자는 적용제외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유족연금제도가 별도로 운영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생활수준보장을 개인별 종전 근로소득의 어느 정도수준으로 유지 할 것인가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?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→ 공적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사적 또는 다양한 종류의 연금제도가 상호 병렬적 관계를 유지 할 필요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자신의 총소득에 대하여 보험료 납부 → 납부한 보험료 수준에 준하는 연급 급여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생활수준보장이라는 목적의 취지에 부합하여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임금연동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en-US" altLang="ko-KR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Wege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-Index)’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방식의 급여조정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빈곤문제에 대해 자체적인 해결방안을 갖추고 있지 않는 경우가 일반적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1123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>
            <a:extLst>
              <a:ext uri="{FF2B5EF4-FFF2-40B4-BE49-F238E27FC236}">
                <a16:creationId xmlns:a16="http://schemas.microsoft.com/office/drawing/2014/main" id="{6FF2B8BB-0668-4225-8116-4023D2DB6D8E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59242" y="217647"/>
            <a:ext cx="17924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4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 모형들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5C93142-0E58-4BD8-93D7-327FDF89B0E0}"/>
              </a:ext>
            </a:extLst>
          </p:cNvPr>
          <p:cNvSpPr/>
          <p:nvPr/>
        </p:nvSpPr>
        <p:spPr>
          <a:xfrm>
            <a:off x="395536" y="1662294"/>
            <a:ext cx="7029488" cy="4665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노후빈곤의 방지를 핵심적 정책목표로 채택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제도의 적용을 보편적으로 운영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→ 빈곤문제는 특정한 근로집단에서만 한정시킬 수 없는 때문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적용기준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거주의 원칙 또는 시민권의 원칙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연금제도들은 인간으로서 존엄성을 보장 받을 수 있는 수준의 연금을 목표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빈곤정책은 모두에게 적용되는 표준적 빈곤선을 대상으로 함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개인별로 충족되지 못한 욕구는 별도의 사회부조제도로 충족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정액의 보험료는 저소득계층의 부담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→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저소득층 보험료 부담을 경감해 줄 수 있는 제도적 방안 필요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장점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① 다양한 민간주체들에게 생활수준보장의 책임을 위임할 수 있음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② 빈곤방지와 </a:t>
            </a:r>
            <a:r>
              <a:rPr lang="ko-KR" altLang="en-US" sz="14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생활수보장의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정책목표에 따라 책임주체를 분명하게 구분할 수 있음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A206607-80E5-4669-AF63-0372DDF3FDAA}"/>
              </a:ext>
            </a:extLst>
          </p:cNvPr>
          <p:cNvSpPr/>
          <p:nvPr/>
        </p:nvSpPr>
        <p:spPr>
          <a:xfrm>
            <a:off x="307902" y="1124744"/>
            <a:ext cx="3958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연금모형 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 :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보편적 최저생계보장 모형</a:t>
            </a:r>
          </a:p>
        </p:txBody>
      </p:sp>
    </p:spTree>
    <p:extLst>
      <p:ext uri="{BB962C8B-B14F-4D97-AF65-F5344CB8AC3E}">
        <p14:creationId xmlns:p14="http://schemas.microsoft.com/office/powerpoint/2010/main" val="3666249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>
            <a:extLst>
              <a:ext uri="{FF2B5EF4-FFF2-40B4-BE49-F238E27FC236}">
                <a16:creationId xmlns:a16="http://schemas.microsoft.com/office/drawing/2014/main" id="{437B8EA5-9FB3-4409-AC65-B330F5599F3B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59242" y="217647"/>
            <a:ext cx="17924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4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 모형들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5C93142-0E58-4BD8-93D7-327FDF89B0E0}"/>
              </a:ext>
            </a:extLst>
          </p:cNvPr>
          <p:cNvSpPr/>
          <p:nvPr/>
        </p:nvSpPr>
        <p:spPr>
          <a:xfrm>
            <a:off x="400112" y="1650685"/>
            <a:ext cx="7335663" cy="54507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모형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과 모형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의 특성을 공통적으로 가짐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→ 생활수준보장과 빈공방지의 목표를 동시에 추구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최저생계보장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욕구에 연계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연금조사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보편적보장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or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가입기간에 연계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유형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소득연계형 연금모형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+ (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사후적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최저보증장치 →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오스트리아의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en-US" altLang="ko-KR" sz="14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Ausgleichszulage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소득수준별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차등적 </a:t>
            </a:r>
            <a:r>
              <a:rPr lang="ko-KR" altLang="en-US" sz="14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급여승수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적용 → 미국 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제도의 이원화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기초연금과 소득비례연금 → 예전 스웨덴 및 북부국가들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하나의 </a:t>
            </a:r>
            <a:r>
              <a:rPr lang="ko-KR" altLang="en-US" sz="14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급여산식에서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균등부분과 소득비례부분 운영 → 스위스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한국</a:t>
            </a:r>
            <a:endParaRPr lang="en-US" altLang="ko-KR" sz="1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적용대상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경제활동계층 또는 전국민도 가능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별도의 최저소득보증장치 반드시 필요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재원조달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개인별 소득비례형 부분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보험료 수입으로 충당</a:t>
            </a:r>
          </a:p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소득재분배 부분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국가의 일반재정으로 충당</a:t>
            </a:r>
          </a:p>
          <a:p>
            <a:pPr>
              <a:lnSpc>
                <a:spcPct val="15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A206607-80E5-4669-AF63-0372DDF3FDAA}"/>
              </a:ext>
            </a:extLst>
          </p:cNvPr>
          <p:cNvSpPr/>
          <p:nvPr/>
        </p:nvSpPr>
        <p:spPr>
          <a:xfrm>
            <a:off x="314563" y="1124744"/>
            <a:ext cx="2420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연금모형 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 :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혼합모형</a:t>
            </a:r>
          </a:p>
        </p:txBody>
      </p:sp>
    </p:spTree>
    <p:extLst>
      <p:ext uri="{BB962C8B-B14F-4D97-AF65-F5344CB8AC3E}">
        <p14:creationId xmlns:p14="http://schemas.microsoft.com/office/powerpoint/2010/main" val="1561046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>
            <a:extLst>
              <a:ext uri="{FF2B5EF4-FFF2-40B4-BE49-F238E27FC236}">
                <a16:creationId xmlns:a16="http://schemas.microsoft.com/office/drawing/2014/main" id="{10BDAD33-37F7-406F-B67A-FE0753DAF84E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59242" y="217647"/>
            <a:ext cx="17924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4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 모형들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2A206607-80E5-4669-AF63-0372DDF3FDAA}"/>
              </a:ext>
            </a:extLst>
          </p:cNvPr>
          <p:cNvSpPr/>
          <p:nvPr/>
        </p:nvSpPr>
        <p:spPr>
          <a:xfrm>
            <a:off x="251520" y="1331476"/>
            <a:ext cx="4304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4.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연금모형 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4 :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사회부조형 노후소득보장모형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CB61EEE2-6AD5-455A-B0AE-DD1498092ED0}"/>
              </a:ext>
            </a:extLst>
          </p:cNvPr>
          <p:cNvSpPr/>
          <p:nvPr/>
        </p:nvSpPr>
        <p:spPr>
          <a:xfrm>
            <a:off x="311403" y="1847034"/>
            <a:ext cx="8571577" cy="740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보장의 목표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최저생계보장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자구노력이 실패한 사회취약계층을 주된 대상으로 제한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국가의 역할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민간 또는 개인의 역할실패로 사회문화적 최저수준이 되었을 경우에만 필요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→  따라서 생활수준보장의 책임은 전적으로 시장의 역할에 일임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급여수준은 최저생계비가 아닌 개별적 욕구를 반영하여 차등적으로 제공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노후빈곤문제에 대한 가장 목표효율적 제도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수치심 등의 문제로 은폐된 빈곤문제의 발생 가능성 높음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소득조사방식의 최저소득보장제도는 저소득 노인의 저축동기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자립동기를 억제하게 될 우려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자영업자 등 공적연금제도의 적용에서 제외된 계층을 대상으로 적용할 수 있음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대표적으로 오스트레일리아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뉴질랜드가 있음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endParaRPr lang="ko-KR" altLang="en-US" sz="1600" dirty="0"/>
          </a:p>
          <a:p>
            <a:pPr>
              <a:lnSpc>
                <a:spcPct val="20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9351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51520" y="3068960"/>
            <a:ext cx="8640960" cy="352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/>
          <p:cNvSpPr/>
          <p:nvPr/>
        </p:nvSpPr>
        <p:spPr>
          <a:xfrm>
            <a:off x="2627784" y="1052736"/>
            <a:ext cx="3858956" cy="385895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486740" y="286782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</a:rPr>
              <a:t>노후 설계론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99792" y="2564904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THANK</a:t>
            </a:r>
          </a:p>
          <a:p>
            <a:pPr algn="ctr"/>
            <a:r>
              <a:rPr lang="en-US" altLang="ko-KR" sz="5400" b="1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YOU</a:t>
            </a:r>
            <a:endParaRPr lang="ko-KR" altLang="en-US" sz="5400" b="1" dirty="0">
              <a:solidFill>
                <a:schemeClr val="bg1"/>
              </a:solidFill>
              <a:latin typeface="210 국민체조 L" panose="02020603020101020101" pitchFamily="18" charset="-127"/>
              <a:ea typeface="210 국민체조 L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321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>
            <a:extLst>
              <a:ext uri="{FF2B5EF4-FFF2-40B4-BE49-F238E27FC236}">
                <a16:creationId xmlns:a16="http://schemas.microsoft.com/office/drawing/2014/main" id="{EFC8163B-1E4C-4E14-9BE2-AC5A2AF3D818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80059" y="217647"/>
            <a:ext cx="22317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경제</a:t>
            </a:r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 ∙ 인구사회학적 배경</a:t>
            </a:r>
            <a:endParaRPr lang="ko-KR" altLang="en-US" sz="1200" b="1" spc="-15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236838" y="1880056"/>
            <a:ext cx="3267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임금노동자의 탄생과 양적 팽창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8FA250-9D4F-4A76-915A-420F7E3222F7}"/>
              </a:ext>
            </a:extLst>
          </p:cNvPr>
          <p:cNvSpPr txBox="1"/>
          <p:nvPr/>
        </p:nvSpPr>
        <p:spPr>
          <a:xfrm>
            <a:off x="2411759" y="1068551"/>
            <a:ext cx="46805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 경제 ∙ 인구사회학적 배경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5C93142-0E58-4BD8-93D7-327FDF89B0E0}"/>
              </a:ext>
            </a:extLst>
          </p:cNvPr>
          <p:cNvSpPr/>
          <p:nvPr/>
        </p:nvSpPr>
        <p:spPr>
          <a:xfrm>
            <a:off x="395536" y="2353772"/>
            <a:ext cx="7643439" cy="3465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19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세기 산업화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전통적 농업국가 → 근대화된 산업국가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자신의 노동력을 판매하여 생활하는 임금노동자들이 최초로 탄생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도시로 인구유입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몰락한 가내수공업자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걸인 등은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무산의 노동자계급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으로 편입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→ 임노동관계를 통해 가족의 생존을 확보하는 사람들의 비중 증가</a:t>
            </a: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괴츠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브리프의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자본주의로의 모험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노동자의 무소유로 인한 경제적 종속과 착취의 문제가 심각한 사회문제로 등장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노동시장 종속성의 문제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111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>
            <a:extLst>
              <a:ext uri="{FF2B5EF4-FFF2-40B4-BE49-F238E27FC236}">
                <a16:creationId xmlns:a16="http://schemas.microsoft.com/office/drawing/2014/main" id="{6D78DCC0-D827-4280-9E7B-C86CE6D8F661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8DD648-07FD-4162-B9FD-6D74BC2B1569}"/>
              </a:ext>
            </a:extLst>
          </p:cNvPr>
          <p:cNvSpPr/>
          <p:nvPr/>
        </p:nvSpPr>
        <p:spPr>
          <a:xfrm>
            <a:off x="282525" y="1268760"/>
            <a:ext cx="3175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노동시장에서 고령자들의 불리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B760CD0A-94DD-4F83-9F4F-25EDF0040BA1}"/>
              </a:ext>
            </a:extLst>
          </p:cNvPr>
          <p:cNvSpPr/>
          <p:nvPr/>
        </p:nvSpPr>
        <p:spPr>
          <a:xfrm>
            <a:off x="352735" y="1954896"/>
            <a:ext cx="8438529" cy="44504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산업부문 전반적으로 인력수요가 증가했지만 고령자들의 취업기화가 전적으로 배제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인력수요의 표준화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기업의 인력선발 또는 해고 기준으로 연령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성 교육수준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건강상태 등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고령자들은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대기성 인력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(Reserved Army)’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로 불경기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→ 가장 먼저 해고</a:t>
            </a:r>
          </a:p>
          <a:p>
            <a:pPr>
              <a:lnSpc>
                <a:spcPct val="20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                                                   호경기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→ 가장 늦게 취업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종합하면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산업화 시기 전반적 인력수요 증가에도 고령자들은 오히려 불리 </a:t>
            </a: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노동시간의 구조적 변화가 고령계층의 근로환경에 불리하게 작용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→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근대적 노후소득보장제도의 탄생에 기여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endParaRPr lang="ko-KR" altLang="en-US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F7538061-69E4-45AB-8D16-4BE57C5B9D03}"/>
              </a:ext>
            </a:extLst>
          </p:cNvPr>
          <p:cNvSpPr/>
          <p:nvPr/>
        </p:nvSpPr>
        <p:spPr>
          <a:xfrm>
            <a:off x="180059" y="217647"/>
            <a:ext cx="22317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경제</a:t>
            </a:r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 ∙ 인구사회학적 배경</a:t>
            </a:r>
            <a:endParaRPr lang="ko-KR" altLang="en-US" sz="1200" b="1" spc="-15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58259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>
            <a:extLst>
              <a:ext uri="{FF2B5EF4-FFF2-40B4-BE49-F238E27FC236}">
                <a16:creationId xmlns:a16="http://schemas.microsoft.com/office/drawing/2014/main" id="{ECA2FF1F-6FBA-4B27-BF18-E455754E042E}"/>
              </a:ext>
            </a:extLst>
          </p:cNvPr>
          <p:cNvSpPr/>
          <p:nvPr/>
        </p:nvSpPr>
        <p:spPr>
          <a:xfrm>
            <a:off x="242555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9FF171A-E7A8-4E79-A772-51B9A9A831F2}"/>
              </a:ext>
            </a:extLst>
          </p:cNvPr>
          <p:cNvSpPr/>
          <p:nvPr/>
        </p:nvSpPr>
        <p:spPr>
          <a:xfrm>
            <a:off x="4725629" y="2252727"/>
            <a:ext cx="3099764" cy="16122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8" name="모서리가 둥근 직사각형 17">
            <a:extLst>
              <a:ext uri="{FF2B5EF4-FFF2-40B4-BE49-F238E27FC236}">
                <a16:creationId xmlns:a16="http://schemas.microsoft.com/office/drawing/2014/main" id="{D6B57BC4-E749-4306-90AC-10964CA30DA8}"/>
              </a:ext>
            </a:extLst>
          </p:cNvPr>
          <p:cNvSpPr/>
          <p:nvPr/>
        </p:nvSpPr>
        <p:spPr>
          <a:xfrm>
            <a:off x="7292366" y="2546870"/>
            <a:ext cx="1478925" cy="623633"/>
          </a:xfrm>
          <a:prstGeom prst="roundRect">
            <a:avLst/>
          </a:prstGeom>
          <a:solidFill>
            <a:srgbClr val="215968"/>
          </a:solidFill>
          <a:ln>
            <a:solidFill>
              <a:srgbClr val="21596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8DD648-07FD-4162-B9FD-6D74BC2B1569}"/>
              </a:ext>
            </a:extLst>
          </p:cNvPr>
          <p:cNvSpPr/>
          <p:nvPr/>
        </p:nvSpPr>
        <p:spPr>
          <a:xfrm>
            <a:off x="251520" y="1187460"/>
            <a:ext cx="53367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산업화에 따른 사회적 환경의 변화와 위험의 특성 변화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0EAD660-2F40-4CF3-AFE4-4462F89984A1}"/>
              </a:ext>
            </a:extLst>
          </p:cNvPr>
          <p:cNvSpPr/>
          <p:nvPr/>
        </p:nvSpPr>
        <p:spPr>
          <a:xfrm>
            <a:off x="1239238" y="2276872"/>
            <a:ext cx="3018997" cy="16122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모서리가 둥근 직사각형 17">
            <a:extLst>
              <a:ext uri="{FF2B5EF4-FFF2-40B4-BE49-F238E27FC236}">
                <a16:creationId xmlns:a16="http://schemas.microsoft.com/office/drawing/2014/main" id="{ED3461EB-3528-4E74-9502-3B1409C6560E}"/>
              </a:ext>
            </a:extLst>
          </p:cNvPr>
          <p:cNvSpPr/>
          <p:nvPr/>
        </p:nvSpPr>
        <p:spPr>
          <a:xfrm>
            <a:off x="332955" y="2545309"/>
            <a:ext cx="1478925" cy="623633"/>
          </a:xfrm>
          <a:prstGeom prst="round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0EEA0C72-90EA-4040-AB83-6A7961449AC9}"/>
              </a:ext>
            </a:extLst>
          </p:cNvPr>
          <p:cNvSpPr/>
          <p:nvPr/>
        </p:nvSpPr>
        <p:spPr>
          <a:xfrm>
            <a:off x="667018" y="2542499"/>
            <a:ext cx="780983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전통적</a:t>
            </a:r>
            <a:endParaRPr lang="en-US" altLang="ko-KR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대가족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C3EECD6C-CD58-4F1A-9A8E-7775557F4392}"/>
              </a:ext>
            </a:extLst>
          </p:cNvPr>
          <p:cNvSpPr/>
          <p:nvPr/>
        </p:nvSpPr>
        <p:spPr>
          <a:xfrm>
            <a:off x="7583360" y="2663410"/>
            <a:ext cx="867545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핵가족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07B5A71D-78A9-4E39-A134-D2772E869176}"/>
              </a:ext>
            </a:extLst>
          </p:cNvPr>
          <p:cNvSpPr/>
          <p:nvPr/>
        </p:nvSpPr>
        <p:spPr>
          <a:xfrm>
            <a:off x="4715390" y="2276872"/>
            <a:ext cx="1478926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소비 공동체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3B9AC46D-8107-412F-81BE-206E49CE80A0}"/>
              </a:ext>
            </a:extLst>
          </p:cNvPr>
          <p:cNvSpPr/>
          <p:nvPr/>
        </p:nvSpPr>
        <p:spPr>
          <a:xfrm>
            <a:off x="1911759" y="2761183"/>
            <a:ext cx="2058576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그 자체로 사회보장 제도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624DD63-C2CA-4614-9FA0-4DF5AA7D2A06}"/>
              </a:ext>
            </a:extLst>
          </p:cNvPr>
          <p:cNvSpPr/>
          <p:nvPr/>
        </p:nvSpPr>
        <p:spPr>
          <a:xfrm>
            <a:off x="1889681" y="3121804"/>
            <a:ext cx="1939312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출산과 양육은 일종의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  <a:p>
            <a:pPr algn="ctr"/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투자재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en-US" altLang="ko-KR" sz="14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Investive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Good)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6B551D09-6ABA-4E91-AAF6-72AC417A27B9}"/>
              </a:ext>
            </a:extLst>
          </p:cNvPr>
          <p:cNvSpPr/>
          <p:nvPr/>
        </p:nvSpPr>
        <p:spPr>
          <a:xfrm>
            <a:off x="4754649" y="2874422"/>
            <a:ext cx="255316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생계유지는 임금으로 충당 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3F5F869-A005-4F51-83DB-15A0E5BABB35}"/>
              </a:ext>
            </a:extLst>
          </p:cNvPr>
          <p:cNvSpPr/>
          <p:nvPr/>
        </p:nvSpPr>
        <p:spPr>
          <a:xfrm>
            <a:off x="488223" y="1722294"/>
            <a:ext cx="62440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산업화 과정에서 전통적 대가족은 점차 해체되고 핵가족은 증가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C8294AF8-313F-4FDA-8B05-9C412CEF2183}"/>
              </a:ext>
            </a:extLst>
          </p:cNvPr>
          <p:cNvSpPr/>
          <p:nvPr/>
        </p:nvSpPr>
        <p:spPr>
          <a:xfrm>
            <a:off x="4545012" y="2564904"/>
            <a:ext cx="2331244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노인부양기능 취약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C04828B0-4DC7-4F08-8B17-591A64901D7B}"/>
              </a:ext>
            </a:extLst>
          </p:cNvPr>
          <p:cNvSpPr/>
          <p:nvPr/>
        </p:nvSpPr>
        <p:spPr>
          <a:xfrm>
            <a:off x="323528" y="4571836"/>
            <a:ext cx="1880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4.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평균수명의 연장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2360464C-E1DC-4AEA-8A7B-DECF996D1A08}"/>
              </a:ext>
            </a:extLst>
          </p:cNvPr>
          <p:cNvSpPr/>
          <p:nvPr/>
        </p:nvSpPr>
        <p:spPr>
          <a:xfrm>
            <a:off x="539552" y="4889697"/>
            <a:ext cx="7537641" cy="10033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평균수명의 연장으로 은퇴 이후 소득이 없는 상태로 살아가는 기간이 점차 확대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평균수명 연장 요인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95BD798-9BA0-4BDA-980D-C9D6D216A523}"/>
              </a:ext>
            </a:extLst>
          </p:cNvPr>
          <p:cNvSpPr/>
          <p:nvPr/>
        </p:nvSpPr>
        <p:spPr>
          <a:xfrm>
            <a:off x="1367475" y="5970766"/>
            <a:ext cx="7273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①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의료기술의 발달 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②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위생 및 보건환경 개선 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③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재해예방을 위한 산업안정 및 보건 조치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D7FA0CB8-CA5C-4B02-8EAB-4AC0742C828A}"/>
              </a:ext>
            </a:extLst>
          </p:cNvPr>
          <p:cNvSpPr/>
          <p:nvPr/>
        </p:nvSpPr>
        <p:spPr>
          <a:xfrm>
            <a:off x="433244" y="3943791"/>
            <a:ext cx="56829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노령 장애 부양자 사망의 위험요인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대가족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→ 해결 가능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DC56986C-B6B7-4551-A392-D52E5C6F0B2F}"/>
              </a:ext>
            </a:extLst>
          </p:cNvPr>
          <p:cNvSpPr/>
          <p:nvPr/>
        </p:nvSpPr>
        <p:spPr>
          <a:xfrm>
            <a:off x="4049280" y="4242574"/>
            <a:ext cx="44149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핵가족  →  부정적 파급효과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사회적 위험으로 등장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B15F1FEB-FCFD-434E-9378-CC06948DE1F1}"/>
              </a:ext>
            </a:extLst>
          </p:cNvPr>
          <p:cNvSpPr/>
          <p:nvPr/>
        </p:nvSpPr>
        <p:spPr>
          <a:xfrm>
            <a:off x="180059" y="217647"/>
            <a:ext cx="22317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경제</a:t>
            </a:r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 ∙ 인구사회학적 배경</a:t>
            </a:r>
            <a:endParaRPr lang="ko-KR" altLang="en-US" sz="1200" b="1" spc="-15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FA811F25-233C-45C7-8EF2-1A9552F4C94A}"/>
              </a:ext>
            </a:extLst>
          </p:cNvPr>
          <p:cNvSpPr/>
          <p:nvPr/>
        </p:nvSpPr>
        <p:spPr>
          <a:xfrm>
            <a:off x="1910740" y="2473151"/>
            <a:ext cx="1854995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생산과 소비의 공동체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B9AA7A6-EFE5-4349-BF53-BF66DDB0E7AA}"/>
              </a:ext>
            </a:extLst>
          </p:cNvPr>
          <p:cNvSpPr/>
          <p:nvPr/>
        </p:nvSpPr>
        <p:spPr>
          <a:xfrm>
            <a:off x="4572000" y="3212976"/>
            <a:ext cx="255316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출산과 양육은 공공재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1C16C161-C69D-41A1-A7C4-14DCB2C2DFA0}"/>
              </a:ext>
            </a:extLst>
          </p:cNvPr>
          <p:cNvSpPr/>
          <p:nvPr/>
        </p:nvSpPr>
        <p:spPr>
          <a:xfrm>
            <a:off x="4899157" y="3501008"/>
            <a:ext cx="2553163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가족정책적 차원의 지원 필요성</a:t>
            </a:r>
          </a:p>
        </p:txBody>
      </p:sp>
    </p:spTree>
    <p:extLst>
      <p:ext uri="{BB962C8B-B14F-4D97-AF65-F5344CB8AC3E}">
        <p14:creationId xmlns:p14="http://schemas.microsoft.com/office/powerpoint/2010/main" val="3744272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>
            <a:extLst>
              <a:ext uri="{FF2B5EF4-FFF2-40B4-BE49-F238E27FC236}">
                <a16:creationId xmlns:a16="http://schemas.microsoft.com/office/drawing/2014/main" id="{4A793FCB-EB31-4498-B604-57AE1D75D3A3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323528" y="2101758"/>
            <a:ext cx="1734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일반 생명보험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8FA250-9D4F-4A76-915A-420F7E3222F7}"/>
              </a:ext>
            </a:extLst>
          </p:cNvPr>
          <p:cNvSpPr txBox="1"/>
          <p:nvPr/>
        </p:nvSpPr>
        <p:spPr>
          <a:xfrm>
            <a:off x="1691680" y="1124744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 공적연금제도의 탄생 이전 시기의 노후소득보장제도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ACE2D82A-12CC-4B95-9FC1-D8727290CC1B}"/>
              </a:ext>
            </a:extLst>
          </p:cNvPr>
          <p:cNvSpPr/>
          <p:nvPr/>
        </p:nvSpPr>
        <p:spPr>
          <a:xfrm>
            <a:off x="609572" y="2661646"/>
            <a:ext cx="8273162" cy="37425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 출범 이전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생명보험은 귀족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부유한 자본가의 노후대비용 수단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최초의 제도는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1765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년 영국의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이퀴터블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(Equitable)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19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세기 이후 독일의 </a:t>
            </a:r>
            <a:r>
              <a:rPr lang="ko-KR" altLang="en-US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폴크스퓌어조르게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en-US" altLang="ko-KR" sz="1600" b="1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Volksfuersorge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영국의 빅토리아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(Victoria)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등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일반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시민을 대상으로 한 보험상품들 등장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생명보험의 노후보장용상품으로서 취약성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①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통화가치의 안정성 보장을 위한 금본위제도가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1931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년 폐지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통화위기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인플레이션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②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양차 세계대전에 따른 부정적 파급효과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기계 및 설비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건물 등 부동산과 같은 실물자산의 대량적 파괴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  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민간보험의 자산가치 절반 가량 상실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151995" y="217647"/>
            <a:ext cx="36279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공적연금제도의 탄생 이전 시기의 노후소득보장제도</a:t>
            </a:r>
          </a:p>
        </p:txBody>
      </p:sp>
    </p:spTree>
    <p:extLst>
      <p:ext uri="{BB962C8B-B14F-4D97-AF65-F5344CB8AC3E}">
        <p14:creationId xmlns:p14="http://schemas.microsoft.com/office/powerpoint/2010/main" val="3688605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사각형 19">
            <a:extLst>
              <a:ext uri="{FF2B5EF4-FFF2-40B4-BE49-F238E27FC236}">
                <a16:creationId xmlns:a16="http://schemas.microsoft.com/office/drawing/2014/main" id="{4BEC8029-FCEB-484E-8664-6FF953C1EB8B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D324A84C-0D3D-469E-AB8F-67BD95AC10BD}"/>
              </a:ext>
            </a:extLst>
          </p:cNvPr>
          <p:cNvSpPr/>
          <p:nvPr/>
        </p:nvSpPr>
        <p:spPr>
          <a:xfrm>
            <a:off x="350690" y="1424970"/>
            <a:ext cx="2565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공무원 및 군인부양제도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65FEFBD-1543-48F3-94C2-98F1FE97A519}"/>
              </a:ext>
            </a:extLst>
          </p:cNvPr>
          <p:cNvSpPr/>
          <p:nvPr/>
        </p:nvSpPr>
        <p:spPr>
          <a:xfrm>
            <a:off x="375225" y="1920344"/>
            <a:ext cx="8456161" cy="37425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신분제적 사회보장제도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일생동안 신분적 관계에 기초하여 보장 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 기능과 질병장애재해 등으로 인한 피해도 보호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재원은 국가가 자신의 책임으로 충당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군인연금은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16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세기 군인의 사기 진작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탈영방지 등 전투력 강화를 목적으로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군사적 분야에서 최초로 탄생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공무원부양제도는 공무원의 부정부패에 따른 기회비용을 높이는 역할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예 연금수급권 박탈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공무원 대상으로 하는 부양제도는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1790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년 프랑스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1791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년 오스트리아에서 최초로 도입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고위직 공무원은 높은 수준의 연금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(Pension)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일반 공무원은 상대적으로 낮은 배당금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(Provision)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151995" y="217647"/>
            <a:ext cx="36279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공적연금제도의 탄생 이전 시기의 노후소득보장제도</a:t>
            </a:r>
          </a:p>
        </p:txBody>
      </p:sp>
    </p:spTree>
    <p:extLst>
      <p:ext uri="{BB962C8B-B14F-4D97-AF65-F5344CB8AC3E}">
        <p14:creationId xmlns:p14="http://schemas.microsoft.com/office/powerpoint/2010/main" val="4101008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>
            <a:extLst>
              <a:ext uri="{FF2B5EF4-FFF2-40B4-BE49-F238E27FC236}">
                <a16:creationId xmlns:a16="http://schemas.microsoft.com/office/drawing/2014/main" id="{F99EF1FF-2F9C-4228-A937-9F31811FF602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4E57DE48-C4CF-48EF-BA58-D937D3E0FAC7}"/>
              </a:ext>
            </a:extLst>
          </p:cNvPr>
          <p:cNvSpPr/>
          <p:nvPr/>
        </p:nvSpPr>
        <p:spPr>
          <a:xfrm>
            <a:off x="151995" y="217647"/>
            <a:ext cx="36279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공적연금제도의 탄생 이전 시기의 노후소득보장제도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A162792-6CA0-497C-9F96-B562F88D2009}"/>
              </a:ext>
            </a:extLst>
          </p:cNvPr>
          <p:cNvSpPr/>
          <p:nvPr/>
        </p:nvSpPr>
        <p:spPr>
          <a:xfrm>
            <a:off x="229166" y="1194188"/>
            <a:ext cx="1606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기업연금제도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AB81EC26-362C-4B15-A1B8-D58B816B62E9}"/>
              </a:ext>
            </a:extLst>
          </p:cNvPr>
          <p:cNvSpPr/>
          <p:nvPr/>
        </p:nvSpPr>
        <p:spPr>
          <a:xfrm>
            <a:off x="353105" y="1640302"/>
            <a:ext cx="7840608" cy="49428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일부 기업들이나 업종을 중심으로 도입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기업자체적 판단과 비용부담으로 운영되어 법적 청구권 인정되지 않음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제도의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도입 여부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대상자 선별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급여 내용 및 수준은 기업의 자유재량권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→  기업 연금은 사용주가 제공하는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은혜로운 급여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’,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즉 은급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恩給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en-US" altLang="ko-KR" sz="14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Gnadenpensiom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)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초기에는 특수한 요직에 근무하는 종사자들 위주로 운영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기밀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기술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회계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인사 등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인사정책적 수단으로서 기업연금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호경기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우수인력확보가 어려워 기업연금을 도입하거나 일반 근로자 전체로 확대 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불경기 </a:t>
            </a: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기업연금의 적용범위나 급여수준 등에 있어서 일정한 제한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공무원 연금제도와 기업연금의 유사성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9482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직사각형 28">
            <a:extLst>
              <a:ext uri="{FF2B5EF4-FFF2-40B4-BE49-F238E27FC236}">
                <a16:creationId xmlns:a16="http://schemas.microsoft.com/office/drawing/2014/main" id="{D730EBF2-9277-4E2B-8605-A69AE12D6026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%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64AB24B-CAB9-4CA9-B042-72874E187DB4}"/>
              </a:ext>
            </a:extLst>
          </p:cNvPr>
          <p:cNvSpPr/>
          <p:nvPr/>
        </p:nvSpPr>
        <p:spPr>
          <a:xfrm>
            <a:off x="350423" y="1340768"/>
            <a:ext cx="1303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4.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자조 기구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F83EC416-0D56-407E-B83D-93DDE9ED6173}"/>
              </a:ext>
            </a:extLst>
          </p:cNvPr>
          <p:cNvSpPr/>
          <p:nvPr/>
        </p:nvSpPr>
        <p:spPr>
          <a:xfrm>
            <a:off x="303106" y="1988840"/>
            <a:ext cx="8465779" cy="3973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공동체의 문제를 해결하기 위해 도입된 전통의 협동적 조직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직장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직종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직역 단위로 운영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공동으로 직면한 산재나 질병에 대한 보장기능 담당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하지만 노후소득보장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장기성 위험은 비용과 불확실성 문제로 제대로 기능할 수 없는 한계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예외적인 분야로서 광산업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자조조직으로 출발 → 산업화의 에너지원 확보 등으로 중요성 부각 → 공제조합 운영에 국가개입 증가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이후 서구 대다수 국가들의 공제조합에 대한 재정적 지원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공제조합이 보편적 제도로 확장될 수 있었던 이유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공제조합에 대한 국가의 재정적 지원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→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공제조합의 범위가 확장될 경우 기초자치단체 부담 경감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- </a:t>
            </a:r>
            <a:r>
              <a:rPr lang="ko-KR" altLang="en-US" sz="1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공제조합에 대한 사용자의 재정지원이 의무화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공제조합은 점차 사회보험제도로 성격이 전환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자조기구가 근대의 사회보장제도의 맹아가 됨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4E57DE48-C4CF-48EF-BA58-D937D3E0FAC7}"/>
              </a:ext>
            </a:extLst>
          </p:cNvPr>
          <p:cNvSpPr/>
          <p:nvPr/>
        </p:nvSpPr>
        <p:spPr>
          <a:xfrm>
            <a:off x="151995" y="217647"/>
            <a:ext cx="36279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공적연금제도의 탄생 이전 시기의 노후소득보장제도</a:t>
            </a:r>
          </a:p>
        </p:txBody>
      </p:sp>
    </p:spTree>
    <p:extLst>
      <p:ext uri="{BB962C8B-B14F-4D97-AF65-F5344CB8AC3E}">
        <p14:creationId xmlns:p14="http://schemas.microsoft.com/office/powerpoint/2010/main" val="846581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직사각형 36">
            <a:extLst>
              <a:ext uri="{FF2B5EF4-FFF2-40B4-BE49-F238E27FC236}">
                <a16:creationId xmlns:a16="http://schemas.microsoft.com/office/drawing/2014/main" id="{789EF068-A082-4476-9588-70160A78C75B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%</a:t>
            </a:r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02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288229" y="2184279"/>
            <a:ext cx="6227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공적연금제도의 탄생 배경요인과 국가별 제도적 대처의 상이성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8FA250-9D4F-4A76-915A-420F7E3222F7}"/>
              </a:ext>
            </a:extLst>
          </p:cNvPr>
          <p:cNvSpPr txBox="1"/>
          <p:nvPr/>
        </p:nvSpPr>
        <p:spPr>
          <a:xfrm>
            <a:off x="1691680" y="1124744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 공적연금제도의 </a:t>
            </a:r>
            <a:endParaRPr lang="en-US" altLang="ko-KR" sz="24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24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탄생 배경과 기본사상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ACE2D82A-12CC-4B95-9FC1-D8727290CC1B}"/>
              </a:ext>
            </a:extLst>
          </p:cNvPr>
          <p:cNvSpPr/>
          <p:nvPr/>
        </p:nvSpPr>
        <p:spPr>
          <a:xfrm>
            <a:off x="1068481" y="5609060"/>
            <a:ext cx="61686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④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사회적 갈등 무마와 정치적 통합에 대한 국가의 관심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사회정책에 대한 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국가의 역할 강화에 대한 요구 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4A7B1432-0E6A-442D-9F52-5E3A009B5760}"/>
              </a:ext>
            </a:extLst>
          </p:cNvPr>
          <p:cNvSpPr/>
          <p:nvPr/>
        </p:nvSpPr>
        <p:spPr>
          <a:xfrm>
            <a:off x="238353" y="217647"/>
            <a:ext cx="27494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3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공적연금제도의 탄생 배경과 기본사상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F58A34D9-CC5E-4FC1-8C07-FA05954E0515}"/>
              </a:ext>
            </a:extLst>
          </p:cNvPr>
          <p:cNvSpPr/>
          <p:nvPr/>
        </p:nvSpPr>
        <p:spPr>
          <a:xfrm>
            <a:off x="467544" y="2771636"/>
            <a:ext cx="3361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1)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공적연금제도 탄생의 배경요인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603AEABC-AD26-4A2A-B792-4F5A259677A9}"/>
              </a:ext>
            </a:extLst>
          </p:cNvPr>
          <p:cNvSpPr/>
          <p:nvPr/>
        </p:nvSpPr>
        <p:spPr>
          <a:xfrm>
            <a:off x="973313" y="3259723"/>
            <a:ext cx="60452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>
                <a:latin typeface="a드림고딕4" panose="02020600000000000000" pitchFamily="18" charset="-127"/>
                <a:ea typeface="a드림고딕4" panose="02020600000000000000" pitchFamily="18" charset="-127"/>
              </a:rPr>
              <a:t>① </a:t>
            </a:r>
            <a:r>
              <a:rPr lang="ko-KR" altLang="en-US" sz="1600" b="1" spc="-150">
                <a:latin typeface="a드림고딕4" panose="02020600000000000000" pitchFamily="18" charset="-127"/>
                <a:ea typeface="a드림고딕4" panose="02020600000000000000" pitchFamily="18" charset="-127"/>
              </a:rPr>
              <a:t>근로계층의 수적 증가와 이에 대한 국가의 정치적 경제적 영향력 확대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26519BA-CC95-40F1-9652-81E271295B7C}"/>
              </a:ext>
            </a:extLst>
          </p:cNvPr>
          <p:cNvSpPr/>
          <p:nvPr/>
        </p:nvSpPr>
        <p:spPr>
          <a:xfrm>
            <a:off x="1331640" y="3695541"/>
            <a:ext cx="59731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 시 임금을 대체해 줄 수 있는 소득원으로 연금제도의 필요성 인식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A7FA5554-3F4A-4A10-A2B1-E555DDB62B79}"/>
              </a:ext>
            </a:extLst>
          </p:cNvPr>
          <p:cNvSpPr/>
          <p:nvPr/>
        </p:nvSpPr>
        <p:spPr>
          <a:xfrm>
            <a:off x="1068481" y="4197113"/>
            <a:ext cx="35862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②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기초자치단체의 불만과 정치적 압력행사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5E0AC118-6E14-44EB-9DCF-8D88A74E9E72}"/>
              </a:ext>
            </a:extLst>
          </p:cNvPr>
          <p:cNvSpPr/>
          <p:nvPr/>
        </p:nvSpPr>
        <p:spPr>
          <a:xfrm>
            <a:off x="1331640" y="4627641"/>
            <a:ext cx="43749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•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당시 기초자치단체가 도시빈민과 장애인들을 부양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7088E369-1137-4065-84AA-27DC32D10A63}"/>
              </a:ext>
            </a:extLst>
          </p:cNvPr>
          <p:cNvSpPr/>
          <p:nvPr/>
        </p:nvSpPr>
        <p:spPr>
          <a:xfrm>
            <a:off x="1059054" y="5107488"/>
            <a:ext cx="6245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③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기업연금과 각종 공제금고의 혜택에서 빈민들을 배제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136601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2567</TotalTime>
  <Words>2028</Words>
  <Application>Microsoft Office PowerPoint</Application>
  <PresentationFormat>화면 슬라이드 쇼(4:3)</PresentationFormat>
  <Paragraphs>295</Paragraphs>
  <Slides>18</Slides>
  <Notes>18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4" baseType="lpstr">
      <vt:lpstr>210 국민체조 B</vt:lpstr>
      <vt:lpstr>210 국민체조 L</vt:lpstr>
      <vt:lpstr>a드림고딕4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LG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minhee park</dc:creator>
  <cp:lastModifiedBy>이정우</cp:lastModifiedBy>
  <cp:revision>339</cp:revision>
  <dcterms:created xsi:type="dcterms:W3CDTF">2016-11-03T20:47:04Z</dcterms:created>
  <dcterms:modified xsi:type="dcterms:W3CDTF">2019-12-10T04:10:37Z</dcterms:modified>
</cp:coreProperties>
</file>