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890">
          <p15:clr>
            <a:srgbClr val="A4A3A4"/>
          </p15:clr>
        </p15:guide>
        <p15:guide id="4" pos="2880">
          <p15:clr>
            <a:srgbClr val="A4A3A4"/>
          </p15:clr>
        </p15:guide>
        <p15:guide id="5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46" autoAdjust="0"/>
    <p:restoredTop sz="94660"/>
  </p:normalViewPr>
  <p:slideViewPr>
    <p:cSldViewPr showGuides="1">
      <p:cViewPr varScale="1">
        <p:scale>
          <a:sx n="66" d="100"/>
          <a:sy n="66" d="100"/>
        </p:scale>
        <p:origin x="944" y="36"/>
      </p:cViewPr>
      <p:guideLst>
        <p:guide orient="horz" pos="2160"/>
        <p:guide orient="horz" pos="255"/>
        <p:guide orient="horz" pos="890"/>
        <p:guide pos="2880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바탕 화면\정책론-타이틀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375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istrator\바탕 화면\정책론-본문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3757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44016" y="1912272"/>
            <a:ext cx="8820472" cy="20882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제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10</a:t>
            </a: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장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/>
            </a:r>
            <a:b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원인주의의 원칙과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/>
            </a:r>
            <a:b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결과주의의 원칙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7" name="부제목 2"/>
          <p:cNvSpPr txBox="1">
            <a:spLocks/>
          </p:cNvSpPr>
          <p:nvPr/>
        </p:nvSpPr>
        <p:spPr>
          <a:xfrm>
            <a:off x="142844" y="5572140"/>
            <a:ext cx="3605208" cy="1143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kumimoji="0" lang="ko-KR" altLang="en-US" sz="2000" b="0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제</a:t>
            </a:r>
            <a:r>
              <a:rPr kumimoji="0" lang="en-US" altLang="ko-KR" sz="2000" b="0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1</a:t>
            </a:r>
            <a:r>
              <a:rPr kumimoji="0" lang="ko-KR" altLang="en-US" sz="2000" b="0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절 원인주의의 원칙</a:t>
            </a:r>
            <a:endParaRPr kumimoji="0" lang="en-US" altLang="ko-KR" sz="2000" b="0" i="0" u="none" strike="noStrike" kern="1200" cap="none" spc="0" normalizeH="0" baseline="0" noProof="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ea"/>
              <a:cs typeface="+mn-cs"/>
            </a:endParaRPr>
          </a:p>
          <a:p>
            <a:pPr lvl="0">
              <a:spcBef>
                <a:spcPct val="20000"/>
              </a:spcBef>
            </a:pP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2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결과주의의 원칙</a:t>
            </a:r>
            <a:endParaRPr lang="en-US" altLang="ko-KR" sz="200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lvl="0">
              <a:spcBef>
                <a:spcPct val="20000"/>
              </a:spcBef>
            </a:pPr>
            <a:r>
              <a:rPr kumimoji="0" lang="ko-KR" altLang="en-US" sz="2000" b="0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제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3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kumimoji="0" lang="ko-KR" altLang="en-US" sz="2000" b="0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 종합적 시사점</a:t>
            </a:r>
            <a:endParaRPr kumimoji="0" lang="en-US" altLang="ko-KR" sz="2000" b="0" i="0" u="none" strike="noStrike" kern="1200" cap="none" spc="0" normalizeH="0" baseline="0" noProof="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97912" y="500042"/>
            <a:ext cx="8229600" cy="796288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b="1" dirty="0" smtClean="0">
                <a:latin typeface="+mn-ea"/>
                <a:ea typeface="+mn-ea"/>
              </a:rPr>
              <a:t>제</a:t>
            </a:r>
            <a:r>
              <a:rPr lang="en-US" altLang="ko-KR" sz="2800" b="1" dirty="0" smtClean="0">
                <a:latin typeface="+mn-ea"/>
                <a:ea typeface="+mn-ea"/>
              </a:rPr>
              <a:t>1</a:t>
            </a:r>
            <a:r>
              <a:rPr lang="ko-KR" altLang="en-US" sz="2800" b="1" dirty="0" smtClean="0">
                <a:latin typeface="+mn-ea"/>
                <a:ea typeface="+mn-ea"/>
              </a:rPr>
              <a:t>절 원인주의의 원칙</a:t>
            </a:r>
            <a:endParaRPr lang="ko-KR" altLang="en-US" sz="2800" b="1" dirty="0">
              <a:latin typeface="+mn-ea"/>
              <a:ea typeface="+mn-ea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1627189"/>
            <a:ext cx="8643998" cy="4445017"/>
          </a:xfrm>
        </p:spPr>
        <p:txBody>
          <a:bodyPr>
            <a:normAutofit/>
          </a:bodyPr>
          <a:lstStyle/>
          <a:p>
            <a:pPr marL="441325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피해의 원인에 따라 각각의 보상체계 유지</a:t>
            </a:r>
            <a:endParaRPr lang="en-US" altLang="ko-KR" sz="1800" dirty="0" smtClean="0"/>
          </a:p>
          <a:p>
            <a:pPr marL="538163" indent="-284163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 smtClean="0"/>
              <a:t>개별 </a:t>
            </a:r>
            <a:r>
              <a:rPr lang="ko-KR" altLang="en-US" sz="1800" dirty="0" err="1" smtClean="0"/>
              <a:t>위험별로</a:t>
            </a:r>
            <a:r>
              <a:rPr lang="ko-KR" altLang="en-US" sz="1800" dirty="0" smtClean="0"/>
              <a:t> 별개의 제도 운영</a:t>
            </a:r>
            <a:endParaRPr lang="en-US" altLang="ko-KR" sz="1800" dirty="0" smtClean="0"/>
          </a:p>
          <a:p>
            <a:pPr marL="538163" indent="-284163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 smtClean="0"/>
              <a:t>급여의 내용과 수준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재정운영 독립적</a:t>
            </a:r>
            <a:endParaRPr lang="en-US" altLang="ko-KR" sz="1800" dirty="0" smtClean="0"/>
          </a:p>
          <a:p>
            <a:pPr marL="538163" indent="-284163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 smtClean="0"/>
              <a:t>동일한 위험의 경우에도 소속집단에 따라 조직 별</a:t>
            </a:r>
            <a:r>
              <a:rPr lang="en-US" altLang="ko-KR" sz="1800" dirty="0" smtClean="0"/>
              <a:t>(</a:t>
            </a:r>
            <a:r>
              <a:rPr lang="ko-KR" altLang="en-US" sz="1600" dirty="0" smtClean="0"/>
              <a:t>과거 의료보험조합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로        분리 운영</a:t>
            </a:r>
            <a:endParaRPr lang="en-US" altLang="ko-KR" sz="1800" dirty="0" smtClean="0"/>
          </a:p>
          <a:p>
            <a:pPr marL="538163" indent="-284163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 smtClean="0"/>
              <a:t>특징</a:t>
            </a:r>
            <a:endParaRPr lang="en-US" altLang="ko-KR" sz="1800" dirty="0" smtClean="0"/>
          </a:p>
          <a:p>
            <a:pPr marL="538163" indent="-284163">
              <a:lnSpc>
                <a:spcPct val="11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   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제도적 다양성</a:t>
            </a:r>
            <a:r>
              <a:rPr lang="en-US" altLang="ko-KR" sz="1800" dirty="0" smtClean="0"/>
              <a:t>, </a:t>
            </a:r>
            <a:r>
              <a:rPr lang="ko-KR" altLang="en-US" sz="1800" dirty="0" err="1" smtClean="0"/>
              <a:t>제도별로</a:t>
            </a:r>
            <a:r>
              <a:rPr lang="ko-KR" altLang="en-US" sz="1800" dirty="0" smtClean="0"/>
              <a:t> 보호의 내용과 수준의 현격한 차이 발생</a:t>
            </a:r>
            <a:endParaRPr lang="en-US" altLang="ko-KR" sz="1800" dirty="0" smtClean="0"/>
          </a:p>
          <a:p>
            <a:pPr marL="538163" indent="-284163"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1050" dirty="0" smtClean="0"/>
          </a:p>
          <a:p>
            <a:pPr marL="441325">
              <a:lnSpc>
                <a:spcPct val="11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장점</a:t>
            </a:r>
            <a:endParaRPr lang="en-US" altLang="ko-KR" sz="1800" dirty="0" smtClean="0"/>
          </a:p>
          <a:p>
            <a:pPr marL="625475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피해의 발생원인에 따라 책임의 주체 및 책임한계를 명확</a:t>
            </a:r>
            <a:endParaRPr lang="en-US" altLang="ko-KR" sz="1800" dirty="0" smtClean="0"/>
          </a:p>
          <a:p>
            <a:pPr marL="625475">
              <a:lnSpc>
                <a:spcPct val="11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② 보험의 원칙이나 사회보상의 원칙에 입각하여 운영되는 제도에서 주로 적용</a:t>
            </a:r>
            <a:endParaRPr lang="en-US" altLang="ko-KR" sz="1800" dirty="0" smtClean="0"/>
          </a:p>
          <a:p>
            <a:pPr marL="625475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(</a:t>
            </a:r>
            <a:r>
              <a:rPr lang="ko-KR" altLang="en-US" sz="1800" dirty="0" smtClean="0"/>
              <a:t>사회적 보호에 대한 인과성의 원칙을 엄격하게 준용하고 있기 때문임</a:t>
            </a:r>
            <a:r>
              <a:rPr lang="en-US" altLang="ko-KR" sz="1800" dirty="0" smtClean="0"/>
              <a:t>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993697"/>
            <a:ext cx="8352928" cy="5149947"/>
          </a:xfrm>
        </p:spPr>
        <p:txBody>
          <a:bodyPr>
            <a:normAutofit/>
          </a:bodyPr>
          <a:lstStyle/>
          <a:p>
            <a:pPr marL="446088">
              <a:lnSpc>
                <a:spcPct val="125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원인주의 원칙의 단점</a:t>
            </a:r>
            <a:endParaRPr lang="en-US" altLang="ko-KR" sz="1800" dirty="0" smtClean="0"/>
          </a:p>
          <a:p>
            <a:pPr marL="446088">
              <a:lnSpc>
                <a:spcPct val="125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1000" dirty="0" smtClean="0"/>
          </a:p>
          <a:p>
            <a:pPr marL="452438" indent="-284163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동일한 피해현상에 대한 차별적 보호로 인한 형평성 시비와 사회적 갈등의 요인</a:t>
            </a:r>
            <a:endParaRPr lang="en-US" altLang="ko-KR" sz="1800" dirty="0" smtClean="0"/>
          </a:p>
          <a:p>
            <a:pPr marL="452438" indent="-284163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제도적 다양성으로 인해 급여의 중복 또는 과잉문제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반대로 보장의 결함문제 발생</a:t>
            </a:r>
            <a:endParaRPr lang="en-US" altLang="ko-KR" sz="1800" dirty="0" smtClean="0"/>
          </a:p>
          <a:p>
            <a:pPr marL="452438" indent="-284163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같은 종류의 위험으로 인한 유사한 피해에도 불구하고 각 보호수준이 차별</a:t>
            </a:r>
            <a:r>
              <a:rPr lang="en-US" altLang="ko-KR" sz="1800" dirty="0" smtClean="0"/>
              <a:t> </a:t>
            </a:r>
          </a:p>
          <a:p>
            <a:pPr marL="623888" indent="-284163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① </a:t>
            </a:r>
            <a:r>
              <a:rPr lang="ko-KR" altLang="en-US" sz="1800" dirty="0" err="1" smtClean="0"/>
              <a:t>공적연금제도</a:t>
            </a:r>
            <a:r>
              <a:rPr lang="ko-KR" altLang="en-US" sz="1800" dirty="0" smtClean="0"/>
              <a:t> 해당</a:t>
            </a:r>
            <a:endParaRPr lang="en-US" altLang="ko-KR" sz="1800" dirty="0" smtClean="0"/>
          </a:p>
          <a:p>
            <a:pPr marL="623888" indent="-284163">
              <a:lnSpc>
                <a:spcPct val="125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 ② 직업상 신분변화에 따른 연금가입경력의 불이익이나 행정적 불편의 발생</a:t>
            </a:r>
            <a:endParaRPr lang="en-US" altLang="ko-KR" sz="1800" dirty="0" smtClean="0"/>
          </a:p>
          <a:p>
            <a:pPr marL="452438" indent="-284163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과도한 관리운영비 지출과 사회적 비효율성</a:t>
            </a:r>
            <a:endParaRPr lang="en-US" altLang="ko-KR" sz="1800" dirty="0" smtClean="0"/>
          </a:p>
          <a:p>
            <a:pPr marL="452438" indent="-284163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발생원인의 불명확 시 행정적 마찰과 피해 당사자의 불이익 초래</a:t>
            </a:r>
            <a:endParaRPr lang="en-US" altLang="ko-KR" sz="1800" dirty="0" smtClean="0"/>
          </a:p>
          <a:p>
            <a:pPr marL="452438" indent="-284163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일반질병과 직업병의 관할 문제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28" y="402384"/>
            <a:ext cx="3943320" cy="883476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b="1" dirty="0" smtClean="0">
                <a:latin typeface="+mn-ea"/>
                <a:ea typeface="+mn-ea"/>
              </a:rPr>
              <a:t>제</a:t>
            </a:r>
            <a:r>
              <a:rPr lang="en-US" altLang="ko-KR" sz="2800" b="1" dirty="0" smtClean="0">
                <a:latin typeface="+mn-ea"/>
                <a:ea typeface="+mn-ea"/>
              </a:rPr>
              <a:t>2</a:t>
            </a:r>
            <a:r>
              <a:rPr lang="ko-KR" altLang="en-US" sz="2800" b="1" dirty="0" smtClean="0">
                <a:latin typeface="+mn-ea"/>
                <a:ea typeface="+mn-ea"/>
              </a:rPr>
              <a:t>절 결과주의의 원칙</a:t>
            </a:r>
            <a:endParaRPr lang="ko-KR" altLang="en-US" sz="2800" b="1" dirty="0">
              <a:latin typeface="+mn-ea"/>
              <a:ea typeface="+mn-ea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412875"/>
            <a:ext cx="8612886" cy="4996341"/>
          </a:xfrm>
        </p:spPr>
        <p:txBody>
          <a:bodyPr>
            <a:noAutofit/>
          </a:bodyPr>
          <a:lstStyle/>
          <a:p>
            <a:pPr marL="441325"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동일한 피해현상에 대하여 발생원인에 상관없이 동일한 수준의 제도적 보호</a:t>
            </a:r>
            <a:endParaRPr lang="en-US" altLang="ko-KR" sz="1800" dirty="0" smtClean="0"/>
          </a:p>
          <a:p>
            <a:pPr marL="538163" indent="-284163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급여수준의 차이는 개인별로 피해의 정도에 따라 발생</a:t>
            </a:r>
            <a:endParaRPr lang="en-US" altLang="ko-KR" sz="1800" dirty="0" smtClean="0"/>
          </a:p>
          <a:p>
            <a:pPr marL="538163" indent="-284163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단일 제도에서 다수의 위험들을 총괄관리</a:t>
            </a:r>
            <a:endParaRPr lang="en-US" altLang="ko-KR" sz="1800" dirty="0" smtClean="0"/>
          </a:p>
          <a:p>
            <a:pPr marL="538163" indent="-284163">
              <a:lnSpc>
                <a:spcPct val="120000"/>
              </a:lnSpc>
              <a:spcBef>
                <a:spcPts val="300"/>
              </a:spcBef>
            </a:pPr>
            <a:endParaRPr lang="en-US" altLang="ko-KR" sz="800" dirty="0" smtClean="0"/>
          </a:p>
          <a:p>
            <a:pPr marL="441325"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원인주의와 결과주의의 </a:t>
            </a:r>
            <a:r>
              <a:rPr lang="ko-KR" altLang="en-US" sz="1800" dirty="0" err="1" smtClean="0"/>
              <a:t>특성별</a:t>
            </a:r>
            <a:r>
              <a:rPr lang="ko-KR" altLang="en-US" sz="1800" dirty="0" smtClean="0"/>
              <a:t> 차이점</a:t>
            </a:r>
            <a:endParaRPr lang="en-US" altLang="ko-KR" sz="1800" dirty="0" smtClean="0"/>
          </a:p>
          <a:p>
            <a:pPr marL="538163" indent="-284163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원인주의</a:t>
            </a:r>
            <a:endParaRPr lang="en-US" altLang="ko-KR" sz="1800" dirty="0" smtClean="0"/>
          </a:p>
          <a:p>
            <a:pPr marL="538163" indent="-284163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피해의 발생원인을 중시하는 과거 지향적 자세</a:t>
            </a:r>
            <a:endParaRPr lang="en-US" altLang="ko-KR" sz="1800" dirty="0" smtClean="0"/>
          </a:p>
          <a:p>
            <a:pPr marL="538163" indent="-284163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 smtClean="0"/>
              <a:t>② 제도적 보호를 위해 사전적으로 피해의 원인 그리고 자격요건의 충족여부 등에 대한 엄격한 심사 필요</a:t>
            </a:r>
            <a:endParaRPr lang="en-US" altLang="ko-KR" sz="1800" dirty="0" smtClean="0"/>
          </a:p>
          <a:p>
            <a:pPr marL="538163" indent="-284163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결과주의</a:t>
            </a:r>
          </a:p>
          <a:p>
            <a:pPr marL="538163" indent="-284163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원인을 불문하고 피해의 극복 그 자체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즉 미래 지향적</a:t>
            </a:r>
            <a:r>
              <a:rPr lang="en-US" altLang="ko-KR" sz="1800" dirty="0" smtClean="0"/>
              <a:t>,</a:t>
            </a:r>
            <a:r>
              <a:rPr lang="ko-KR" altLang="en-US" sz="1800" dirty="0" smtClean="0"/>
              <a:t> 능동적인 자세를 강조</a:t>
            </a:r>
            <a:endParaRPr lang="en-US" altLang="ko-KR" sz="1800" dirty="0" smtClean="0"/>
          </a:p>
          <a:p>
            <a:pPr marL="538163" indent="-284163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 smtClean="0"/>
              <a:t>② 개별 피해의 내용이나 정도에 따라 가장 적절한 급여를 신속하게 제공하여 </a:t>
            </a:r>
            <a:endParaRPr lang="en-US" altLang="ko-KR" sz="1800" dirty="0" smtClean="0"/>
          </a:p>
          <a:p>
            <a:pPr marL="538163" indent="-284163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</a:t>
            </a:r>
            <a:r>
              <a:rPr lang="en-US" altLang="ko-KR" sz="1800" dirty="0" smtClean="0">
                <a:solidFill>
                  <a:schemeClr val="bg1"/>
                </a:solidFill>
              </a:rPr>
              <a:t>. </a:t>
            </a:r>
            <a:r>
              <a:rPr lang="ko-KR" altLang="en-US" sz="1800" dirty="0" smtClean="0"/>
              <a:t>위험극복의 효율적 방안으로 평가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811211"/>
            <a:ext cx="8352928" cy="5618185"/>
          </a:xfrm>
        </p:spPr>
        <p:txBody>
          <a:bodyPr>
            <a:noAutofit/>
          </a:bodyPr>
          <a:lstStyle/>
          <a:p>
            <a:pPr marL="44132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결과주의의 장점</a:t>
            </a:r>
            <a:endParaRPr lang="en-US" altLang="ko-KR" sz="1800" dirty="0" smtClean="0"/>
          </a:p>
          <a:p>
            <a:pPr marL="44132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900" dirty="0" smtClean="0"/>
          </a:p>
          <a:p>
            <a:pPr marL="538163" indent="-2841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형평성 문제의 해결</a:t>
            </a:r>
            <a:endParaRPr lang="en-US" altLang="ko-KR" sz="1800" dirty="0" smtClean="0"/>
          </a:p>
          <a:p>
            <a:pPr marL="538163" indent="-2841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피해 정도에 따른 적절한 보호를 통해 급여의 과다지급 또는 보장의 결함문제 해결</a:t>
            </a:r>
            <a:endParaRPr lang="en-US" altLang="ko-KR" sz="1800" dirty="0" smtClean="0"/>
          </a:p>
          <a:p>
            <a:pPr marL="538163" indent="-2841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제도의 일원화를 통해 관리운영비의 절감과 행정적 처리절차의 간소화에 따른 대민 편의의 제고</a:t>
            </a:r>
            <a:endParaRPr lang="en-US" altLang="ko-KR" sz="1800" dirty="0" smtClean="0"/>
          </a:p>
          <a:p>
            <a:pPr marL="538163" indent="-284163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800" dirty="0" smtClean="0"/>
          </a:p>
          <a:p>
            <a:pPr marL="44132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결과주의의 문제점</a:t>
            </a:r>
            <a:endParaRPr lang="en-US" altLang="ko-KR" sz="1800" dirty="0" smtClean="0"/>
          </a:p>
          <a:p>
            <a:pPr marL="44132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800" dirty="0" smtClean="0"/>
          </a:p>
          <a:p>
            <a:pPr marL="538163" indent="-2841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피해에 대한 책임한계의 </a:t>
            </a:r>
            <a:r>
              <a:rPr lang="ko-KR" altLang="en-US" sz="1800" dirty="0" err="1" smtClean="0"/>
              <a:t>불명확성</a:t>
            </a:r>
            <a:endParaRPr lang="en-US" altLang="ko-KR" sz="1800" dirty="0" smtClean="0"/>
          </a:p>
          <a:p>
            <a:pPr marL="538163" indent="-284163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   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제도적 오남용의 소지와 개인적 책임이 사회로 전가</a:t>
            </a:r>
            <a:endParaRPr lang="en-US" altLang="ko-KR" sz="1800" dirty="0" smtClean="0"/>
          </a:p>
          <a:p>
            <a:pPr marL="538163" indent="-2841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외형적 피해현상을 대상으로 동일 피해 </a:t>
            </a:r>
            <a:r>
              <a:rPr lang="en-US" altLang="ko-KR" sz="1800" dirty="0" smtClean="0"/>
              <a:t>- </a:t>
            </a:r>
            <a:r>
              <a:rPr lang="ko-KR" altLang="en-US" sz="1800" dirty="0" smtClean="0"/>
              <a:t>동일 보호의 원칙이 적용되어 </a:t>
            </a:r>
            <a:endParaRPr lang="en-US" altLang="ko-KR" sz="1800" dirty="0" smtClean="0"/>
          </a:p>
          <a:p>
            <a:pPr marL="538163" indent="-2841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  .</a:t>
            </a:r>
            <a:r>
              <a:rPr lang="ko-KR" altLang="en-US" sz="1800" dirty="0" smtClean="0"/>
              <a:t>개개인의 실질적 피해에 대한 보상이 적절하게 이루어지지 못할 가능성</a:t>
            </a:r>
            <a:endParaRPr lang="en-US" altLang="ko-KR" sz="1800" dirty="0" smtClean="0"/>
          </a:p>
          <a:p>
            <a:pPr marL="538163" indent="-2841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피아니스트와 일반 기능공의 동일한 피해에 대한 보상체계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214298"/>
            <a:ext cx="3598322" cy="785810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b="1" dirty="0" smtClean="0">
                <a:latin typeface="+mn-ea"/>
                <a:ea typeface="+mn-ea"/>
              </a:rPr>
              <a:t>제</a:t>
            </a:r>
            <a:r>
              <a:rPr lang="en-US" altLang="ko-KR" sz="2800" b="1" dirty="0" smtClean="0">
                <a:latin typeface="+mn-ea"/>
                <a:ea typeface="+mn-ea"/>
              </a:rPr>
              <a:t>3</a:t>
            </a:r>
            <a:r>
              <a:rPr lang="ko-KR" altLang="en-US" sz="2800" b="1" dirty="0" smtClean="0">
                <a:latin typeface="+mn-ea"/>
                <a:ea typeface="+mn-ea"/>
              </a:rPr>
              <a:t>절 종합적 시사점</a:t>
            </a:r>
            <a:endParaRPr lang="ko-KR" altLang="en-US" sz="2800" b="1" dirty="0">
              <a:latin typeface="+mn-ea"/>
              <a:ea typeface="+mn-ea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071546"/>
            <a:ext cx="8352928" cy="5500726"/>
          </a:xfrm>
          <a:noFill/>
        </p:spPr>
        <p:txBody>
          <a:bodyPr>
            <a:noAutofit/>
          </a:bodyPr>
          <a:lstStyle/>
          <a:p>
            <a:pPr marL="352425" indent="-352425">
              <a:lnSpc>
                <a:spcPct val="110000"/>
              </a:lnSpc>
              <a:spcBef>
                <a:spcPts val="300"/>
              </a:spcBef>
              <a:buAutoNum type="arabicPeriod"/>
            </a:pPr>
            <a:r>
              <a:rPr lang="ko-KR" altLang="en-US" sz="2400" b="1" dirty="0" smtClean="0"/>
              <a:t>원인주의와 결과주의의 기능 비교</a:t>
            </a:r>
            <a:endParaRPr lang="en-US" altLang="ko-KR" sz="2400" b="1" dirty="0" smtClean="0"/>
          </a:p>
          <a:p>
            <a:pPr marL="352425" indent="-352425">
              <a:lnSpc>
                <a:spcPct val="110000"/>
              </a:lnSpc>
              <a:spcBef>
                <a:spcPts val="300"/>
              </a:spcBef>
              <a:buNone/>
            </a:pPr>
            <a:endParaRPr lang="en-US" altLang="ko-KR" sz="800" b="1" dirty="0" smtClean="0"/>
          </a:p>
          <a:p>
            <a:pPr marL="444500" indent="-327025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서구 복지국가 사회복지 행정관리체계의 방만성과 </a:t>
            </a:r>
            <a:r>
              <a:rPr lang="ko-KR" altLang="en-US" sz="1800" dirty="0" err="1" smtClean="0"/>
              <a:t>불균형성</a:t>
            </a:r>
            <a:r>
              <a:rPr lang="ko-KR" altLang="en-US" sz="1800" dirty="0" smtClean="0"/>
              <a:t> 문제</a:t>
            </a:r>
            <a:endParaRPr lang="en-US" altLang="ko-KR" sz="1800" dirty="0" smtClean="0"/>
          </a:p>
          <a:p>
            <a:pPr marL="534988" indent="-274638">
              <a:lnSpc>
                <a:spcPct val="110000"/>
              </a:lnSpc>
              <a:spcBef>
                <a:spcPts val="300"/>
              </a:spcBef>
            </a:pPr>
            <a:r>
              <a:rPr lang="ko-KR" altLang="en-US" sz="1600" dirty="0" smtClean="0"/>
              <a:t>제도 간 영역중복과 제도의 부재문제가 동시에 발생</a:t>
            </a:r>
            <a:endParaRPr lang="en-US" altLang="ko-KR" sz="1600" dirty="0" smtClean="0"/>
          </a:p>
          <a:p>
            <a:pPr marL="534988" indent="-274638">
              <a:lnSpc>
                <a:spcPct val="110000"/>
              </a:lnSpc>
              <a:spcBef>
                <a:spcPts val="300"/>
              </a:spcBef>
            </a:pPr>
            <a:r>
              <a:rPr lang="ko-KR" altLang="en-US" sz="1600" dirty="0" smtClean="0"/>
              <a:t>복지국가의 역사적 발전과정에 기인</a:t>
            </a:r>
            <a:endParaRPr lang="en-US" altLang="ko-KR" sz="1600" dirty="0" smtClean="0"/>
          </a:p>
          <a:p>
            <a:pPr marL="717550" indent="-274638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ko-KR" sz="1600" dirty="0" smtClean="0"/>
              <a:t>① </a:t>
            </a:r>
            <a:r>
              <a:rPr lang="ko-KR" altLang="en-US" sz="1600" dirty="0" smtClean="0"/>
              <a:t>새로운 사회문제에 대하여 새로운 제도의 도입으로 대처</a:t>
            </a:r>
            <a:endParaRPr lang="en-US" altLang="ko-KR" sz="1600" dirty="0" smtClean="0"/>
          </a:p>
          <a:p>
            <a:pPr marL="717550" indent="-274638">
              <a:lnSpc>
                <a:spcPct val="110000"/>
              </a:lnSpc>
              <a:spcBef>
                <a:spcPts val="0"/>
              </a:spcBef>
              <a:buNone/>
            </a:pPr>
            <a:r>
              <a:rPr lang="ko-KR" altLang="en-US" sz="1600" dirty="0" smtClean="0"/>
              <a:t>② 유사한 기능의 기존 제도들과의 역할조정 등한시</a:t>
            </a:r>
            <a:endParaRPr lang="en-US" altLang="ko-KR" sz="1600" dirty="0" smtClean="0"/>
          </a:p>
          <a:p>
            <a:pPr marL="717550" indent="-274638">
              <a:lnSpc>
                <a:spcPct val="110000"/>
              </a:lnSpc>
              <a:spcBef>
                <a:spcPts val="0"/>
              </a:spcBef>
              <a:buNone/>
            </a:pPr>
            <a:r>
              <a:rPr lang="ko-KR" altLang="en-US" sz="1600" dirty="0" smtClean="0"/>
              <a:t>③ 개별 제도의 확장본능과 제어장치의 부재</a:t>
            </a:r>
            <a:endParaRPr lang="en-US" altLang="ko-KR" sz="1600" dirty="0" smtClean="0"/>
          </a:p>
          <a:p>
            <a:pPr marL="534988" indent="-274638">
              <a:lnSpc>
                <a:spcPct val="110000"/>
              </a:lnSpc>
              <a:spcBef>
                <a:spcPts val="300"/>
              </a:spcBef>
            </a:pPr>
            <a:r>
              <a:rPr lang="ko-KR" altLang="en-US" sz="1600" dirty="0" smtClean="0"/>
              <a:t>부정적 효과</a:t>
            </a:r>
            <a:endParaRPr lang="en-US" altLang="ko-KR" sz="1600" dirty="0" smtClean="0"/>
          </a:p>
          <a:p>
            <a:pPr marL="717550" indent="-274638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ko-KR" sz="1600" dirty="0" smtClean="0"/>
              <a:t>①</a:t>
            </a:r>
            <a:r>
              <a:rPr lang="ko-KR" altLang="en-US" sz="1600" dirty="0" smtClean="0"/>
              <a:t>유사한 성격의 사회문제에 대해 중복적인 제도의 존재</a:t>
            </a:r>
            <a:endParaRPr lang="en-US" altLang="ko-KR" sz="1600" dirty="0" smtClean="0"/>
          </a:p>
          <a:p>
            <a:pPr marL="717550" indent="-274638">
              <a:lnSpc>
                <a:spcPct val="110000"/>
              </a:lnSpc>
              <a:spcBef>
                <a:spcPts val="0"/>
              </a:spcBef>
              <a:buNone/>
            </a:pPr>
            <a:r>
              <a:rPr lang="ko-KR" altLang="en-US" sz="1600" dirty="0" smtClean="0"/>
              <a:t>②급여의 내용이나 수준의 차이에 따른 형평성 시비의 문제</a:t>
            </a:r>
            <a:endParaRPr lang="en-US" altLang="ko-KR" sz="1600" dirty="0" smtClean="0"/>
          </a:p>
          <a:p>
            <a:pPr marL="717550" indent="-274638">
              <a:lnSpc>
                <a:spcPct val="110000"/>
              </a:lnSpc>
              <a:spcBef>
                <a:spcPts val="0"/>
              </a:spcBef>
              <a:buNone/>
            </a:pPr>
            <a:r>
              <a:rPr lang="ko-KR" altLang="en-US" sz="1600" dirty="0" smtClean="0"/>
              <a:t>③관리운영비의 낭비와 영역중첩에 따른 행정적 마찰과 국민의 불편 초래</a:t>
            </a:r>
            <a:endParaRPr lang="en-US" altLang="ko-KR" sz="1600" dirty="0" smtClean="0"/>
          </a:p>
          <a:p>
            <a:pPr marL="444500" indent="-327025"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300" dirty="0" smtClean="0"/>
          </a:p>
          <a:p>
            <a:pPr marL="444500" indent="-327025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결과주의의 원칙</a:t>
            </a:r>
            <a:endParaRPr lang="en-US" altLang="ko-KR" sz="1800" dirty="0" smtClean="0"/>
          </a:p>
          <a:p>
            <a:pPr marL="534988" indent="-274638">
              <a:lnSpc>
                <a:spcPct val="110000"/>
              </a:lnSpc>
              <a:spcBef>
                <a:spcPts val="300"/>
              </a:spcBef>
            </a:pPr>
            <a:r>
              <a:rPr lang="ko-KR" altLang="en-US" sz="1600" dirty="0" smtClean="0"/>
              <a:t>유사한 제도들의 통합을 위한 이론적 기초로 활용</a:t>
            </a:r>
            <a:endParaRPr lang="en-US" altLang="ko-KR" sz="1600" dirty="0" smtClean="0"/>
          </a:p>
          <a:p>
            <a:pPr marL="534988" indent="-274638">
              <a:lnSpc>
                <a:spcPct val="110000"/>
              </a:lnSpc>
              <a:spcBef>
                <a:spcPts val="300"/>
              </a:spcBef>
            </a:pPr>
            <a:r>
              <a:rPr lang="ko-KR" altLang="en-US" sz="1600" dirty="0" smtClean="0"/>
              <a:t>사회정책적 </a:t>
            </a:r>
            <a:r>
              <a:rPr lang="ko-KR" altLang="en-US" sz="1600" dirty="0" err="1" smtClean="0"/>
              <a:t>효과성</a:t>
            </a:r>
            <a:endParaRPr lang="en-US" altLang="ko-KR" sz="1600" dirty="0" smtClean="0"/>
          </a:p>
          <a:p>
            <a:pPr marL="534988" indent="-274638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ko-KR" sz="1600" dirty="0" smtClean="0"/>
              <a:t>  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사전적 요건을 충족한 사람들만을 보호의 대상으로 하는 원인주의보다 사후적으로 </a:t>
            </a:r>
            <a:endParaRPr lang="en-US" altLang="ko-KR" sz="1600" dirty="0" smtClean="0"/>
          </a:p>
          <a:p>
            <a:pPr marL="534988" indent="-274638">
              <a:lnSpc>
                <a:spcPct val="110000"/>
              </a:lnSpc>
              <a:spcBef>
                <a:spcPts val="0"/>
              </a:spcBef>
              <a:buNone/>
            </a:pPr>
            <a:r>
              <a:rPr lang="ko-KR" altLang="en-US" sz="1600" dirty="0" smtClean="0"/>
              <a:t>  </a:t>
            </a:r>
            <a:r>
              <a:rPr lang="ko-KR" altLang="en-US" sz="1600" dirty="0" smtClean="0">
                <a:solidFill>
                  <a:schemeClr val="bg1"/>
                </a:solidFill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</a:rPr>
              <a:t>.</a:t>
            </a:r>
            <a:r>
              <a:rPr lang="ko-KR" altLang="en-US" sz="1600" dirty="0" smtClean="0">
                <a:solidFill>
                  <a:schemeClr val="bg1"/>
                </a:solidFill>
              </a:rPr>
              <a:t> </a:t>
            </a:r>
            <a:r>
              <a:rPr lang="ko-KR" altLang="en-US" sz="1600" dirty="0" smtClean="0"/>
              <a:t>피해현상을 대상으로 포괄적 보호를 제공할 수 있는 결과주의의 장점</a:t>
            </a:r>
            <a:endParaRPr lang="en-US" altLang="ko-KR" sz="1600" dirty="0" smtClean="0"/>
          </a:p>
          <a:p>
            <a:pPr marL="534988" indent="-274638">
              <a:lnSpc>
                <a:spcPct val="110000"/>
              </a:lnSpc>
              <a:spcBef>
                <a:spcPts val="300"/>
              </a:spcBef>
            </a:pPr>
            <a:r>
              <a:rPr lang="ko-KR" altLang="en-US" sz="1600" dirty="0" smtClean="0"/>
              <a:t>장점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관리운영의 효율성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제도적 보호의 보편성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형평성</a:t>
            </a:r>
            <a:endParaRPr lang="ko-KR" altLang="en-US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404813"/>
            <a:ext cx="8820150" cy="6238897"/>
          </a:xfrm>
          <a:noFill/>
        </p:spPr>
        <p:txBody>
          <a:bodyPr>
            <a:normAutofit/>
          </a:bodyPr>
          <a:lstStyle/>
          <a:p>
            <a:pPr marL="342900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2400" b="1" dirty="0" smtClean="0"/>
              <a:t>2. </a:t>
            </a:r>
            <a:r>
              <a:rPr lang="ko-KR" altLang="en-US" sz="2400" b="1" dirty="0" smtClean="0"/>
              <a:t>정책대안</a:t>
            </a:r>
            <a:endParaRPr lang="en-US" altLang="ko-KR" sz="2400" b="1" dirty="0" smtClean="0"/>
          </a:p>
          <a:p>
            <a:pPr marL="342900">
              <a:lnSpc>
                <a:spcPct val="114000"/>
              </a:lnSpc>
              <a:spcBef>
                <a:spcPts val="300"/>
              </a:spcBef>
              <a:buNone/>
            </a:pPr>
            <a:endParaRPr lang="en-US" altLang="ko-KR" sz="900" b="1" dirty="0" smtClean="0"/>
          </a:p>
          <a:p>
            <a:pPr marL="441325">
              <a:lnSpc>
                <a:spcPct val="114000"/>
              </a:lnSpc>
              <a:spcBef>
                <a:spcPts val="300"/>
              </a:spcBef>
              <a:buFont typeface="Wingdings" pitchFamily="2" charset="2"/>
              <a:buChar char="l"/>
              <a:tabLst>
                <a:tab pos="444500" algn="l"/>
              </a:tabLst>
            </a:pPr>
            <a:r>
              <a:rPr lang="ko-KR" altLang="en-US" sz="1800" dirty="0" smtClean="0"/>
              <a:t>원인주의에 입각한 사회복지제도들을 결과주의로 재편하는 작업의 한계점</a:t>
            </a:r>
            <a:endParaRPr lang="en-US" altLang="ko-KR" sz="1800" dirty="0" smtClean="0"/>
          </a:p>
          <a:p>
            <a:pPr marL="534988" indent="-241300">
              <a:lnSpc>
                <a:spcPct val="114000"/>
              </a:lnSpc>
              <a:spcBef>
                <a:spcPts val="300"/>
              </a:spcBef>
            </a:pPr>
            <a:r>
              <a:rPr lang="ko-KR" altLang="en-US" sz="1800" dirty="0" smtClean="0"/>
              <a:t>통폐합 과정에서 이해집단의 반발 초래</a:t>
            </a:r>
            <a:endParaRPr lang="en-US" altLang="ko-KR" sz="1800" dirty="0" smtClean="0"/>
          </a:p>
          <a:p>
            <a:pPr marL="534988" indent="-241300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부담 및 급여수준의 변동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기구의 축소와 인력조정</a:t>
            </a:r>
            <a:endParaRPr lang="en-US" altLang="ko-KR" sz="1800" dirty="0" smtClean="0"/>
          </a:p>
          <a:p>
            <a:pPr marL="534988" indent="-241300">
              <a:lnSpc>
                <a:spcPct val="114000"/>
              </a:lnSpc>
              <a:spcBef>
                <a:spcPts val="300"/>
              </a:spcBef>
            </a:pPr>
            <a:r>
              <a:rPr lang="ko-KR" altLang="en-US" sz="1800" dirty="0" smtClean="0"/>
              <a:t>개별 제도에서 적용되어 왔던 재원조달과 급여 상호간 논리적 연계성 훼손 가능성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무원칙성의 문제와 사회적 반발</a:t>
            </a:r>
            <a:endParaRPr lang="en-US" altLang="ko-KR" sz="1800" dirty="0" smtClean="0"/>
          </a:p>
          <a:p>
            <a:pPr marL="534988" indent="-241300">
              <a:lnSpc>
                <a:spcPct val="114000"/>
              </a:lnSpc>
              <a:spcBef>
                <a:spcPts val="300"/>
              </a:spcBef>
            </a:pPr>
            <a:endParaRPr lang="en-US" altLang="ko-KR" sz="800" dirty="0" smtClean="0"/>
          </a:p>
          <a:p>
            <a:pPr marL="441325">
              <a:lnSpc>
                <a:spcPct val="114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원인주의와 결과주의 상호간 보완관계 개선</a:t>
            </a:r>
            <a:endParaRPr lang="en-US" altLang="ko-KR" sz="1800" dirty="0" smtClean="0"/>
          </a:p>
          <a:p>
            <a:pPr marL="534988" indent="-241300">
              <a:lnSpc>
                <a:spcPct val="114000"/>
              </a:lnSpc>
              <a:spcBef>
                <a:spcPts val="300"/>
              </a:spcBef>
            </a:pPr>
            <a:r>
              <a:rPr lang="en-US" altLang="ko-KR" sz="1800" dirty="0" smtClean="0"/>
              <a:t>Albers</a:t>
            </a:r>
          </a:p>
          <a:p>
            <a:pPr marL="534988" indent="-241300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원인주의에 입각한 재원조달과 결과주의를 바탕으로 하는 급여의 보장</a:t>
            </a:r>
            <a:endParaRPr lang="en-US" altLang="ko-KR" sz="1800" dirty="0" smtClean="0"/>
          </a:p>
          <a:p>
            <a:pPr marL="534988" indent="-241300">
              <a:lnSpc>
                <a:spcPct val="114000"/>
              </a:lnSpc>
              <a:spcBef>
                <a:spcPts val="300"/>
              </a:spcBef>
            </a:pPr>
            <a:r>
              <a:rPr lang="ko-KR" altLang="en-US" sz="1800" dirty="0" smtClean="0"/>
              <a:t>기존의 </a:t>
            </a:r>
            <a:r>
              <a:rPr lang="ko-KR" altLang="en-US" sz="1800" dirty="0" err="1" smtClean="0"/>
              <a:t>위험별로</a:t>
            </a:r>
            <a:r>
              <a:rPr lang="ko-KR" altLang="en-US" sz="1800" dirty="0" smtClean="0"/>
              <a:t> 분리된 사회복지제도체계의 유지</a:t>
            </a:r>
            <a:endParaRPr lang="en-US" altLang="ko-KR" sz="1800" dirty="0" smtClean="0"/>
          </a:p>
          <a:p>
            <a:pPr marL="534988" indent="-241300">
              <a:lnSpc>
                <a:spcPct val="114000"/>
              </a:lnSpc>
              <a:spcBef>
                <a:spcPts val="300"/>
              </a:spcBef>
            </a:pPr>
            <a:r>
              <a:rPr lang="ko-KR" altLang="en-US" sz="1800" dirty="0" smtClean="0"/>
              <a:t>중복적 사안의 경우 공동재정을 통한 공동사업 제안</a:t>
            </a:r>
            <a:endParaRPr lang="en-US" altLang="ko-KR" sz="1800" dirty="0" smtClean="0"/>
          </a:p>
          <a:p>
            <a:pPr marL="717550" indent="-241300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제도의 무분별한 기능확장 억제</a:t>
            </a:r>
            <a:endParaRPr lang="en-US" altLang="ko-KR" sz="1800" dirty="0" smtClean="0"/>
          </a:p>
          <a:p>
            <a:pPr marL="717550" indent="-241300">
              <a:lnSpc>
                <a:spcPct val="114000"/>
              </a:lnSpc>
              <a:spcBef>
                <a:spcPts val="300"/>
              </a:spcBef>
              <a:buNone/>
            </a:pPr>
            <a:r>
              <a:rPr lang="ko-KR" altLang="en-US" sz="1800" dirty="0" smtClean="0"/>
              <a:t>② 동일한 사안의 피해에 대한 유사한 수준의 보호를 통해 사회적 형평성 유지</a:t>
            </a:r>
            <a:endParaRPr lang="en-US" altLang="ko-KR" sz="1800" dirty="0" smtClean="0"/>
          </a:p>
          <a:p>
            <a:pPr marL="534988" indent="-241300">
              <a:lnSpc>
                <a:spcPct val="114000"/>
              </a:lnSpc>
              <a:spcBef>
                <a:spcPts val="300"/>
              </a:spcBef>
            </a:pPr>
            <a:r>
              <a:rPr lang="ko-KR" altLang="en-US" sz="1800" dirty="0" smtClean="0"/>
              <a:t>공동사업의 재원</a:t>
            </a:r>
            <a:endParaRPr lang="en-US" altLang="ko-KR" sz="1800" dirty="0" smtClean="0"/>
          </a:p>
          <a:p>
            <a:pPr marL="534988" indent="-241300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: </a:t>
            </a:r>
            <a:r>
              <a:rPr lang="ko-KR" altLang="en-US" sz="1800" dirty="0" smtClean="0"/>
              <a:t>위험발생의 특성에 따라 </a:t>
            </a:r>
            <a:r>
              <a:rPr lang="ko-KR" altLang="en-US" sz="1800" dirty="0" err="1" smtClean="0"/>
              <a:t>제도별로</a:t>
            </a:r>
            <a:r>
              <a:rPr lang="ko-KR" altLang="en-US" sz="1800" dirty="0" smtClean="0"/>
              <a:t> 차등적 부과</a:t>
            </a:r>
            <a:endParaRPr lang="en-US" altLang="ko-KR" sz="1800" dirty="0" smtClean="0"/>
          </a:p>
          <a:p>
            <a:pPr marL="534988" indent="-241300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: </a:t>
            </a:r>
            <a:r>
              <a:rPr lang="ko-KR" altLang="en-US" sz="1800" dirty="0" smtClean="0"/>
              <a:t>통합과정에서 재원의 조달방식과 지출방식 간 논리적 충돌문제 방지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</TotalTime>
  <Words>555</Words>
  <Application>Microsoft Office PowerPoint</Application>
  <PresentationFormat>화면 슬라이드 쇼(4:3)</PresentationFormat>
  <Paragraphs>89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1" baseType="lpstr">
      <vt:lpstr>맑은 고딕</vt:lpstr>
      <vt:lpstr>Arial</vt:lpstr>
      <vt:lpstr>Wingdings</vt:lpstr>
      <vt:lpstr>Office 테마</vt:lpstr>
      <vt:lpstr>제10장 원인주의의 원칙과 결과주의의 원칙</vt:lpstr>
      <vt:lpstr>제1절 원인주의의 원칙</vt:lpstr>
      <vt:lpstr>PowerPoint 프레젠테이션</vt:lpstr>
      <vt:lpstr>제2절 결과주의의 원칙</vt:lpstr>
      <vt:lpstr>PowerPoint 프레젠테이션</vt:lpstr>
      <vt:lpstr>제3절 종합적 시사점</vt:lpstr>
      <vt:lpstr>PowerPoint 프레젠테이션</vt:lpstr>
    </vt:vector>
  </TitlesOfParts>
  <Company>KR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DESKTOP</dc:creator>
  <cp:lastModifiedBy>VIP_819</cp:lastModifiedBy>
  <cp:revision>77</cp:revision>
  <dcterms:created xsi:type="dcterms:W3CDTF">2013-02-19T13:16:54Z</dcterms:created>
  <dcterms:modified xsi:type="dcterms:W3CDTF">2018-02-17T15:22:27Z</dcterms:modified>
</cp:coreProperties>
</file>