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81" r:id="rId7"/>
    <p:sldId id="262" r:id="rId8"/>
    <p:sldId id="263" r:id="rId9"/>
    <p:sldId id="264" r:id="rId10"/>
    <p:sldId id="265" r:id="rId11"/>
    <p:sldId id="266" r:id="rId12"/>
    <p:sldId id="282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3" r:id="rId2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890">
          <p15:clr>
            <a:srgbClr val="A4A3A4"/>
          </p15:clr>
        </p15:guide>
        <p15:guide id="4" pos="2880">
          <p15:clr>
            <a:srgbClr val="A4A3A4"/>
          </p15:clr>
        </p15:guide>
        <p15:guide id="5" pos="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346" autoAdjust="0"/>
    <p:restoredTop sz="94660"/>
  </p:normalViewPr>
  <p:slideViewPr>
    <p:cSldViewPr showGuides="1">
      <p:cViewPr varScale="1">
        <p:scale>
          <a:sx n="82" d="100"/>
          <a:sy n="82" d="100"/>
        </p:scale>
        <p:origin x="1075" y="58"/>
      </p:cViewPr>
      <p:guideLst>
        <p:guide orient="horz" pos="2160"/>
        <p:guide orient="horz" pos="255"/>
        <p:guide orient="horz" pos="890"/>
        <p:guide pos="2880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바탕 화면\정책론-타이틀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375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istrator\바탕 화면\정책론-본문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3757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2018-05-14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2018-05-14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2018-05-14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2018-05-14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2018-05-14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2018-05-14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F7CA-189C-4819-BCCF-E7ACD8799376}" type="datetimeFigureOut">
              <a:rPr lang="ko-KR" altLang="en-US" smtClean="0"/>
              <a:pPr/>
              <a:t>2018-05-14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144016" y="1626520"/>
            <a:ext cx="8820472" cy="208823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제</a:t>
            </a:r>
            <a: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9</a:t>
            </a: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장</a:t>
            </a:r>
            <a:b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보험의 원칙</a:t>
            </a:r>
            <a: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, </a:t>
            </a: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공급의 원칙</a:t>
            </a:r>
            <a:b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그리고 부조의 원칙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1620686" y="3857628"/>
            <a:ext cx="5904656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ts val="500"/>
              </a:spcBef>
            </a:pPr>
            <a:r>
              <a:rPr lang="ko-KR" alt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j-cs"/>
              </a:rPr>
              <a:t>사회문제의 해결방법</a:t>
            </a:r>
            <a:endParaRPr lang="en-US" altLang="ko-KR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+mj-cs"/>
            </a:endParaRPr>
          </a:p>
          <a:p>
            <a:pPr algn="ctr">
              <a:spcBef>
                <a:spcPts val="500"/>
              </a:spcBef>
            </a:pPr>
            <a:r>
              <a:rPr lang="ko-KR" alt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j-cs"/>
              </a:rPr>
              <a:t>사회복지제도의 설계에 중요한 역할</a:t>
            </a:r>
          </a:p>
        </p:txBody>
      </p:sp>
      <p:sp>
        <p:nvSpPr>
          <p:cNvPr id="8" name="부제목 2"/>
          <p:cNvSpPr txBox="1">
            <a:spLocks/>
          </p:cNvSpPr>
          <p:nvPr/>
        </p:nvSpPr>
        <p:spPr>
          <a:xfrm>
            <a:off x="142844" y="5221220"/>
            <a:ext cx="3533770" cy="10653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kumimoji="0" lang="ko-KR" altLang="en-US" sz="2000" b="0" i="0" u="none" strike="noStrike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제</a:t>
            </a:r>
            <a:r>
              <a:rPr kumimoji="0" lang="en-US" altLang="ko-KR" sz="2000" b="0" i="0" u="none" strike="noStrike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1</a:t>
            </a:r>
            <a:r>
              <a:rPr kumimoji="0" lang="ko-KR" altLang="en-US" sz="2000" b="0" i="0" u="none" strike="noStrike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절 보험의 원칙</a:t>
            </a:r>
            <a:endParaRPr kumimoji="0" lang="en-US" altLang="ko-KR" sz="2000" b="0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n-ea"/>
              <a:cs typeface="+mn-cs"/>
            </a:endParaRPr>
          </a:p>
          <a:p>
            <a:pPr lvl="0">
              <a:spcBef>
                <a:spcPct val="20000"/>
              </a:spcBef>
            </a:pP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2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공급의 원칙</a:t>
            </a:r>
            <a:endParaRPr lang="en-US" altLang="ko-KR" sz="2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lvl="0">
              <a:spcBef>
                <a:spcPct val="20000"/>
              </a:spcBef>
            </a:pPr>
            <a:r>
              <a:rPr kumimoji="0" lang="ko-KR" altLang="en-US" sz="2000" b="0" i="0" u="none" strike="noStrike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3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kumimoji="0" lang="ko-KR" altLang="en-US" sz="2000" b="0" i="0" u="none" strike="noStrike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 부조의 원칙</a:t>
            </a:r>
            <a:endParaRPr kumimoji="0" lang="en-US" altLang="ko-KR" sz="2000" b="0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n-ea"/>
              <a:cs typeface="+mn-cs"/>
            </a:endParaRPr>
          </a:p>
          <a:p>
            <a:pPr lvl="0">
              <a:spcBef>
                <a:spcPct val="20000"/>
              </a:spcBef>
            </a:pP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4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비교 및 기능의 평가</a:t>
            </a:r>
            <a:endParaRPr kumimoji="0" lang="en-US" altLang="ko-KR" sz="2000" b="0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06" y="142924"/>
            <a:ext cx="8929718" cy="6715100"/>
          </a:xfrm>
        </p:spPr>
        <p:txBody>
          <a:bodyPr>
            <a:normAutofit/>
          </a:bodyPr>
          <a:lstStyle/>
          <a:p>
            <a:pPr marL="342900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2400" b="1" dirty="0"/>
              <a:t>3. </a:t>
            </a:r>
            <a:r>
              <a:rPr lang="ko-KR" altLang="en-US" sz="2400" b="1" dirty="0"/>
              <a:t>보편성의 원칙</a:t>
            </a:r>
            <a:r>
              <a:rPr lang="en-US" altLang="ko-KR" sz="2400" b="1" dirty="0"/>
              <a:t>(</a:t>
            </a:r>
            <a:r>
              <a:rPr lang="en-US" altLang="ko-KR" sz="2400" b="1" dirty="0" err="1"/>
              <a:t>Universalprinzip</a:t>
            </a:r>
            <a:r>
              <a:rPr lang="en-US" altLang="ko-KR" sz="2600" b="1" dirty="0"/>
              <a:t>)</a:t>
            </a:r>
          </a:p>
          <a:p>
            <a:pPr marL="342900">
              <a:lnSpc>
                <a:spcPct val="125000"/>
              </a:lnSpc>
              <a:spcBef>
                <a:spcPts val="500"/>
              </a:spcBef>
              <a:buNone/>
            </a:pPr>
            <a:endParaRPr lang="en-US" altLang="ko-KR" sz="300" b="1" dirty="0"/>
          </a:p>
          <a:p>
            <a:pPr marL="193675" indent="0">
              <a:lnSpc>
                <a:spcPct val="125000"/>
              </a:lnSpc>
              <a:spcBef>
                <a:spcPts val="500"/>
              </a:spcBef>
              <a:buNone/>
              <a:tabLst>
                <a:tab pos="536575" algn="l"/>
              </a:tabLst>
            </a:pPr>
            <a:r>
              <a:rPr lang="en-US" altLang="ko-KR" sz="1600" dirty="0"/>
              <a:t>□ </a:t>
            </a:r>
            <a:r>
              <a:rPr lang="ko-KR" altLang="en-US" sz="1600" dirty="0"/>
              <a:t>개념 및 특징</a:t>
            </a:r>
            <a:endParaRPr lang="en-US" altLang="ko-KR" sz="1600" dirty="0"/>
          </a:p>
          <a:p>
            <a:pPr marL="716400" indent="-270000">
              <a:lnSpc>
                <a:spcPct val="125000"/>
              </a:lnSpc>
              <a:spcBef>
                <a:spcPts val="500"/>
              </a:spcBef>
              <a:tabLst>
                <a:tab pos="536575" algn="l"/>
              </a:tabLst>
            </a:pPr>
            <a:r>
              <a:rPr lang="ko-KR" altLang="en-US" sz="1600" dirty="0"/>
              <a:t>무차별성의 정신을 운영원리로 하는 제도에서 적용</a:t>
            </a:r>
            <a:r>
              <a:rPr lang="en-US" altLang="ko-KR" sz="1600" dirty="0"/>
              <a:t>: </a:t>
            </a:r>
            <a:r>
              <a:rPr lang="ko-KR" altLang="en-US" sz="1600" dirty="0"/>
              <a:t>대상은 거주의 원리에 따라 결정</a:t>
            </a:r>
            <a:endParaRPr lang="en-US" altLang="ko-KR" sz="1600" dirty="0"/>
          </a:p>
          <a:p>
            <a:pPr marL="715963" indent="-268288">
              <a:lnSpc>
                <a:spcPct val="125000"/>
              </a:lnSpc>
              <a:spcBef>
                <a:spcPts val="500"/>
              </a:spcBef>
            </a:pPr>
            <a:r>
              <a:rPr lang="ko-KR" altLang="en-US" sz="1600" dirty="0"/>
              <a:t>적용의 보편성</a:t>
            </a:r>
            <a:r>
              <a:rPr lang="en-US" altLang="ko-KR" sz="1600" dirty="0"/>
              <a:t>·</a:t>
            </a:r>
            <a:r>
              <a:rPr lang="ko-KR" altLang="en-US" sz="1600" dirty="0"/>
              <a:t>포괄성 </a:t>
            </a:r>
            <a:r>
              <a:rPr lang="en-US" altLang="ko-KR" sz="1600" dirty="0"/>
              <a:t>: </a:t>
            </a:r>
            <a:r>
              <a:rPr lang="ko-KR" altLang="en-US" sz="1600" dirty="0"/>
              <a:t>정치</a:t>
            </a:r>
            <a:r>
              <a:rPr lang="en-US" altLang="ko-KR" sz="1600" dirty="0"/>
              <a:t>·</a:t>
            </a:r>
            <a:r>
              <a:rPr lang="ko-KR" altLang="en-US" sz="1600" dirty="0"/>
              <a:t>경제</a:t>
            </a:r>
            <a:r>
              <a:rPr lang="en-US" altLang="ko-KR" sz="1600" dirty="0"/>
              <a:t>·</a:t>
            </a:r>
            <a:r>
              <a:rPr lang="ko-KR" altLang="en-US" sz="1600" dirty="0"/>
              <a:t>사회적 신분을 불문</a:t>
            </a:r>
            <a:endParaRPr lang="en-US" altLang="ko-KR" sz="1600" dirty="0"/>
          </a:p>
          <a:p>
            <a:pPr marL="715963" indent="-268288">
              <a:lnSpc>
                <a:spcPct val="125000"/>
              </a:lnSpc>
              <a:spcBef>
                <a:spcPts val="500"/>
              </a:spcBef>
            </a:pPr>
            <a:r>
              <a:rPr lang="ko-KR" altLang="en-US" sz="1600" dirty="0"/>
              <a:t>급여수준은 모두에게 동등 </a:t>
            </a:r>
            <a:r>
              <a:rPr lang="en-US" altLang="ko-KR" sz="1600" dirty="0"/>
              <a:t>: </a:t>
            </a:r>
            <a:r>
              <a:rPr lang="ko-KR" altLang="en-US" sz="1600" dirty="0"/>
              <a:t>개인별 경제적 상황에 독립적</a:t>
            </a:r>
            <a:endParaRPr lang="en-US" altLang="ko-KR" sz="1600" dirty="0"/>
          </a:p>
          <a:p>
            <a:pPr marL="715963" indent="-268288">
              <a:lnSpc>
                <a:spcPct val="125000"/>
              </a:lnSpc>
              <a:spcBef>
                <a:spcPts val="500"/>
              </a:spcBef>
            </a:pPr>
            <a:r>
              <a:rPr lang="ko-KR" altLang="en-US" sz="1600" dirty="0"/>
              <a:t>국가의 일반재정에서 충당</a:t>
            </a:r>
            <a:r>
              <a:rPr lang="en-US" altLang="ko-KR" sz="1600" dirty="0"/>
              <a:t>, </a:t>
            </a:r>
            <a:r>
              <a:rPr lang="ko-KR" altLang="en-US" sz="1600" dirty="0"/>
              <a:t>중앙정부의 관리</a:t>
            </a:r>
            <a:endParaRPr lang="en-US" altLang="ko-KR" sz="1600" dirty="0"/>
          </a:p>
          <a:p>
            <a:pPr marL="715963" indent="-268288">
              <a:lnSpc>
                <a:spcPct val="125000"/>
              </a:lnSpc>
              <a:spcBef>
                <a:spcPts val="500"/>
              </a:spcBef>
            </a:pPr>
            <a:r>
              <a:rPr lang="ko-KR" altLang="en-US" sz="1600" dirty="0"/>
              <a:t>급여수준은 통상적으로 최소한의 기초적 욕구 충족</a:t>
            </a:r>
            <a:endParaRPr lang="en-US" altLang="ko-KR" sz="1600" dirty="0"/>
          </a:p>
          <a:p>
            <a:pPr marL="193675" indent="0">
              <a:lnSpc>
                <a:spcPct val="125000"/>
              </a:lnSpc>
              <a:spcBef>
                <a:spcPts val="1200"/>
              </a:spcBef>
              <a:buNone/>
            </a:pPr>
            <a:r>
              <a:rPr lang="ko-KR" altLang="en-US" sz="1600" dirty="0"/>
              <a:t>□ 제도적 운영 사례</a:t>
            </a:r>
            <a:endParaRPr lang="en-US" altLang="ko-KR" sz="1600" dirty="0"/>
          </a:p>
          <a:p>
            <a:pPr marL="715963" indent="-268288">
              <a:lnSpc>
                <a:spcPct val="125000"/>
              </a:lnSpc>
              <a:spcBef>
                <a:spcPts val="500"/>
              </a:spcBef>
            </a:pPr>
            <a:r>
              <a:rPr lang="ko-KR" altLang="en-US" sz="1600" dirty="0"/>
              <a:t>우리나라 </a:t>
            </a:r>
            <a:r>
              <a:rPr lang="en-US" altLang="ko-KR" sz="1600" dirty="0"/>
              <a:t>: </a:t>
            </a:r>
            <a:r>
              <a:rPr lang="ko-KR" altLang="en-US" sz="1600" dirty="0"/>
              <a:t>제한적으로 존재</a:t>
            </a:r>
            <a:r>
              <a:rPr lang="en-US" altLang="ko-KR" sz="1600" dirty="0"/>
              <a:t>, </a:t>
            </a:r>
            <a:r>
              <a:rPr lang="ko-KR" altLang="en-US" sz="1600" dirty="0"/>
              <a:t>무상급식</a:t>
            </a:r>
            <a:r>
              <a:rPr lang="en-US" altLang="ko-KR" sz="1600" dirty="0"/>
              <a:t>, </a:t>
            </a:r>
            <a:r>
              <a:rPr lang="ko-KR" altLang="en-US" sz="1600" dirty="0"/>
              <a:t>무상보육</a:t>
            </a:r>
            <a:r>
              <a:rPr lang="en-US" altLang="ko-KR" sz="1600" dirty="0"/>
              <a:t> </a:t>
            </a:r>
          </a:p>
          <a:p>
            <a:pPr marL="715963" indent="-268288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600" dirty="0"/>
              <a:t>     ex) </a:t>
            </a:r>
            <a:r>
              <a:rPr lang="ko-KR" altLang="en-US" sz="1600" dirty="0"/>
              <a:t>박근혜 정부의 기초연금제도</a:t>
            </a:r>
            <a:endParaRPr lang="en-US" altLang="ko-KR" sz="1600" dirty="0"/>
          </a:p>
          <a:p>
            <a:pPr marL="715963" indent="-268288">
              <a:lnSpc>
                <a:spcPct val="125000"/>
              </a:lnSpc>
              <a:spcBef>
                <a:spcPts val="500"/>
              </a:spcBef>
            </a:pPr>
            <a:r>
              <a:rPr lang="ko-KR" altLang="en-US" sz="1600" dirty="0"/>
              <a:t>외국 </a:t>
            </a:r>
            <a:r>
              <a:rPr lang="en-US" altLang="ko-KR" sz="1600" dirty="0"/>
              <a:t>: </a:t>
            </a:r>
            <a:r>
              <a:rPr lang="en-US" altLang="ko-KR" sz="1600" b="1" dirty="0"/>
              <a:t>National Health Service(NHS</a:t>
            </a:r>
            <a:r>
              <a:rPr lang="en-US" altLang="ko-KR" sz="1600" dirty="0"/>
              <a:t>: </a:t>
            </a:r>
            <a:r>
              <a:rPr lang="ko-KR" altLang="en-US" sz="1600" dirty="0"/>
              <a:t>영국</a:t>
            </a:r>
            <a:r>
              <a:rPr lang="en-US" altLang="ko-KR" sz="1600" dirty="0"/>
              <a:t>, </a:t>
            </a:r>
            <a:r>
              <a:rPr lang="ko-KR" altLang="en-US" sz="1600" dirty="0"/>
              <a:t>이탈리아</a:t>
            </a:r>
            <a:r>
              <a:rPr lang="en-US" altLang="ko-KR" sz="1600" dirty="0"/>
              <a:t>, </a:t>
            </a:r>
            <a:r>
              <a:rPr lang="ko-KR" altLang="en-US" sz="1600" dirty="0"/>
              <a:t>뉴질랜드</a:t>
            </a:r>
            <a:r>
              <a:rPr lang="en-US" altLang="ko-KR" sz="1600" dirty="0"/>
              <a:t>, </a:t>
            </a:r>
            <a:r>
              <a:rPr lang="ko-KR" altLang="en-US" sz="1600" dirty="0"/>
              <a:t>스웨덴</a:t>
            </a:r>
            <a:r>
              <a:rPr lang="en-US" altLang="ko-KR" sz="1600" dirty="0"/>
              <a:t>, </a:t>
            </a:r>
            <a:r>
              <a:rPr lang="ko-KR" altLang="en-US" sz="1600" dirty="0"/>
              <a:t>덴마크 등</a:t>
            </a:r>
            <a:r>
              <a:rPr lang="en-US" altLang="ko-KR" sz="1600" dirty="0"/>
              <a:t>), </a:t>
            </a:r>
          </a:p>
          <a:p>
            <a:pPr marL="715963" indent="-268288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600" dirty="0"/>
              <a:t>            </a:t>
            </a:r>
            <a:r>
              <a:rPr lang="ko-KR" altLang="en-US" sz="1600" dirty="0"/>
              <a:t>기초연금제도</a:t>
            </a:r>
            <a:r>
              <a:rPr lang="en-US" altLang="ko-KR" sz="1600" dirty="0"/>
              <a:t>(</a:t>
            </a:r>
            <a:r>
              <a:rPr lang="ko-KR" altLang="en-US" sz="1600" dirty="0"/>
              <a:t>덴마크</a:t>
            </a:r>
            <a:r>
              <a:rPr lang="en-US" altLang="ko-KR" sz="1600" dirty="0"/>
              <a:t>, </a:t>
            </a:r>
            <a:r>
              <a:rPr lang="ko-KR" altLang="en-US" sz="1600" dirty="0"/>
              <a:t>캐나다 등</a:t>
            </a:r>
            <a:r>
              <a:rPr lang="en-US" altLang="ko-KR" sz="1600" dirty="0"/>
              <a:t>), </a:t>
            </a:r>
            <a:r>
              <a:rPr lang="ko-KR" altLang="en-US" sz="1600" dirty="0"/>
              <a:t>아동수당</a:t>
            </a:r>
            <a:r>
              <a:rPr lang="en-US" altLang="ko-KR" sz="1600" dirty="0"/>
              <a:t>, </a:t>
            </a:r>
            <a:r>
              <a:rPr lang="ko-KR" altLang="en-US" sz="1600" dirty="0"/>
              <a:t>양육수당</a:t>
            </a:r>
            <a:r>
              <a:rPr lang="en-US" altLang="ko-KR" sz="1600" dirty="0"/>
              <a:t>, </a:t>
            </a:r>
            <a:r>
              <a:rPr lang="ko-KR" altLang="en-US" sz="1600" dirty="0"/>
              <a:t>장애수당 등</a:t>
            </a:r>
            <a:endParaRPr lang="en-US" altLang="ko-KR" sz="1600" dirty="0"/>
          </a:p>
          <a:p>
            <a:pPr marL="715963" indent="-268288">
              <a:lnSpc>
                <a:spcPct val="125000"/>
              </a:lnSpc>
              <a:spcBef>
                <a:spcPts val="500"/>
              </a:spcBef>
            </a:pPr>
            <a:r>
              <a:rPr lang="ko-KR" altLang="en-US" sz="1600" dirty="0"/>
              <a:t>기본소득제도</a:t>
            </a:r>
            <a:r>
              <a:rPr lang="en-US" altLang="ko-KR" sz="1600" dirty="0"/>
              <a:t>(Basic Income Scheme): </a:t>
            </a:r>
          </a:p>
          <a:p>
            <a:pPr marL="715963" indent="-268288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600" dirty="0"/>
              <a:t>    ① </a:t>
            </a:r>
            <a:r>
              <a:rPr lang="ko-KR" altLang="en-US" sz="1600" dirty="0"/>
              <a:t>국민배당제도</a:t>
            </a:r>
            <a:r>
              <a:rPr lang="en-US" altLang="ko-KR" sz="1600" dirty="0"/>
              <a:t>, </a:t>
            </a:r>
          </a:p>
          <a:p>
            <a:pPr marL="715963" indent="-268288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600" dirty="0"/>
              <a:t>    ② </a:t>
            </a:r>
            <a:r>
              <a:rPr lang="ko-KR" altLang="en-US" sz="1600" dirty="0"/>
              <a:t>시민권으로서 모든 국민에게 일정수준의 소득보장 </a:t>
            </a:r>
            <a:endParaRPr lang="en-US" altLang="ko-KR" sz="1600" dirty="0"/>
          </a:p>
          <a:p>
            <a:pPr marL="715963" indent="-268288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600" dirty="0"/>
              <a:t>    </a:t>
            </a:r>
            <a:r>
              <a:rPr lang="ko-KR" altLang="en-US" sz="1600" dirty="0"/>
              <a:t>③ 기본적 생존권의 안정적 보장 </a:t>
            </a:r>
            <a:endParaRPr lang="en-US" altLang="ko-KR" sz="1600" dirty="0"/>
          </a:p>
          <a:p>
            <a:pPr marL="715963" indent="-268288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600" dirty="0"/>
              <a:t>    </a:t>
            </a:r>
            <a:r>
              <a:rPr lang="ko-KR" altLang="en-US" sz="1600" dirty="0"/>
              <a:t>④ 인간으로서의 생존권이나 자유권이 노동시장에 종속문제 극복</a:t>
            </a: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88640"/>
            <a:ext cx="8576310" cy="6390001"/>
          </a:xfrm>
        </p:spPr>
        <p:txBody>
          <a:bodyPr>
            <a:normAutofit/>
          </a:bodyPr>
          <a:lstStyle/>
          <a:p>
            <a:pPr marL="193675" indent="0">
              <a:lnSpc>
                <a:spcPct val="130000"/>
              </a:lnSpc>
              <a:spcBef>
                <a:spcPts val="1000"/>
              </a:spcBef>
              <a:buNone/>
            </a:pPr>
            <a:r>
              <a:rPr lang="ko-KR" altLang="en-US" sz="1800" dirty="0"/>
              <a:t>□ 보편성의 원칙의 장단점</a:t>
            </a:r>
            <a:endParaRPr lang="en-US" altLang="ko-KR" sz="100" dirty="0"/>
          </a:p>
          <a:p>
            <a:pPr marL="715963" indent="-268288">
              <a:lnSpc>
                <a:spcPct val="130000"/>
              </a:lnSpc>
              <a:spcBef>
                <a:spcPts val="1000"/>
              </a:spcBef>
            </a:pPr>
            <a:r>
              <a:rPr lang="ko-KR" altLang="en-US" sz="1750" dirty="0"/>
              <a:t>급여수준이 별도의 산식이 없이 국가에 의해 일방적 책정</a:t>
            </a:r>
            <a:endParaRPr lang="en-US" altLang="ko-KR" sz="1750" dirty="0"/>
          </a:p>
          <a:p>
            <a:pPr marL="715963" indent="-268288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750" dirty="0"/>
              <a:t>   : </a:t>
            </a:r>
            <a:r>
              <a:rPr lang="ko-KR" altLang="en-US" sz="1750" dirty="0"/>
              <a:t>급여의 내용과 수준이 개인의 욕구나 경제적 상황과 상관없이 결정</a:t>
            </a:r>
            <a:endParaRPr lang="en-US" altLang="ko-KR" sz="1750" dirty="0"/>
          </a:p>
          <a:p>
            <a:pPr marL="715963" indent="-268288">
              <a:lnSpc>
                <a:spcPct val="130000"/>
              </a:lnSpc>
              <a:spcBef>
                <a:spcPts val="1000"/>
              </a:spcBef>
            </a:pPr>
            <a:r>
              <a:rPr lang="ko-KR" altLang="en-US" sz="1750" dirty="0"/>
              <a:t>복지예산이 국가의 다른 지출항목과 경쟁관계</a:t>
            </a:r>
            <a:endParaRPr lang="en-US" altLang="ko-KR" sz="1750" dirty="0"/>
          </a:p>
          <a:p>
            <a:pPr marL="715963" indent="-268288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750" dirty="0"/>
              <a:t>   : </a:t>
            </a:r>
            <a:r>
              <a:rPr lang="ko-KR" altLang="en-US" sz="1750" dirty="0"/>
              <a:t>급여수준의 변동성</a:t>
            </a:r>
            <a:endParaRPr lang="en-US" altLang="ko-KR" sz="1750" dirty="0"/>
          </a:p>
          <a:p>
            <a:pPr marL="715963" indent="-268288">
              <a:lnSpc>
                <a:spcPct val="130000"/>
              </a:lnSpc>
              <a:spcBef>
                <a:spcPts val="1000"/>
              </a:spcBef>
            </a:pPr>
            <a:r>
              <a:rPr lang="ko-KR" altLang="en-US" sz="1750" dirty="0"/>
              <a:t>일반예산과 같이 복지예산 또한 경기변동에 </a:t>
            </a:r>
            <a:r>
              <a:rPr lang="ko-KR" altLang="en-US" sz="1750" dirty="0" err="1"/>
              <a:t>민감</a:t>
            </a:r>
            <a:endParaRPr lang="en-US" altLang="ko-KR" sz="1750" dirty="0"/>
          </a:p>
          <a:p>
            <a:pPr marL="715963" indent="-268288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750" dirty="0"/>
              <a:t>   : </a:t>
            </a:r>
            <a:r>
              <a:rPr lang="ko-KR" altLang="en-US" sz="1750" dirty="0"/>
              <a:t>재정운영의 불안정성</a:t>
            </a:r>
            <a:endParaRPr lang="en-US" altLang="ko-KR" sz="1750" dirty="0"/>
          </a:p>
          <a:p>
            <a:pPr marL="715963" indent="-268288">
              <a:lnSpc>
                <a:spcPct val="130000"/>
              </a:lnSpc>
              <a:spcBef>
                <a:spcPts val="1000"/>
              </a:spcBef>
            </a:pPr>
            <a:r>
              <a:rPr lang="ko-KR" altLang="en-US" sz="1750" dirty="0"/>
              <a:t>포괄성으로 인해 종종 정당 간 지지도 제고의 수단으로 악용</a:t>
            </a:r>
            <a:endParaRPr lang="en-US" altLang="ko-KR" sz="1750" dirty="0"/>
          </a:p>
          <a:p>
            <a:pPr marL="715963" indent="-268288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750" dirty="0"/>
              <a:t>   : </a:t>
            </a:r>
            <a:r>
              <a:rPr lang="ko-KR" altLang="en-US" sz="1750" dirty="0"/>
              <a:t>국민경제적 차원에서 비용의 가파른 상승을 초래하게 될 우려</a:t>
            </a:r>
            <a:endParaRPr lang="en-US" altLang="ko-KR" sz="1750" dirty="0"/>
          </a:p>
          <a:p>
            <a:pPr marL="715963" indent="-268288">
              <a:lnSpc>
                <a:spcPct val="130000"/>
              </a:lnSpc>
              <a:spcBef>
                <a:spcPts val="0"/>
              </a:spcBef>
              <a:buNone/>
            </a:pPr>
            <a:endParaRPr lang="en-US" altLang="ko-KR" sz="900" dirty="0"/>
          </a:p>
          <a:p>
            <a:pPr marL="194400" indent="-268288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□ </a:t>
            </a:r>
            <a:r>
              <a:rPr lang="ko-KR" altLang="en-US" sz="1800" dirty="0"/>
              <a:t>무상급식 및 무상보육의 논쟁에 대한 평가</a:t>
            </a:r>
            <a:r>
              <a:rPr lang="en-US" altLang="ko-KR" sz="1800" dirty="0"/>
              <a:t>(1)</a:t>
            </a:r>
          </a:p>
          <a:p>
            <a:pPr marL="715963" indent="-268288">
              <a:lnSpc>
                <a:spcPct val="130000"/>
              </a:lnSpc>
              <a:spcBef>
                <a:spcPts val="0"/>
              </a:spcBef>
              <a:buNone/>
            </a:pPr>
            <a:endParaRPr lang="en-US" altLang="ko-KR" sz="900" dirty="0"/>
          </a:p>
          <a:p>
            <a:pPr marL="790575">
              <a:lnSpc>
                <a:spcPct val="130000"/>
              </a:lnSpc>
              <a:spcBef>
                <a:spcPts val="0"/>
              </a:spcBef>
            </a:pPr>
            <a:r>
              <a:rPr lang="ko-KR" altLang="en-US" sz="1750" dirty="0"/>
              <a:t>취지</a:t>
            </a:r>
            <a:r>
              <a:rPr lang="en-US" altLang="ko-KR" sz="1750" dirty="0"/>
              <a:t>: </a:t>
            </a:r>
            <a:r>
              <a:rPr lang="ko-KR" altLang="en-US" sz="1750" dirty="0"/>
              <a:t>아동 및 영유아들이 부모의 소득수준에 상관없이 동등하게 성장 및 </a:t>
            </a:r>
            <a:endParaRPr lang="en-US" altLang="ko-KR" sz="1750" dirty="0"/>
          </a:p>
          <a:p>
            <a:pPr marL="79057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750" dirty="0"/>
              <a:t>            </a:t>
            </a:r>
            <a:r>
              <a:rPr lang="ko-KR" altLang="en-US" sz="1750" dirty="0"/>
              <a:t>발달할 수 있는 기회를 모두에게 보편적으로 보장</a:t>
            </a:r>
            <a:endParaRPr lang="en-US" altLang="ko-KR" sz="1750" dirty="0"/>
          </a:p>
          <a:p>
            <a:pPr marL="790575">
              <a:lnSpc>
                <a:spcPct val="130000"/>
              </a:lnSpc>
              <a:spcBef>
                <a:spcPts val="0"/>
              </a:spcBef>
            </a:pPr>
            <a:r>
              <a:rPr lang="ko-KR" altLang="en-US" sz="1750" dirty="0"/>
              <a:t>무상급식 및 보육에 대한 비판</a:t>
            </a:r>
            <a:r>
              <a:rPr lang="en-US" altLang="ko-KR" sz="1750" dirty="0"/>
              <a:t>: </a:t>
            </a:r>
            <a:r>
              <a:rPr lang="ko-KR" altLang="en-US" sz="1750" dirty="0"/>
              <a:t>선심성 또는 </a:t>
            </a:r>
            <a:r>
              <a:rPr lang="ko-KR" altLang="en-US" sz="1750" dirty="0" err="1"/>
              <a:t>낭비성</a:t>
            </a:r>
            <a:r>
              <a:rPr lang="ko-KR" altLang="en-US" sz="1750" dirty="0"/>
              <a:t> 복지시책</a:t>
            </a:r>
            <a:endParaRPr lang="en-US" altLang="ko-KR" sz="1750" dirty="0"/>
          </a:p>
          <a:p>
            <a:pPr marL="790575">
              <a:lnSpc>
                <a:spcPct val="130000"/>
              </a:lnSpc>
              <a:spcBef>
                <a:spcPts val="0"/>
              </a:spcBef>
            </a:pPr>
            <a:r>
              <a:rPr lang="ko-KR" altLang="en-US" sz="1750" dirty="0"/>
              <a:t>자녀 양육은 그 자체로서 빈곤이나 경제적 어려움과 높은 상관성</a:t>
            </a:r>
            <a:endParaRPr lang="en-US" altLang="ko-KR" sz="1750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402954"/>
            <a:ext cx="8858280" cy="56692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1800" dirty="0"/>
              <a:t>□ </a:t>
            </a:r>
            <a:r>
              <a:rPr lang="ko-KR" altLang="en-US" sz="1800" dirty="0"/>
              <a:t>무상급식 및 무상보육의 논쟁에 대한 평가</a:t>
            </a:r>
            <a:r>
              <a:rPr lang="en-US" altLang="ko-KR" sz="1800" dirty="0"/>
              <a:t>(2)</a:t>
            </a:r>
          </a:p>
          <a:p>
            <a:pPr>
              <a:buNone/>
            </a:pPr>
            <a:endParaRPr lang="en-US" altLang="ko-KR" sz="1800" dirty="0"/>
          </a:p>
          <a:p>
            <a:r>
              <a:rPr lang="ko-KR" altLang="en-US" sz="1800" dirty="0"/>
              <a:t>출산과 양육</a:t>
            </a:r>
            <a:r>
              <a:rPr lang="en-US" altLang="ko-KR" sz="1800" dirty="0"/>
              <a:t>: </a:t>
            </a:r>
            <a:r>
              <a:rPr lang="ko-KR" altLang="en-US" sz="1800" dirty="0"/>
              <a:t>일생 중 가장 경제적으로 어려운 시기</a:t>
            </a:r>
            <a:endParaRPr lang="en-US" altLang="ko-KR" sz="1800" dirty="0"/>
          </a:p>
          <a:p>
            <a:r>
              <a:rPr lang="ko-KR" altLang="en-US" sz="1800" dirty="0"/>
              <a:t>무상교육과 무상급식은 비록 가난은 아닐지라도 일생에서 가장 어려운 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시기의 경제적 어려움을 덜어주는 기능</a:t>
            </a:r>
            <a:endParaRPr lang="en-US" altLang="ko-KR" sz="1800" dirty="0"/>
          </a:p>
          <a:p>
            <a:r>
              <a:rPr lang="ko-KR" altLang="en-US" sz="1800" dirty="0"/>
              <a:t>무상급식 및 보육은 소득조사</a:t>
            </a:r>
            <a:r>
              <a:rPr lang="en-US" altLang="ko-KR" sz="1800" dirty="0"/>
              <a:t>(income targeting)</a:t>
            </a:r>
            <a:r>
              <a:rPr lang="ko-KR" altLang="en-US" sz="1800" dirty="0"/>
              <a:t>가 아닌 지표에 의한 선별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    (indicator targeting)</a:t>
            </a:r>
          </a:p>
          <a:p>
            <a:r>
              <a:rPr lang="ko-KR" altLang="en-US" sz="1800" dirty="0"/>
              <a:t>출산장려정책을 함께 생각할 경우 무상급식과 무상보육은 더욱 더 당연한 조치</a:t>
            </a:r>
            <a:endParaRPr lang="en-US" altLang="ko-KR" sz="1800" dirty="0"/>
          </a:p>
          <a:p>
            <a:pPr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[</a:t>
            </a:r>
            <a:r>
              <a:rPr lang="ko-KR" altLang="en-US" sz="1800" dirty="0"/>
              <a:t>무상급식과 무상보육의 특징과 장점</a:t>
            </a:r>
            <a:r>
              <a:rPr lang="en-US" altLang="ko-KR" sz="1800" dirty="0"/>
              <a:t>]</a:t>
            </a:r>
          </a:p>
          <a:p>
            <a:pPr marL="0" indent="0">
              <a:buNone/>
            </a:pPr>
            <a:endParaRPr lang="en-US" altLang="ko-KR" sz="1800" dirty="0"/>
          </a:p>
          <a:p>
            <a:pPr marL="720000"/>
            <a:r>
              <a:rPr lang="ko-KR" altLang="en-US" sz="1800" dirty="0"/>
              <a:t>무상급식과 무상보육은 그 자체로서 이미 선별</a:t>
            </a:r>
            <a:endParaRPr lang="en-US" altLang="ko-KR" sz="1800" dirty="0"/>
          </a:p>
          <a:p>
            <a:pPr marL="720000"/>
            <a:r>
              <a:rPr lang="ko-KR" altLang="en-US" sz="1800" dirty="0"/>
              <a:t>현물급여로서 목표정합성</a:t>
            </a:r>
            <a:endParaRPr lang="en-US" altLang="ko-KR" sz="1800" dirty="0"/>
          </a:p>
          <a:p>
            <a:pPr marL="720000"/>
            <a:r>
              <a:rPr lang="ko-KR" altLang="en-US" sz="1800" dirty="0"/>
              <a:t>소득이나 자산조사 없이 제공되므로 근로유인 효과</a:t>
            </a:r>
            <a:endParaRPr lang="en-US" altLang="ko-KR" sz="1800" dirty="0"/>
          </a:p>
          <a:p>
            <a:pPr marL="720000"/>
            <a:r>
              <a:rPr lang="ko-KR" altLang="en-US" sz="1800" dirty="0"/>
              <a:t>세대간 형평성의 개선효과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4015781341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850" y="357166"/>
            <a:ext cx="3176580" cy="857248"/>
          </a:xfrm>
        </p:spPr>
        <p:txBody>
          <a:bodyPr>
            <a:normAutofit/>
          </a:bodyPr>
          <a:lstStyle/>
          <a:p>
            <a:pPr algn="l"/>
            <a:r>
              <a:rPr lang="ko-KR" altLang="en-US" sz="2800" b="1" dirty="0">
                <a:latin typeface="+mn-ea"/>
                <a:ea typeface="+mn-ea"/>
              </a:rPr>
              <a:t>제</a:t>
            </a:r>
            <a:r>
              <a:rPr lang="en-US" altLang="ko-KR" sz="2800" b="1" dirty="0">
                <a:latin typeface="+mn-ea"/>
                <a:ea typeface="+mn-ea"/>
              </a:rPr>
              <a:t>3</a:t>
            </a:r>
            <a:r>
              <a:rPr lang="ko-KR" altLang="en-US" sz="2800" b="1" dirty="0">
                <a:latin typeface="+mn-ea"/>
                <a:ea typeface="+mn-ea"/>
              </a:rPr>
              <a:t>절 부조의 원칙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357298"/>
            <a:ext cx="8820150" cy="5214974"/>
          </a:xfrm>
        </p:spPr>
        <p:txBody>
          <a:bodyPr>
            <a:noAutofit/>
          </a:bodyPr>
          <a:lstStyle/>
          <a:p>
            <a:pPr marL="514350" indent="-514350">
              <a:lnSpc>
                <a:spcPct val="114000"/>
              </a:lnSpc>
              <a:spcBef>
                <a:spcPts val="500"/>
              </a:spcBef>
              <a:buAutoNum type="arabicPeriod"/>
            </a:pPr>
            <a:r>
              <a:rPr lang="ko-KR" altLang="en-US" sz="2400" b="1" dirty="0"/>
              <a:t>개념의 정의</a:t>
            </a:r>
            <a:endParaRPr lang="en-US" altLang="ko-KR" sz="2400" b="1" dirty="0"/>
          </a:p>
          <a:p>
            <a:pPr marL="514350" indent="-514350">
              <a:lnSpc>
                <a:spcPct val="114000"/>
              </a:lnSpc>
              <a:spcBef>
                <a:spcPts val="500"/>
              </a:spcBef>
              <a:buAutoNum type="arabicPeriod"/>
            </a:pPr>
            <a:endParaRPr lang="en-US" altLang="ko-KR" sz="400" b="1" dirty="0"/>
          </a:p>
          <a:p>
            <a:pPr marL="533400" indent="-26511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현대사회에서 생존권에 대한 국가의 책임</a:t>
            </a:r>
            <a:endParaRPr lang="en-US" altLang="ko-KR" sz="1800" dirty="0"/>
          </a:p>
          <a:p>
            <a:pPr marL="533400" indent="-26511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부조의 원칙은 빈곤문제의 해결을 통한 국민의 생존권 보장</a:t>
            </a:r>
            <a:endParaRPr lang="en-US" altLang="ko-KR" sz="1800" dirty="0"/>
          </a:p>
          <a:p>
            <a:pPr marL="533400" indent="-26511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빈곤 발생원인의 다양성</a:t>
            </a:r>
            <a:endParaRPr lang="en-US" altLang="ko-KR" sz="1800" dirty="0"/>
          </a:p>
          <a:p>
            <a:pPr marL="533400" indent="-265113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사회문제에 대한 독자적 대처능력의 부족</a:t>
            </a:r>
            <a:endParaRPr lang="en-US" altLang="ko-KR" sz="1800" dirty="0"/>
          </a:p>
          <a:p>
            <a:pPr marL="533400" indent="-26511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부조의 원칙은 빈곤문제에 대처한 개인적 능력과 사회적 보호의 기능을 </a:t>
            </a:r>
            <a:endParaRPr lang="en-US" altLang="ko-KR" sz="1800" dirty="0"/>
          </a:p>
          <a:p>
            <a:pPr marL="533400" indent="-265113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.  </a:t>
            </a:r>
            <a:r>
              <a:rPr lang="ko-KR" altLang="en-US" sz="1800" dirty="0"/>
              <a:t>적절히 조화시킨 개념</a:t>
            </a:r>
            <a:endParaRPr lang="en-US" altLang="ko-KR" sz="1800" dirty="0"/>
          </a:p>
          <a:p>
            <a:pPr marL="533400" indent="-265113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일차적으로 자유주의의 관점에서 독자적 자구노력과 이차적으로 사회적 지원</a:t>
            </a:r>
            <a:endParaRPr lang="en-US" altLang="ko-KR" sz="1800" dirty="0"/>
          </a:p>
          <a:p>
            <a:pPr marL="533400" indent="-26511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극빈계층의 생계보호와 자활지원을 목표</a:t>
            </a:r>
            <a:endParaRPr lang="en-US" altLang="ko-KR" sz="1800" dirty="0"/>
          </a:p>
          <a:p>
            <a:pPr marL="533400" indent="-265113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육체적 생존을 위한 최저수준 → 사회문화적 최저수준</a:t>
            </a:r>
            <a:endParaRPr lang="en-US" altLang="ko-KR" sz="1800" dirty="0"/>
          </a:p>
          <a:p>
            <a:pPr marL="533400" indent="-26511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관련 제도</a:t>
            </a:r>
            <a:endParaRPr lang="en-US" altLang="ko-KR" sz="1800" dirty="0"/>
          </a:p>
          <a:p>
            <a:pPr marL="533400" indent="-265113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국민기초생활보장제도</a:t>
            </a:r>
            <a:r>
              <a:rPr lang="en-US" altLang="ko-KR" sz="1800" dirty="0"/>
              <a:t>, </a:t>
            </a:r>
            <a:r>
              <a:rPr lang="ko-KR" altLang="en-US" sz="1800" dirty="0"/>
              <a:t>의료급여제도</a:t>
            </a:r>
            <a:r>
              <a:rPr lang="en-US" altLang="ko-KR" sz="1800" dirty="0"/>
              <a:t>, </a:t>
            </a:r>
            <a:r>
              <a:rPr lang="ko-KR" altLang="en-US" sz="1800" dirty="0"/>
              <a:t>기초노령연금제도</a:t>
            </a:r>
            <a:r>
              <a:rPr lang="en-US" altLang="ko-KR" sz="1800" dirty="0"/>
              <a:t>, </a:t>
            </a:r>
            <a:r>
              <a:rPr lang="ko-KR" altLang="en-US" sz="1800" dirty="0"/>
              <a:t>장애인연금제도</a:t>
            </a:r>
            <a:r>
              <a:rPr lang="en-US" altLang="ko-KR" sz="1800" dirty="0"/>
              <a:t>, </a:t>
            </a:r>
          </a:p>
          <a:p>
            <a:pPr marL="533400" indent="-265113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  . </a:t>
            </a:r>
            <a:r>
              <a:rPr lang="ko-KR" altLang="en-US" sz="1800" dirty="0"/>
              <a:t>주택부조제도</a:t>
            </a:r>
            <a:r>
              <a:rPr lang="en-US" altLang="ko-KR" sz="1800" dirty="0"/>
              <a:t>, </a:t>
            </a:r>
            <a:r>
              <a:rPr lang="ko-KR" altLang="en-US" sz="1800" dirty="0"/>
              <a:t>실업부조제도</a:t>
            </a: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06" y="190523"/>
            <a:ext cx="9001156" cy="6453187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2400" b="1" dirty="0"/>
              <a:t>2. </a:t>
            </a:r>
            <a:r>
              <a:rPr lang="ko-KR" altLang="en-US" sz="2400" b="1" dirty="0"/>
              <a:t>부조원칙의 특징</a:t>
            </a:r>
            <a:endParaRPr lang="en-US" altLang="ko-KR" sz="2400" b="1" dirty="0"/>
          </a:p>
          <a:p>
            <a:pPr>
              <a:lnSpc>
                <a:spcPct val="110000"/>
              </a:lnSpc>
              <a:spcBef>
                <a:spcPts val="200"/>
              </a:spcBef>
              <a:buNone/>
            </a:pPr>
            <a:endParaRPr lang="en-US" altLang="ko-KR" sz="900" b="1" dirty="0"/>
          </a:p>
          <a:p>
            <a:pPr marL="354013" indent="-268288">
              <a:lnSpc>
                <a:spcPct val="110000"/>
              </a:lnSpc>
              <a:spcBef>
                <a:spcPts val="200"/>
              </a:spcBef>
            </a:pPr>
            <a:r>
              <a:rPr lang="ko-KR" altLang="en-US" sz="1800" dirty="0"/>
              <a:t>상호성의 원칙 </a:t>
            </a:r>
            <a:r>
              <a:rPr lang="ko-KR" altLang="en-US" sz="1800" dirty="0" err="1"/>
              <a:t>미적용</a:t>
            </a:r>
            <a:endParaRPr lang="en-US" altLang="ko-KR" sz="1800" dirty="0"/>
          </a:p>
          <a:p>
            <a:pPr marL="354013" indent="-268288">
              <a:lnSpc>
                <a:spcPct val="110000"/>
              </a:lnSpc>
              <a:spcBef>
                <a:spcPts val="200"/>
              </a:spcBef>
            </a:pPr>
            <a:endParaRPr lang="en-US" altLang="ko-KR" sz="500" dirty="0"/>
          </a:p>
          <a:p>
            <a:pPr marL="450850" indent="-244475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공급의 원칙과 달리 사회적 </a:t>
            </a:r>
            <a:r>
              <a:rPr lang="ko-KR" altLang="en-US" sz="1800" spc="-150" dirty="0"/>
              <a:t>기여나 피해</a:t>
            </a:r>
            <a:r>
              <a:rPr lang="ko-KR" altLang="en-US" sz="1800" dirty="0"/>
              <a:t>의 원인에 상관없이 빈곤현상 자체를 대상</a:t>
            </a:r>
            <a:endParaRPr lang="en-US" altLang="ko-KR" sz="1800" dirty="0"/>
          </a:p>
          <a:p>
            <a:pPr marL="450850" indent="-244475">
              <a:lnSpc>
                <a:spcPct val="110000"/>
              </a:lnSpc>
              <a:spcBef>
                <a:spcPts val="200"/>
              </a:spcBef>
              <a:buNone/>
            </a:pPr>
            <a:r>
              <a:rPr lang="ko-KR" altLang="en-US" sz="1800" dirty="0"/>
              <a:t>② 개인적 사유</a:t>
            </a:r>
            <a:r>
              <a:rPr lang="en-US" altLang="ko-KR" sz="1800" dirty="0"/>
              <a:t>, </a:t>
            </a:r>
            <a:r>
              <a:rPr lang="ko-KR" altLang="en-US" sz="1800" dirty="0"/>
              <a:t>자립능력의 유무</a:t>
            </a:r>
            <a:r>
              <a:rPr lang="en-US" altLang="ko-KR" sz="1800" dirty="0"/>
              <a:t>, </a:t>
            </a:r>
            <a:r>
              <a:rPr lang="ko-KR" altLang="en-US" sz="1800" dirty="0"/>
              <a:t>국적 등에 무관</a:t>
            </a:r>
            <a:endParaRPr lang="en-US" altLang="ko-KR" sz="1800" dirty="0"/>
          </a:p>
          <a:p>
            <a:pPr marL="450850" indent="-244475">
              <a:lnSpc>
                <a:spcPct val="110000"/>
              </a:lnSpc>
              <a:spcBef>
                <a:spcPts val="200"/>
              </a:spcBef>
              <a:buNone/>
            </a:pPr>
            <a:endParaRPr lang="en-US" altLang="ko-KR" sz="500" dirty="0"/>
          </a:p>
          <a:p>
            <a:pPr marL="354013" indent="-268288">
              <a:lnSpc>
                <a:spcPct val="110000"/>
              </a:lnSpc>
              <a:spcBef>
                <a:spcPts val="200"/>
              </a:spcBef>
            </a:pPr>
            <a:r>
              <a:rPr lang="ko-KR" altLang="en-US" sz="1800" dirty="0"/>
              <a:t>사회적 보호는 </a:t>
            </a:r>
            <a:r>
              <a:rPr lang="en-US" altLang="ko-KR" sz="1800" dirty="0"/>
              <a:t>‘</a:t>
            </a:r>
            <a:r>
              <a:rPr lang="ko-KR" altLang="en-US" sz="1800" dirty="0" err="1"/>
              <a:t>후순위의</a:t>
            </a:r>
            <a:r>
              <a:rPr lang="ko-KR" altLang="en-US" sz="1800" dirty="0"/>
              <a:t> 원칙</a:t>
            </a:r>
            <a:r>
              <a:rPr lang="en-US" altLang="ko-KR" sz="1800" dirty="0"/>
              <a:t>’</a:t>
            </a:r>
            <a:r>
              <a:rPr lang="ko-KR" altLang="en-US" sz="1800" dirty="0"/>
              <a:t> 적용</a:t>
            </a:r>
            <a:r>
              <a:rPr lang="en-US" altLang="ko-KR" sz="1800" b="1" dirty="0"/>
              <a:t> : </a:t>
            </a:r>
            <a:r>
              <a:rPr lang="ko-KR" altLang="en-US" sz="1800" dirty="0"/>
              <a:t>사회원조의 절차</a:t>
            </a:r>
            <a:r>
              <a:rPr lang="en-US" altLang="ko-KR" sz="1800" dirty="0"/>
              <a:t> , </a:t>
            </a:r>
            <a:r>
              <a:rPr lang="ko-KR" altLang="en-US" sz="1800" dirty="0"/>
              <a:t>최후의 </a:t>
            </a:r>
            <a:r>
              <a:rPr lang="ko-KR" altLang="en-US" sz="1800" dirty="0" err="1"/>
              <a:t>안전망</a:t>
            </a:r>
            <a:endParaRPr lang="en-US" altLang="ko-KR" sz="1800" dirty="0"/>
          </a:p>
          <a:p>
            <a:pPr marL="354013" indent="-268288">
              <a:lnSpc>
                <a:spcPct val="110000"/>
              </a:lnSpc>
              <a:spcBef>
                <a:spcPts val="200"/>
              </a:spcBef>
            </a:pPr>
            <a:r>
              <a:rPr lang="ko-KR" altLang="en-US" sz="1800" dirty="0"/>
              <a:t>급여수준은 </a:t>
            </a:r>
            <a:r>
              <a:rPr lang="en-US" altLang="ko-KR" sz="1800" dirty="0"/>
              <a:t>‘</a:t>
            </a:r>
            <a:r>
              <a:rPr lang="ko-KR" altLang="en-US" sz="1800" dirty="0"/>
              <a:t>보충성의 원칙</a:t>
            </a:r>
            <a:r>
              <a:rPr lang="en-US" altLang="ko-KR" sz="1800" dirty="0"/>
              <a:t>’</a:t>
            </a:r>
            <a:r>
              <a:rPr lang="ko-KR" altLang="en-US" sz="1800" dirty="0"/>
              <a:t> 적용</a:t>
            </a:r>
            <a:endParaRPr lang="en-US" altLang="ko-KR" sz="1800" dirty="0"/>
          </a:p>
          <a:p>
            <a:pPr marL="450850" indent="-244475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소득 및 자산조사의 필요성</a:t>
            </a:r>
            <a:endParaRPr lang="en-US" altLang="ko-KR" sz="1800" dirty="0"/>
          </a:p>
          <a:p>
            <a:pPr marL="450850" indent="-244475">
              <a:lnSpc>
                <a:spcPct val="110000"/>
              </a:lnSpc>
              <a:spcBef>
                <a:spcPts val="200"/>
              </a:spcBef>
              <a:buNone/>
            </a:pPr>
            <a:r>
              <a:rPr lang="ko-KR" altLang="en-US" sz="1800" dirty="0"/>
              <a:t>② 잠재적 한계세율</a:t>
            </a:r>
            <a:r>
              <a:rPr lang="en-US" altLang="ko-KR" sz="1800" dirty="0"/>
              <a:t>(marginal implicit tax)</a:t>
            </a:r>
            <a:r>
              <a:rPr lang="ko-KR" altLang="en-US" sz="1800" dirty="0"/>
              <a:t>의 문제점</a:t>
            </a:r>
            <a:endParaRPr lang="en-US" altLang="ko-KR" sz="1800" dirty="0"/>
          </a:p>
          <a:p>
            <a:pPr marL="450850" indent="-244475">
              <a:lnSpc>
                <a:spcPct val="110000"/>
              </a:lnSpc>
              <a:spcBef>
                <a:spcPts val="200"/>
              </a:spcBef>
              <a:buNone/>
            </a:pPr>
            <a:endParaRPr lang="en-US" altLang="ko-KR" sz="1800" dirty="0"/>
          </a:p>
          <a:p>
            <a:pPr marL="354013" indent="-268288">
              <a:lnSpc>
                <a:spcPct val="110000"/>
              </a:lnSpc>
              <a:spcBef>
                <a:spcPts val="200"/>
              </a:spcBef>
            </a:pPr>
            <a:r>
              <a:rPr lang="ko-KR" altLang="en-US" sz="1800" dirty="0"/>
              <a:t>사회적 보호는 </a:t>
            </a:r>
            <a:r>
              <a:rPr lang="en-US" altLang="ko-KR" sz="1800" dirty="0"/>
              <a:t>‘</a:t>
            </a:r>
            <a:r>
              <a:rPr lang="ko-KR" altLang="en-US" sz="1800" dirty="0"/>
              <a:t>개별성의 원칙</a:t>
            </a:r>
            <a:r>
              <a:rPr lang="en-US" altLang="ko-KR" sz="1800" dirty="0"/>
              <a:t>’</a:t>
            </a:r>
            <a:r>
              <a:rPr lang="ko-KR" altLang="en-US" sz="1800" dirty="0"/>
              <a:t>을 토대</a:t>
            </a:r>
            <a:endParaRPr lang="en-US" altLang="ko-KR" sz="1800" dirty="0"/>
          </a:p>
          <a:p>
            <a:pPr marL="354013" indent="-268288">
              <a:lnSpc>
                <a:spcPct val="110000"/>
              </a:lnSpc>
              <a:spcBef>
                <a:spcPts val="200"/>
              </a:spcBef>
            </a:pPr>
            <a:endParaRPr lang="en-US" altLang="ko-KR" sz="500" dirty="0"/>
          </a:p>
          <a:p>
            <a:pPr marL="450850" indent="-244475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급여의 내용과 수준은 개인적 상황과 생활여건에 따라 차별적</a:t>
            </a:r>
            <a:endParaRPr lang="en-US" altLang="ko-KR" sz="1800" dirty="0"/>
          </a:p>
          <a:p>
            <a:pPr marL="450850" indent="-244475">
              <a:lnSpc>
                <a:spcPct val="110000"/>
              </a:lnSpc>
              <a:spcBef>
                <a:spcPts val="200"/>
              </a:spcBef>
              <a:buNone/>
            </a:pPr>
            <a:r>
              <a:rPr lang="ko-KR" altLang="en-US" sz="1800" dirty="0"/>
              <a:t>② 사회적 형평의 기능은 수평적 형평과 수직적 형평을 통하여 실현</a:t>
            </a:r>
            <a:endParaRPr lang="en-US" altLang="ko-KR" sz="1800" dirty="0"/>
          </a:p>
          <a:p>
            <a:pPr marL="450850" indent="-244475">
              <a:lnSpc>
                <a:spcPct val="110000"/>
              </a:lnSpc>
              <a:spcBef>
                <a:spcPts val="200"/>
              </a:spcBef>
              <a:buNone/>
            </a:pPr>
            <a:r>
              <a:rPr lang="ko-KR" altLang="en-US" sz="1800" dirty="0"/>
              <a:t>③ 개인별 구분처우와 사회적 최저수준의 보편적 보장</a:t>
            </a:r>
            <a:endParaRPr lang="en-US" altLang="ko-KR" sz="1800" dirty="0"/>
          </a:p>
          <a:p>
            <a:pPr marL="450850" indent="-244475">
              <a:lnSpc>
                <a:spcPct val="110000"/>
              </a:lnSpc>
              <a:spcBef>
                <a:spcPts val="200"/>
              </a:spcBef>
              <a:buNone/>
            </a:pPr>
            <a:endParaRPr lang="en-US" altLang="ko-KR" sz="1800" dirty="0"/>
          </a:p>
          <a:p>
            <a:pPr marL="354013" indent="-268288">
              <a:lnSpc>
                <a:spcPct val="110000"/>
              </a:lnSpc>
              <a:spcBef>
                <a:spcPts val="200"/>
              </a:spcBef>
            </a:pPr>
            <a:r>
              <a:rPr lang="ko-KR" altLang="en-US" sz="1800" dirty="0"/>
              <a:t>일반생계보호와 특별생계보호로 구성</a:t>
            </a:r>
            <a:endParaRPr lang="en-US" altLang="ko-KR" sz="1800" dirty="0"/>
          </a:p>
          <a:p>
            <a:pPr marL="354013" indent="-268288">
              <a:lnSpc>
                <a:spcPct val="110000"/>
              </a:lnSpc>
              <a:spcBef>
                <a:spcPts val="200"/>
              </a:spcBef>
            </a:pPr>
            <a:endParaRPr lang="en-US" altLang="ko-KR" sz="500" dirty="0"/>
          </a:p>
          <a:p>
            <a:pPr marL="450850" indent="-244475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빈곤가계의 생계보호</a:t>
            </a:r>
            <a:endParaRPr lang="en-US" altLang="ko-KR" sz="1800" dirty="0"/>
          </a:p>
          <a:p>
            <a:pPr marL="450850" indent="-244475">
              <a:lnSpc>
                <a:spcPct val="110000"/>
              </a:lnSpc>
              <a:spcBef>
                <a:spcPts val="200"/>
              </a:spcBef>
              <a:buNone/>
            </a:pPr>
            <a:r>
              <a:rPr lang="ko-KR" altLang="en-US" sz="1800" dirty="0"/>
              <a:t>② 별도의 애로요인</a:t>
            </a:r>
            <a:r>
              <a:rPr lang="en-US" altLang="ko-KR" sz="1800" dirty="0"/>
              <a:t>(</a:t>
            </a:r>
            <a:r>
              <a:rPr lang="ko-KR" altLang="en-US" sz="1800" dirty="0"/>
              <a:t>중대질병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한부모</a:t>
            </a:r>
            <a:r>
              <a:rPr lang="ko-KR" altLang="en-US" sz="1800" dirty="0"/>
              <a:t> 또는 소년소녀가정 등</a:t>
            </a:r>
            <a:r>
              <a:rPr lang="en-US" altLang="ko-KR" sz="1800" dirty="0"/>
              <a:t>)</a:t>
            </a:r>
            <a:r>
              <a:rPr lang="ko-KR" altLang="en-US" sz="1800" dirty="0"/>
              <a:t>에 따른 가계의 과도한 경제적 부담 경감</a:t>
            </a: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"/>
          <p:cNvGrpSpPr/>
          <p:nvPr/>
        </p:nvGrpSpPr>
        <p:grpSpPr>
          <a:xfrm>
            <a:off x="1532402" y="726998"/>
            <a:ext cx="6207950" cy="4929222"/>
            <a:chOff x="1460394" y="726998"/>
            <a:chExt cx="6207950" cy="492922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460394" y="726998"/>
              <a:ext cx="6207950" cy="4929222"/>
            </a:xfrm>
            <a:prstGeom prst="roundRect">
              <a:avLst>
                <a:gd name="adj" fmla="val 8047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    </a:t>
              </a:r>
              <a:endParaRPr lang="ko-KR" altLang="en-US" dirty="0"/>
            </a:p>
          </p:txBody>
        </p:sp>
        <p:grpSp>
          <p:nvGrpSpPr>
            <p:cNvPr id="3" name="그룹 39"/>
            <p:cNvGrpSpPr/>
            <p:nvPr/>
          </p:nvGrpSpPr>
          <p:grpSpPr>
            <a:xfrm>
              <a:off x="1835696" y="1052736"/>
              <a:ext cx="5472831" cy="4121370"/>
              <a:chOff x="1907704" y="1052736"/>
              <a:chExt cx="5472831" cy="4121370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1907704" y="1052736"/>
                <a:ext cx="587717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dirty="0"/>
                  <a:t>소득</a:t>
                </a:r>
                <a:endParaRPr lang="en-US" altLang="ko-KR" sz="1600" dirty="0"/>
              </a:p>
              <a:p>
                <a:pPr algn="ctr"/>
                <a:r>
                  <a:rPr lang="en-US" altLang="ko-KR" sz="1600" dirty="0">
                    <a:latin typeface="YoonGothic Light"/>
                    <a:ea typeface="YoonGothic Light"/>
                    <a:cs typeface="YoonGothic Light"/>
                  </a:rPr>
                  <a:t>·</a:t>
                </a:r>
              </a:p>
              <a:p>
                <a:pPr algn="ctr"/>
                <a:r>
                  <a:rPr lang="ko-KR" altLang="en-US" sz="1600" dirty="0">
                    <a:latin typeface="YoonGothic Light"/>
                    <a:ea typeface="YoonGothic Light"/>
                    <a:cs typeface="YoonGothic Light"/>
                  </a:rPr>
                  <a:t>생</a:t>
                </a:r>
                <a:endParaRPr lang="en-US" altLang="ko-KR" sz="1600" dirty="0">
                  <a:latin typeface="YoonGothic Light"/>
                  <a:ea typeface="YoonGothic Light"/>
                  <a:cs typeface="YoonGothic Light"/>
                </a:endParaRPr>
              </a:p>
              <a:p>
                <a:pPr algn="ctr"/>
                <a:r>
                  <a:rPr lang="ko-KR" altLang="en-US" sz="1600" dirty="0">
                    <a:latin typeface="YoonGothic Light"/>
                    <a:ea typeface="YoonGothic Light"/>
                    <a:cs typeface="YoonGothic Light"/>
                  </a:rPr>
                  <a:t>계</a:t>
                </a:r>
                <a:endParaRPr lang="en-US" altLang="ko-KR" sz="1600" dirty="0">
                  <a:latin typeface="YoonGothic Light"/>
                  <a:ea typeface="YoonGothic Light"/>
                  <a:cs typeface="YoonGothic Light"/>
                </a:endParaRPr>
              </a:p>
              <a:p>
                <a:pPr algn="ctr"/>
                <a:r>
                  <a:rPr lang="ko-KR" altLang="en-US" sz="1600" dirty="0">
                    <a:latin typeface="YoonGothic Light"/>
                    <a:ea typeface="YoonGothic Light"/>
                    <a:cs typeface="YoonGothic Light"/>
                  </a:rPr>
                  <a:t>급</a:t>
                </a:r>
                <a:endParaRPr lang="en-US" altLang="ko-KR" sz="1600" dirty="0">
                  <a:latin typeface="YoonGothic Light"/>
                  <a:ea typeface="YoonGothic Light"/>
                  <a:cs typeface="YoonGothic Light"/>
                </a:endParaRPr>
              </a:p>
              <a:p>
                <a:pPr algn="ctr"/>
                <a:r>
                  <a:rPr lang="ko-KR" altLang="en-US" sz="1600" dirty="0">
                    <a:latin typeface="YoonGothic Light"/>
                    <a:ea typeface="YoonGothic Light"/>
                    <a:cs typeface="YoonGothic Light"/>
                  </a:rPr>
                  <a:t>여</a:t>
                </a:r>
                <a:endParaRPr lang="ko-KR" altLang="en-US" sz="16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162137" y="3275416"/>
                <a:ext cx="1541206" cy="429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dirty="0"/>
                  <a:t>빈곤선</a:t>
                </a:r>
                <a:r>
                  <a:rPr lang="en-US" altLang="ko-KR" sz="1600" dirty="0"/>
                  <a:t>(</a:t>
                </a:r>
                <a:r>
                  <a:rPr lang="en-US" altLang="ko-KR" sz="1600" dirty="0" err="1">
                    <a:latin typeface="Cambria" pitchFamily="18" charset="0"/>
                  </a:rPr>
                  <a:t>Y</a:t>
                </a:r>
                <a:r>
                  <a:rPr lang="en-US" altLang="ko-KR" sz="1100" dirty="0" err="1">
                    <a:latin typeface="Cambria" pitchFamily="18" charset="0"/>
                  </a:rPr>
                  <a:t>p</a:t>
                </a:r>
                <a:r>
                  <a:rPr lang="en-US" altLang="ko-KR" sz="1600" dirty="0"/>
                  <a:t>)</a:t>
                </a:r>
                <a:endParaRPr lang="ko-KR" altLang="en-US" sz="1600" dirty="0"/>
              </a:p>
            </p:txBody>
          </p:sp>
          <p:sp>
            <p:nvSpPr>
              <p:cNvPr id="9" name="직사각형 8"/>
              <p:cNvSpPr/>
              <p:nvPr/>
            </p:nvSpPr>
            <p:spPr>
              <a:xfrm>
                <a:off x="6503372" y="1268760"/>
                <a:ext cx="8771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Bef>
                    <a:spcPts val="300"/>
                  </a:spcBef>
                </a:pPr>
                <a:r>
                  <a:rPr lang="ko-KR" altLang="en-US">
                    <a:latin typeface="Lucida Calligraphy" pitchFamily="66" charset="0"/>
                  </a:rPr>
                  <a:t>소득선</a:t>
                </a:r>
                <a:endParaRPr lang="en-US" altLang="ko-KR" dirty="0">
                  <a:latin typeface="Lucida Calligraphy" pitchFamily="66" charset="0"/>
                </a:endParaRPr>
              </a:p>
            </p:txBody>
          </p:sp>
          <p:sp>
            <p:nvSpPr>
              <p:cNvPr id="10" name="자유형 9"/>
              <p:cNvSpPr/>
              <p:nvPr/>
            </p:nvSpPr>
            <p:spPr>
              <a:xfrm>
                <a:off x="2409809" y="3320087"/>
                <a:ext cx="2107447" cy="1854019"/>
              </a:xfrm>
              <a:custGeom>
                <a:avLst/>
                <a:gdLst>
                  <a:gd name="connsiteX0" fmla="*/ 0 w 1660635"/>
                  <a:gd name="connsiteY0" fmla="*/ 1460937 h 1460937"/>
                  <a:gd name="connsiteX1" fmla="*/ 1660635 w 1660635"/>
                  <a:gd name="connsiteY1" fmla="*/ 0 h 1460937"/>
                  <a:gd name="connsiteX2" fmla="*/ 1660635 w 1660635"/>
                  <a:gd name="connsiteY2" fmla="*/ 1460937 h 1460937"/>
                  <a:gd name="connsiteX3" fmla="*/ 0 w 1660635"/>
                  <a:gd name="connsiteY3" fmla="*/ 1460937 h 1460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60635" h="1460937">
                    <a:moveTo>
                      <a:pt x="0" y="1460937"/>
                    </a:moveTo>
                    <a:lnTo>
                      <a:pt x="1660635" y="0"/>
                    </a:lnTo>
                    <a:lnTo>
                      <a:pt x="1660635" y="1460937"/>
                    </a:lnTo>
                    <a:lnTo>
                      <a:pt x="0" y="1460937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자유형 10"/>
              <p:cNvSpPr/>
              <p:nvPr/>
            </p:nvSpPr>
            <p:spPr>
              <a:xfrm rot="10800000">
                <a:off x="2415628" y="3304416"/>
                <a:ext cx="2107447" cy="1854019"/>
              </a:xfrm>
              <a:custGeom>
                <a:avLst/>
                <a:gdLst>
                  <a:gd name="connsiteX0" fmla="*/ 0 w 1660635"/>
                  <a:gd name="connsiteY0" fmla="*/ 1460937 h 1460937"/>
                  <a:gd name="connsiteX1" fmla="*/ 1660635 w 1660635"/>
                  <a:gd name="connsiteY1" fmla="*/ 0 h 1460937"/>
                  <a:gd name="connsiteX2" fmla="*/ 1660635 w 1660635"/>
                  <a:gd name="connsiteY2" fmla="*/ 1460937 h 1460937"/>
                  <a:gd name="connsiteX3" fmla="*/ 0 w 1660635"/>
                  <a:gd name="connsiteY3" fmla="*/ 1460937 h 1460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60635" h="1460937">
                    <a:moveTo>
                      <a:pt x="0" y="1460937"/>
                    </a:moveTo>
                    <a:lnTo>
                      <a:pt x="1660635" y="0"/>
                    </a:lnTo>
                    <a:lnTo>
                      <a:pt x="1660635" y="1460937"/>
                    </a:lnTo>
                    <a:lnTo>
                      <a:pt x="0" y="1460937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2" name="직선 연결선 11"/>
              <p:cNvCxnSpPr/>
              <p:nvPr/>
            </p:nvCxnSpPr>
            <p:spPr>
              <a:xfrm rot="10800000">
                <a:off x="2400958" y="3302092"/>
                <a:ext cx="4111758" cy="1"/>
              </a:xfrm>
              <a:prstGeom prst="line">
                <a:avLst/>
              </a:prstGeom>
              <a:ln w="19050">
                <a:solidFill>
                  <a:schemeClr val="accent6">
                    <a:lumMod val="7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" name="그룹 103"/>
              <p:cNvGrpSpPr/>
              <p:nvPr/>
            </p:nvGrpSpPr>
            <p:grpSpPr>
              <a:xfrm>
                <a:off x="2402141" y="1052736"/>
                <a:ext cx="4111209" cy="4120964"/>
                <a:chOff x="1714480" y="1442230"/>
                <a:chExt cx="3240000" cy="3247253"/>
              </a:xfrm>
            </p:grpSpPr>
            <p:cxnSp>
              <p:nvCxnSpPr>
                <p:cNvPr id="15" name="직선 연결선 14"/>
                <p:cNvCxnSpPr/>
                <p:nvPr/>
              </p:nvCxnSpPr>
              <p:spPr>
                <a:xfrm rot="5400000">
                  <a:off x="104005" y="3061436"/>
                  <a:ext cx="3240000" cy="158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직선 연결선 15"/>
                <p:cNvCxnSpPr/>
                <p:nvPr/>
              </p:nvCxnSpPr>
              <p:spPr>
                <a:xfrm rot="10800000">
                  <a:off x="1714480" y="4689482"/>
                  <a:ext cx="3240000" cy="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" name="직선 연결선 13"/>
              <p:cNvCxnSpPr/>
              <p:nvPr/>
            </p:nvCxnSpPr>
            <p:spPr>
              <a:xfrm rot="10800000" flipV="1">
                <a:off x="2419988" y="1579567"/>
                <a:ext cx="4088701" cy="3581028"/>
              </a:xfrm>
              <a:prstGeom prst="line">
                <a:avLst/>
              </a:prstGeom>
              <a:ln w="28575">
                <a:solidFill>
                  <a:schemeClr val="tx2"/>
                </a:solidFill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TextBox 16"/>
          <p:cNvSpPr txBox="1"/>
          <p:nvPr/>
        </p:nvSpPr>
        <p:spPr>
          <a:xfrm>
            <a:off x="5180571" y="5189572"/>
            <a:ext cx="1541206" cy="42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/>
              <a:t>소득계층</a:t>
            </a:r>
            <a:r>
              <a:rPr lang="en-US" altLang="ko-KR" sz="1600" dirty="0"/>
              <a:t>(</a:t>
            </a:r>
            <a:r>
              <a:rPr lang="en-US" altLang="ko-KR" sz="1600" dirty="0">
                <a:latin typeface="Lucida Calligraphy" pitchFamily="66" charset="0"/>
              </a:rPr>
              <a:t>n</a:t>
            </a:r>
            <a:r>
              <a:rPr lang="en-US" altLang="ko-KR" sz="1600" dirty="0"/>
              <a:t>)</a:t>
            </a:r>
            <a:endParaRPr lang="ko-KR" altLang="en-US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269999"/>
            <a:ext cx="8605868" cy="4445017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급여의 </a:t>
            </a:r>
            <a:r>
              <a:rPr lang="ko-KR" altLang="en-US" sz="1800" dirty="0" err="1"/>
              <a:t>한시성</a:t>
            </a: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수시적 자격조사의 필요성</a:t>
            </a:r>
            <a:endParaRPr lang="en-US" altLang="ko-KR" sz="1800" dirty="0"/>
          </a:p>
          <a:p>
            <a:pPr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제도적 보호에 대한 법적 권리</a:t>
            </a:r>
            <a:endParaRPr lang="en-US" altLang="ko-KR" sz="1800" dirty="0"/>
          </a:p>
          <a:p>
            <a:pPr marL="538163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/>
              <a:t>  ① </a:t>
            </a:r>
            <a:r>
              <a:rPr lang="ko-KR" altLang="en-US" sz="1800" dirty="0"/>
              <a:t>자격심사</a:t>
            </a:r>
            <a:r>
              <a:rPr lang="en-US" altLang="ko-KR" sz="1800" dirty="0"/>
              <a:t>, </a:t>
            </a:r>
            <a:r>
              <a:rPr lang="ko-KR" altLang="en-US" sz="1800" dirty="0"/>
              <a:t>급여의 내용이나 수준은 관할관청의 조사와 판단에 의해 결정</a:t>
            </a:r>
            <a:endParaRPr lang="en-US" altLang="ko-KR" sz="1800" dirty="0"/>
          </a:p>
          <a:p>
            <a:pPr marL="538163">
              <a:lnSpc>
                <a:spcPct val="125000"/>
              </a:lnSpc>
              <a:spcBef>
                <a:spcPts val="500"/>
              </a:spcBef>
              <a:buNone/>
            </a:pPr>
            <a:r>
              <a:rPr lang="ko-KR" altLang="en-US" sz="1800" dirty="0"/>
              <a:t>  ② 자활지원</a:t>
            </a:r>
            <a:endParaRPr lang="en-US" altLang="ko-KR" sz="1800" dirty="0"/>
          </a:p>
          <a:p>
            <a:pPr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일반재정으로 충당</a:t>
            </a:r>
            <a:endParaRPr lang="en-US" altLang="ko-KR" sz="1800" dirty="0"/>
          </a:p>
          <a:p>
            <a:pPr marL="538163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/>
              <a:t>  ① </a:t>
            </a:r>
            <a:r>
              <a:rPr lang="ko-KR" altLang="en-US" sz="1800" dirty="0"/>
              <a:t>욕구의 내용 및 수준의 개별성과 지역별 차별성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접근성</a:t>
            </a:r>
            <a:r>
              <a:rPr lang="ko-KR" altLang="en-US" sz="1800" dirty="0"/>
              <a:t> 등을 감안 자치단체</a:t>
            </a:r>
            <a:endParaRPr lang="en-US" altLang="ko-KR" sz="1800" dirty="0"/>
          </a:p>
          <a:p>
            <a:pPr marL="538163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 </a:t>
            </a:r>
            <a:r>
              <a:rPr lang="ko-KR" altLang="en-US" sz="1800" dirty="0"/>
              <a:t>에서 주도</a:t>
            </a:r>
            <a:endParaRPr lang="en-US" altLang="ko-KR" sz="1800" dirty="0"/>
          </a:p>
          <a:p>
            <a:pPr marL="538163">
              <a:lnSpc>
                <a:spcPct val="125000"/>
              </a:lnSpc>
              <a:spcBef>
                <a:spcPts val="500"/>
              </a:spcBef>
              <a:buNone/>
            </a:pPr>
            <a:r>
              <a:rPr lang="ko-KR" altLang="en-US" sz="1800" dirty="0"/>
              <a:t>  ② 중앙정부와 자치단체의 공동재정</a:t>
            </a:r>
            <a:endParaRPr lang="en-US" altLang="ko-KR" sz="1800" dirty="0"/>
          </a:p>
          <a:p>
            <a:pPr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사회복지제도의 특징</a:t>
            </a:r>
            <a:endParaRPr lang="en-US" altLang="ko-KR" sz="1800" dirty="0"/>
          </a:p>
          <a:p>
            <a:pPr marL="538163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/>
              <a:t>  ① </a:t>
            </a:r>
            <a:r>
              <a:rPr lang="ko-KR" altLang="en-US" sz="1800" dirty="0"/>
              <a:t>보충성의 원칙과 개별성의 원칙에 따라 가장 적절한 수준의 보호</a:t>
            </a:r>
            <a:endParaRPr lang="en-US" altLang="ko-KR" sz="1800" dirty="0"/>
          </a:p>
          <a:p>
            <a:pPr marL="538163">
              <a:lnSpc>
                <a:spcPct val="125000"/>
              </a:lnSpc>
              <a:spcBef>
                <a:spcPts val="500"/>
              </a:spcBef>
              <a:buNone/>
            </a:pPr>
            <a:r>
              <a:rPr lang="ko-KR" altLang="en-US" sz="1800" dirty="0"/>
              <a:t>  ② 낙인효과의 문제와 빈곤의 은폐 및 축소의 문제</a:t>
            </a: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904879"/>
            <a:ext cx="8515350" cy="5310203"/>
          </a:xfrm>
        </p:spPr>
        <p:txBody>
          <a:bodyPr>
            <a:normAutofit/>
          </a:bodyPr>
          <a:lstStyle/>
          <a:p>
            <a:pPr marL="3571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400" b="1" dirty="0"/>
              <a:t>3. </a:t>
            </a:r>
            <a:r>
              <a:rPr lang="ko-KR" altLang="en-US" sz="2400" b="1" dirty="0"/>
              <a:t>부조의 원칙의 역할 재정립</a:t>
            </a:r>
            <a:endParaRPr lang="en-US" altLang="ko-KR" sz="2400" b="1" dirty="0"/>
          </a:p>
          <a:p>
            <a:pPr marL="357188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800" b="1" dirty="0"/>
          </a:p>
          <a:p>
            <a:pPr marL="536575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서구 복지국가의 일반적 특징</a:t>
            </a:r>
            <a:endParaRPr lang="en-US" altLang="ko-KR" sz="1800" dirty="0"/>
          </a:p>
          <a:p>
            <a:pPr marL="715963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산업화에 따른 국민소득의 양적 팽창</a:t>
            </a:r>
            <a:endParaRPr lang="en-US" altLang="ko-KR" sz="1800" dirty="0"/>
          </a:p>
          <a:p>
            <a:pPr marL="715963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사회복지제도의 성숙에 따른 분배적 불평등의 완화</a:t>
            </a:r>
            <a:endParaRPr lang="en-US" altLang="ko-KR" sz="1800" dirty="0"/>
          </a:p>
          <a:p>
            <a:pPr marL="715963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대량빈곤문제의 극복과 사회부조제도 역할비중 축소</a:t>
            </a:r>
            <a:endParaRPr lang="en-US" altLang="ko-KR" sz="1800" dirty="0"/>
          </a:p>
          <a:p>
            <a:pPr marL="715963" indent="-268288">
              <a:lnSpc>
                <a:spcPct val="120000"/>
              </a:lnSpc>
              <a:spcBef>
                <a:spcPts val="500"/>
              </a:spcBef>
            </a:pPr>
            <a:endParaRPr lang="en-US" altLang="ko-KR" sz="900" dirty="0"/>
          </a:p>
          <a:p>
            <a:pPr marL="536575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현대사회에서 공공부조의 역할 재정립 방안</a:t>
            </a:r>
            <a:endParaRPr lang="en-US" altLang="ko-KR" sz="1800" dirty="0"/>
          </a:p>
          <a:p>
            <a:pPr marL="715963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빈곤원인의 다양성을 감안 최후의 </a:t>
            </a:r>
            <a:r>
              <a:rPr lang="ko-KR" altLang="en-US" sz="1800" dirty="0" err="1"/>
              <a:t>안전망으로서</a:t>
            </a:r>
            <a:r>
              <a:rPr lang="ko-KR" altLang="en-US" sz="1800" dirty="0"/>
              <a:t> 기능</a:t>
            </a:r>
            <a:endParaRPr lang="en-US" altLang="ko-KR" sz="1800" dirty="0"/>
          </a:p>
          <a:p>
            <a:pPr marL="715963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현금급여의 비중 축소와 현물 및 서비스 급여의 점진적 확대</a:t>
            </a:r>
            <a:endParaRPr lang="en-US" altLang="ko-KR" sz="1800" dirty="0"/>
          </a:p>
          <a:p>
            <a:pPr marL="715963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사회복지제도들 상호간 기능 연계의 필요성</a:t>
            </a:r>
            <a:endParaRPr lang="en-US" altLang="ko-KR" sz="1800" dirty="0"/>
          </a:p>
          <a:p>
            <a:pPr marL="715963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① </a:t>
            </a:r>
            <a:r>
              <a:rPr lang="ko-KR" altLang="en-US" sz="1800" dirty="0"/>
              <a:t>공공부조는 빈곤예방과 극복 등 자활기능을 강화</a:t>
            </a:r>
            <a:endParaRPr lang="en-US" altLang="ko-KR" sz="1800" dirty="0"/>
          </a:p>
          <a:p>
            <a:pPr marL="715963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/>
              <a:t> ② 사회보험은 적용대상과 급여수준을 확대하여 자립적 대처기능 강화</a:t>
            </a: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6734552" cy="666312"/>
          </a:xfrm>
        </p:spPr>
        <p:txBody>
          <a:bodyPr>
            <a:normAutofit fontScale="90000"/>
          </a:bodyPr>
          <a:lstStyle/>
          <a:p>
            <a:pPr algn="l"/>
            <a:r>
              <a:rPr lang="ko-KR" altLang="en-US" sz="2800" b="1" dirty="0">
                <a:latin typeface="+mn-ea"/>
                <a:ea typeface="+mn-ea"/>
              </a:rPr>
              <a:t>제</a:t>
            </a:r>
            <a:r>
              <a:rPr lang="en-US" altLang="ko-KR" sz="2800" b="1" dirty="0">
                <a:latin typeface="+mn-ea"/>
                <a:ea typeface="+mn-ea"/>
              </a:rPr>
              <a:t>4</a:t>
            </a:r>
            <a:r>
              <a:rPr lang="ko-KR" altLang="en-US" sz="2800" b="1" dirty="0">
                <a:latin typeface="+mn-ea"/>
                <a:ea typeface="+mn-ea"/>
              </a:rPr>
              <a:t>절 세 가지 기본원칙의 비교 및 종합평가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8676" y="974148"/>
            <a:ext cx="8892480" cy="5260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2400" b="1" dirty="0"/>
              <a:t>1. </a:t>
            </a:r>
            <a:r>
              <a:rPr lang="ko-KR" altLang="en-US" sz="2400" b="1" dirty="0"/>
              <a:t>세 가지 원칙의 비교</a:t>
            </a:r>
            <a:r>
              <a:rPr lang="en-US" altLang="ko-KR" sz="2400" b="1" dirty="0"/>
              <a:t>: </a:t>
            </a:r>
            <a:r>
              <a:rPr lang="ko-KR" altLang="en-US" sz="2400" b="1" dirty="0"/>
              <a:t>노후소득보장의 해결방안을 중심으로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296786"/>
              </p:ext>
            </p:extLst>
          </p:nvPr>
        </p:nvGraphicFramePr>
        <p:xfrm>
          <a:off x="214282" y="1569257"/>
          <a:ext cx="8715436" cy="4643470"/>
        </p:xfrm>
        <a:graphic>
          <a:graphicData uri="http://schemas.openxmlformats.org/drawingml/2006/table">
            <a:tbl>
              <a:tblPr/>
              <a:tblGrid>
                <a:gridCol w="9852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20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30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7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78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1170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구분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보험의 원칙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공급의 원칙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부조의 원칙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사회보상의 원칙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보편성의 원칙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739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>
                          <a:solidFill>
                            <a:srgbClr val="000000"/>
                          </a:solidFill>
                          <a:ea typeface="함초롬바탕"/>
                        </a:rPr>
                        <a:t>대표</a:t>
                      </a:r>
                      <a:endParaRPr lang="ko-KR" altLang="en-US" sz="105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>
                          <a:solidFill>
                            <a:srgbClr val="000000"/>
                          </a:solidFill>
                          <a:ea typeface="함초롬바탕"/>
                        </a:rPr>
                        <a:t>제도</a:t>
                      </a:r>
                      <a:endParaRPr lang="ko-KR" altLang="en-US" sz="1050" kern="0" spc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70" dirty="0">
                          <a:solidFill>
                            <a:srgbClr val="000000"/>
                          </a:solidFill>
                          <a:ea typeface="함초롬바탕"/>
                        </a:rPr>
                        <a:t>연금보험제도</a:t>
                      </a:r>
                      <a:r>
                        <a:rPr lang="en-US" altLang="ko-KR" sz="900" kern="0" spc="-70" dirty="0">
                          <a:solidFill>
                            <a:srgbClr val="000000"/>
                          </a:solidFill>
                          <a:latin typeface="함초롬바탕"/>
                        </a:rPr>
                        <a:t>, </a:t>
                      </a:r>
                      <a:r>
                        <a:rPr lang="ko-KR" altLang="en-US" sz="900" kern="0" spc="-70" dirty="0">
                          <a:solidFill>
                            <a:srgbClr val="000000"/>
                          </a:solidFill>
                          <a:ea typeface="함초롬바탕"/>
                        </a:rPr>
                        <a:t>의료보험제도</a:t>
                      </a:r>
                      <a:r>
                        <a:rPr lang="en-US" altLang="ko-KR" sz="900" kern="0" spc="-70" dirty="0">
                          <a:solidFill>
                            <a:srgbClr val="000000"/>
                          </a:solidFill>
                          <a:latin typeface="함초롬바탕"/>
                        </a:rPr>
                        <a:t>, </a:t>
                      </a:r>
                      <a:r>
                        <a:rPr lang="ko-KR" altLang="en-US" sz="900" kern="0" spc="-70" dirty="0">
                          <a:solidFill>
                            <a:srgbClr val="000000"/>
                          </a:solidFill>
                          <a:ea typeface="함초롬바탕"/>
                        </a:rPr>
                        <a:t>산재보험제도</a:t>
                      </a:r>
                      <a:r>
                        <a:rPr lang="en-US" altLang="ko-KR" sz="900" kern="0" spc="-70" dirty="0">
                          <a:solidFill>
                            <a:srgbClr val="000000"/>
                          </a:solidFill>
                          <a:latin typeface="함초롬바탕"/>
                        </a:rPr>
                        <a:t>, </a:t>
                      </a:r>
                      <a:r>
                        <a:rPr lang="ko-KR" altLang="en-US" sz="900" kern="0" spc="-70" dirty="0">
                          <a:solidFill>
                            <a:srgbClr val="000000"/>
                          </a:solidFill>
                          <a:ea typeface="함초롬바탕"/>
                        </a:rPr>
                        <a:t>고용보험제도</a:t>
                      </a:r>
                      <a:r>
                        <a:rPr lang="en-US" altLang="ko-KR" sz="900" kern="0" spc="-70" dirty="0">
                          <a:solidFill>
                            <a:srgbClr val="000000"/>
                          </a:solidFill>
                          <a:latin typeface="함초롬바탕"/>
                        </a:rPr>
                        <a:t>, </a:t>
                      </a:r>
                      <a:r>
                        <a:rPr lang="ko-KR" altLang="en-US" sz="900" kern="0" spc="-70" dirty="0">
                          <a:solidFill>
                            <a:srgbClr val="000000"/>
                          </a:solidFill>
                          <a:ea typeface="함초롬바탕"/>
                        </a:rPr>
                        <a:t>장기요양보험제도</a:t>
                      </a:r>
                      <a:r>
                        <a:rPr lang="en-US" altLang="ko-KR" sz="900" kern="0" spc="-70" dirty="0">
                          <a:solidFill>
                            <a:srgbClr val="000000"/>
                          </a:solidFill>
                          <a:latin typeface="함초롬바탕"/>
                        </a:rPr>
                        <a:t>(</a:t>
                      </a:r>
                      <a:r>
                        <a:rPr lang="ko-KR" altLang="en-US" sz="900" kern="0" spc="-70" dirty="0">
                          <a:solidFill>
                            <a:srgbClr val="000000"/>
                          </a:solidFill>
                          <a:ea typeface="함초롬바탕"/>
                        </a:rPr>
                        <a:t>그 밖에 </a:t>
                      </a:r>
                      <a:r>
                        <a:rPr lang="ko-KR" altLang="en-US" sz="900" kern="0" spc="-110" dirty="0">
                          <a:solidFill>
                            <a:srgbClr val="000000"/>
                          </a:solidFill>
                          <a:ea typeface="함초롬바탕"/>
                        </a:rPr>
                        <a:t>우리나라에 없는 부모사회보험제도 등</a:t>
                      </a:r>
                      <a:r>
                        <a:rPr lang="en-US" altLang="ko-KR" sz="900" kern="0" spc="-110" dirty="0">
                          <a:solidFill>
                            <a:srgbClr val="000000"/>
                          </a:solidFill>
                          <a:latin typeface="함초롬바탕"/>
                        </a:rPr>
                        <a:t>)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110">
                          <a:solidFill>
                            <a:srgbClr val="000000"/>
                          </a:solidFill>
                          <a:ea typeface="함초롬바탕"/>
                        </a:rPr>
                        <a:t>국가유공자보훈제도</a:t>
                      </a:r>
                      <a:r>
                        <a:rPr lang="en-US" altLang="ko-KR" sz="900" kern="0" spc="-110">
                          <a:solidFill>
                            <a:srgbClr val="000000"/>
                          </a:solidFill>
                          <a:latin typeface="함초롬바탕"/>
                        </a:rPr>
                        <a:t>, </a:t>
                      </a:r>
                      <a:r>
                        <a:rPr lang="ko-KR" altLang="en-US" sz="900" kern="0" spc="-110">
                          <a:solidFill>
                            <a:srgbClr val="000000"/>
                          </a:solidFill>
                          <a:ea typeface="함초롬바탕"/>
                        </a:rPr>
                        <a:t>의사상자보호제도</a:t>
                      </a:r>
                      <a:r>
                        <a:rPr lang="en-US" altLang="ko-KR" sz="900" kern="0" spc="-110">
                          <a:solidFill>
                            <a:srgbClr val="000000"/>
                          </a:solidFill>
                          <a:latin typeface="함초롬바탕"/>
                        </a:rPr>
                        <a:t>, </a:t>
                      </a:r>
                      <a:r>
                        <a:rPr lang="ko-KR" altLang="en-US" sz="900" kern="0" spc="-110">
                          <a:solidFill>
                            <a:srgbClr val="000000"/>
                          </a:solidFill>
                          <a:ea typeface="함초롬바탕"/>
                        </a:rPr>
                        <a:t>북한이탈주민보호제도</a:t>
                      </a:r>
                      <a:r>
                        <a:rPr lang="en-US" altLang="ko-KR" sz="900" kern="0" spc="-110">
                          <a:solidFill>
                            <a:srgbClr val="000000"/>
                          </a:solidFill>
                          <a:latin typeface="함초롬바탕"/>
                        </a:rPr>
                        <a:t>, </a:t>
                      </a:r>
                      <a:r>
                        <a:rPr lang="ko-KR" altLang="en-US" sz="900" kern="0" spc="-110">
                          <a:solidFill>
                            <a:srgbClr val="000000"/>
                          </a:solidFill>
                          <a:ea typeface="함초롬바탕"/>
                        </a:rPr>
                        <a:t>범죄피해자 구조제도</a:t>
                      </a:r>
                      <a:endParaRPr lang="ko-KR" altLang="en-US" sz="900" kern="0" spc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110" dirty="0">
                          <a:solidFill>
                            <a:srgbClr val="000000"/>
                          </a:solidFill>
                          <a:ea typeface="함초롬바탕"/>
                        </a:rPr>
                        <a:t>무상급식</a:t>
                      </a:r>
                      <a:r>
                        <a:rPr lang="en-US" altLang="ko-KR" sz="900" kern="0" spc="-110" dirty="0">
                          <a:solidFill>
                            <a:srgbClr val="000000"/>
                          </a:solidFill>
                          <a:latin typeface="함초롬바탕"/>
                        </a:rPr>
                        <a:t>, </a:t>
                      </a:r>
                      <a:r>
                        <a:rPr lang="ko-KR" altLang="en-US" sz="900" kern="0" spc="-110" dirty="0">
                          <a:solidFill>
                            <a:srgbClr val="000000"/>
                          </a:solidFill>
                          <a:ea typeface="함초롬바탕"/>
                        </a:rPr>
                        <a:t>무상보육</a:t>
                      </a:r>
                      <a:r>
                        <a:rPr lang="en-US" altLang="ko-KR" sz="900" kern="0" spc="-110" dirty="0">
                          <a:solidFill>
                            <a:srgbClr val="000000"/>
                          </a:solidFill>
                          <a:latin typeface="함초롬바탕"/>
                        </a:rPr>
                        <a:t>, </a:t>
                      </a:r>
                      <a:r>
                        <a:rPr lang="ko-KR" altLang="en-US" sz="900" kern="0" spc="-110" dirty="0">
                          <a:solidFill>
                            <a:srgbClr val="000000"/>
                          </a:solidFill>
                          <a:ea typeface="함초롬바탕"/>
                        </a:rPr>
                        <a:t>무상교육</a:t>
                      </a:r>
                      <a:r>
                        <a:rPr lang="en-US" altLang="ko-KR" sz="900" kern="0" spc="-110" dirty="0">
                          <a:solidFill>
                            <a:srgbClr val="000000"/>
                          </a:solidFill>
                          <a:latin typeface="함초롬바탕"/>
                        </a:rPr>
                        <a:t>(</a:t>
                      </a:r>
                      <a:r>
                        <a:rPr lang="ko-KR" altLang="en-US" sz="900" kern="0" spc="-110" dirty="0">
                          <a:solidFill>
                            <a:srgbClr val="000000"/>
                          </a:solidFill>
                          <a:ea typeface="함초롬바탕"/>
                        </a:rPr>
                        <a:t>그 밖에 현재 우리나라에 없는 아동수당</a:t>
                      </a:r>
                      <a:r>
                        <a:rPr lang="en-US" altLang="ko-KR" sz="900" kern="0" spc="-110" dirty="0">
                          <a:solidFill>
                            <a:srgbClr val="000000"/>
                          </a:solidFill>
                          <a:latin typeface="함초롬바탕"/>
                        </a:rPr>
                        <a:t>, NHS </a:t>
                      </a:r>
                      <a:r>
                        <a:rPr lang="ko-KR" altLang="en-US" sz="900" kern="0" spc="-110" dirty="0">
                          <a:solidFill>
                            <a:srgbClr val="000000"/>
                          </a:solidFill>
                          <a:ea typeface="함초롬바탕"/>
                        </a:rPr>
                        <a:t>등</a:t>
                      </a:r>
                      <a:r>
                        <a:rPr lang="en-US" altLang="ko-KR" sz="900" kern="0" spc="-110" dirty="0">
                          <a:solidFill>
                            <a:srgbClr val="000000"/>
                          </a:solidFill>
                          <a:latin typeface="함초롬바탕"/>
                        </a:rPr>
                        <a:t>)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60" dirty="0">
                          <a:solidFill>
                            <a:srgbClr val="000000"/>
                          </a:solidFill>
                          <a:ea typeface="함초롬바탕"/>
                        </a:rPr>
                        <a:t>국민기초생활보장제도</a:t>
                      </a:r>
                      <a:r>
                        <a:rPr lang="en-US" altLang="ko-KR" sz="900" kern="0" spc="-60" dirty="0">
                          <a:solidFill>
                            <a:srgbClr val="000000"/>
                          </a:solidFill>
                          <a:latin typeface="함초롬바탕"/>
                        </a:rPr>
                        <a:t>(</a:t>
                      </a:r>
                      <a:r>
                        <a:rPr lang="ko-KR" altLang="en-US" sz="900" kern="0" spc="-60" dirty="0">
                          <a:solidFill>
                            <a:srgbClr val="000000"/>
                          </a:solidFill>
                          <a:ea typeface="함초롬바탕"/>
                        </a:rPr>
                        <a:t>그 밖에 </a:t>
                      </a:r>
                      <a:r>
                        <a:rPr lang="ko-KR" altLang="en-US" sz="900" kern="0" spc="-150" dirty="0">
                          <a:solidFill>
                            <a:srgbClr val="000000"/>
                          </a:solidFill>
                          <a:ea typeface="함초롬바탕"/>
                        </a:rPr>
                        <a:t>우리나라에 없는 주택부조제도</a:t>
                      </a:r>
                      <a:r>
                        <a:rPr lang="en-US" altLang="ko-KR" sz="900" kern="0" spc="-150" dirty="0">
                          <a:solidFill>
                            <a:srgbClr val="000000"/>
                          </a:solidFill>
                          <a:latin typeface="함초롬바탕"/>
                        </a:rPr>
                        <a:t>, </a:t>
                      </a:r>
                      <a:r>
                        <a:rPr lang="ko-KR" altLang="en-US" sz="900" kern="0" spc="-150" dirty="0">
                          <a:solidFill>
                            <a:srgbClr val="000000"/>
                          </a:solidFill>
                          <a:ea typeface="함초롬바탕"/>
                        </a:rPr>
                        <a:t>실업부조제도 등</a:t>
                      </a:r>
                      <a:r>
                        <a:rPr lang="en-US" altLang="ko-KR" sz="900" kern="0" spc="-150" dirty="0">
                          <a:solidFill>
                            <a:srgbClr val="000000"/>
                          </a:solidFill>
                          <a:latin typeface="함초롬바탕"/>
                        </a:rPr>
                        <a:t>)</a:t>
                      </a:r>
                      <a:endParaRPr lang="ko-KR" altLang="en-US" sz="900" kern="0" spc="-150" dirty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768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>
                          <a:solidFill>
                            <a:srgbClr val="000000"/>
                          </a:solidFill>
                          <a:ea typeface="함초롬바탕"/>
                        </a:rPr>
                        <a:t>급여의</a:t>
                      </a:r>
                      <a:endParaRPr lang="ko-KR" altLang="en-US" sz="105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>
                          <a:solidFill>
                            <a:srgbClr val="000000"/>
                          </a:solidFill>
                          <a:ea typeface="함초롬바탕"/>
                        </a:rPr>
                        <a:t>지급사유</a:t>
                      </a:r>
                      <a:endParaRPr lang="ko-KR" altLang="en-US" sz="1050" kern="0" spc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특정한 사회적 위험으로 인한 피해의 발생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110">
                          <a:solidFill>
                            <a:srgbClr val="000000"/>
                          </a:solidFill>
                          <a:ea typeface="함초롬바탕"/>
                        </a:rPr>
                        <a:t>개인의 사회적 기여나 그에 의한 피해에 대한 보상</a:t>
                      </a:r>
                      <a:r>
                        <a:rPr lang="en-US" altLang="ko-KR" sz="900" kern="0" spc="-110">
                          <a:solidFill>
                            <a:srgbClr val="000000"/>
                          </a:solidFill>
                          <a:latin typeface="함초롬바탕"/>
                        </a:rPr>
                        <a:t>, </a:t>
                      </a:r>
                      <a:r>
                        <a:rPr lang="ko-KR" altLang="en-US" sz="900" kern="0" spc="-110">
                          <a:solidFill>
                            <a:srgbClr val="000000"/>
                          </a:solidFill>
                          <a:ea typeface="함초롬바탕"/>
                        </a:rPr>
                        <a:t>대량재난 또는 사회적 부조리에 의한 개인적 피해의 보상</a:t>
                      </a:r>
                      <a:endParaRPr lang="ko-KR" altLang="en-US" sz="900" kern="0" spc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110">
                          <a:solidFill>
                            <a:srgbClr val="000000"/>
                          </a:solidFill>
                          <a:ea typeface="함초롬바탕"/>
                        </a:rPr>
                        <a:t>특정한 전제조건 없이 모두에게 일괄적 보장</a:t>
                      </a:r>
                      <a:endParaRPr lang="ko-KR" altLang="en-US" sz="900" kern="0" spc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빈곤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(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이 경우 빈곤현상에 대한 개인의 귀책사유나 근로능력의 유무를 불문하고 보편적인 보호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)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638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>
                          <a:solidFill>
                            <a:srgbClr val="000000"/>
                          </a:solidFill>
                          <a:ea typeface="함초롬바탕"/>
                        </a:rPr>
                        <a:t>급여</a:t>
                      </a:r>
                      <a:endParaRPr lang="ko-KR" altLang="en-US" sz="105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>
                          <a:solidFill>
                            <a:srgbClr val="000000"/>
                          </a:solidFill>
                          <a:ea typeface="함초롬바탕"/>
                        </a:rPr>
                        <a:t>수준</a:t>
                      </a:r>
                      <a:endParaRPr lang="ko-KR" altLang="en-US" sz="1050" kern="0" spc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150" dirty="0">
                          <a:solidFill>
                            <a:srgbClr val="000000"/>
                          </a:solidFill>
                          <a:ea typeface="함초롬바탕"/>
                        </a:rPr>
                        <a:t>개인의 경제적 기여의 수준</a:t>
                      </a:r>
                      <a:r>
                        <a:rPr lang="en-US" altLang="ko-KR" sz="900" kern="0" spc="-150" dirty="0">
                          <a:solidFill>
                            <a:srgbClr val="000000"/>
                          </a:solidFill>
                          <a:latin typeface="함초롬바탕"/>
                        </a:rPr>
                        <a:t>(</a:t>
                      </a:r>
                      <a:r>
                        <a:rPr lang="ko-KR" altLang="en-US" sz="900" kern="0" spc="-150" dirty="0">
                          <a:solidFill>
                            <a:srgbClr val="000000"/>
                          </a:solidFill>
                          <a:ea typeface="함초롬바탕"/>
                        </a:rPr>
                        <a:t>예</a:t>
                      </a:r>
                      <a:r>
                        <a:rPr lang="en-US" altLang="ko-KR" sz="900" kern="0" spc="-150" dirty="0">
                          <a:solidFill>
                            <a:srgbClr val="000000"/>
                          </a:solidFill>
                          <a:latin typeface="함초롬바탕"/>
                        </a:rPr>
                        <a:t>:</a:t>
                      </a:r>
                      <a:r>
                        <a:rPr lang="ko-KR" altLang="en-US" sz="900" kern="0" spc="-150" dirty="0">
                          <a:solidFill>
                            <a:srgbClr val="000000"/>
                          </a:solidFill>
                          <a:ea typeface="함초롬바탕"/>
                        </a:rPr>
                        <a:t>보험료의 수준</a:t>
                      </a:r>
                      <a:r>
                        <a:rPr lang="en-US" altLang="ko-KR" sz="900" kern="0" spc="-150" dirty="0">
                          <a:solidFill>
                            <a:srgbClr val="000000"/>
                          </a:solidFill>
                          <a:latin typeface="함초롬바탕"/>
                        </a:rPr>
                        <a:t>)</a:t>
                      </a:r>
                      <a:r>
                        <a:rPr lang="ko-KR" altLang="en-US" sz="900" kern="0" spc="-150" dirty="0">
                          <a:solidFill>
                            <a:srgbClr val="000000"/>
                          </a:solidFill>
                          <a:ea typeface="함초롬바탕"/>
                        </a:rPr>
                        <a:t>이나 별도의 급여산정방식에 의해 결정</a:t>
                      </a:r>
                      <a:endParaRPr lang="ko-KR" altLang="en-US" sz="900" kern="0" spc="-150" dirty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a typeface="함초롬바탕"/>
                        </a:rPr>
                        <a:t>사회적 기여도 또는 피해 정도에 따라 별도로 결정</a:t>
                      </a:r>
                      <a:endParaRPr lang="ko-KR" altLang="en-US" sz="900" kern="0" spc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150">
                          <a:solidFill>
                            <a:srgbClr val="000000"/>
                          </a:solidFill>
                          <a:ea typeface="함초롬바탕"/>
                        </a:rPr>
                        <a:t>정치적 의사결정에 따라 별도로 책정</a:t>
                      </a:r>
                      <a:endParaRPr lang="ko-KR" altLang="en-US" sz="900" kern="0" spc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개인이 경제적 사회적 사정에 대한 평가와 자산조사에 따라 구분처우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655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>
                          <a:solidFill>
                            <a:srgbClr val="000000"/>
                          </a:solidFill>
                          <a:ea typeface="함초롬바탕"/>
                        </a:rPr>
                        <a:t>급여</a:t>
                      </a:r>
                      <a:endParaRPr lang="ko-KR" altLang="en-US" sz="105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>
                          <a:solidFill>
                            <a:srgbClr val="000000"/>
                          </a:solidFill>
                          <a:ea typeface="함초롬바탕"/>
                        </a:rPr>
                        <a:t>종류</a:t>
                      </a:r>
                      <a:endParaRPr lang="ko-KR" altLang="en-US" sz="1050" kern="0" spc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150" dirty="0">
                          <a:solidFill>
                            <a:srgbClr val="000000"/>
                          </a:solidFill>
                          <a:ea typeface="함초롬바탕"/>
                        </a:rPr>
                        <a:t>현금급여 </a:t>
                      </a:r>
                      <a:r>
                        <a:rPr lang="en-US" altLang="ko-KR" sz="900" kern="0" spc="-150" dirty="0">
                          <a:solidFill>
                            <a:srgbClr val="000000"/>
                          </a:solidFill>
                          <a:latin typeface="함초롬바탕"/>
                        </a:rPr>
                        <a:t>+ </a:t>
                      </a:r>
                      <a:r>
                        <a:rPr lang="ko-KR" altLang="en-US" sz="900" kern="0" spc="-150" dirty="0">
                          <a:solidFill>
                            <a:srgbClr val="000000"/>
                          </a:solidFill>
                          <a:ea typeface="함초롬바탕"/>
                        </a:rPr>
                        <a:t>현물 및 사회서비스급여</a:t>
                      </a:r>
                      <a:endParaRPr lang="ko-KR" altLang="en-US" sz="900" kern="0" spc="-150" dirty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a typeface="함초롬바탕"/>
                        </a:rPr>
                        <a:t>현금급여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latin typeface="함초롬바탕"/>
                        </a:rPr>
                        <a:t>+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a typeface="함초롬바탕"/>
                        </a:rPr>
                        <a:t>현물 및 사회서비스급여</a:t>
                      </a:r>
                      <a:endParaRPr lang="ko-KR" altLang="en-US" sz="900" kern="0" spc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a typeface="함초롬바탕"/>
                        </a:rPr>
                        <a:t>현금급여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latin typeface="함초롬바탕"/>
                        </a:rPr>
                        <a:t>+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a typeface="함초롬바탕"/>
                        </a:rPr>
                        <a:t>현물 및 사회서비스급여</a:t>
                      </a:r>
                      <a:endParaRPr lang="ko-KR" altLang="en-US" sz="900" kern="0" spc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현금급여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+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현물 및 사회서비스급여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655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>
                          <a:solidFill>
                            <a:srgbClr val="000000"/>
                          </a:solidFill>
                          <a:ea typeface="함초롬바탕"/>
                        </a:rPr>
                        <a:t>재원</a:t>
                      </a:r>
                      <a:endParaRPr lang="ko-KR" altLang="en-US" sz="105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>
                          <a:solidFill>
                            <a:srgbClr val="000000"/>
                          </a:solidFill>
                          <a:ea typeface="함초롬바탕"/>
                        </a:rPr>
                        <a:t>조잘방법</a:t>
                      </a:r>
                      <a:endParaRPr lang="ko-KR" altLang="en-US" sz="1050" kern="0" spc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노사 반반 부담의 보험료와 일정한 수준의 국가보조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a typeface="함초롬바탕"/>
                        </a:rPr>
                        <a:t>조세</a:t>
                      </a:r>
                      <a:endParaRPr lang="ko-KR" altLang="en-US" sz="900" kern="0" spc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a typeface="함초롬바탕"/>
                        </a:rPr>
                        <a:t>조세</a:t>
                      </a:r>
                      <a:endParaRPr lang="ko-KR" altLang="en-US" sz="900" kern="0" spc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a typeface="함초롬바탕"/>
                        </a:rPr>
                        <a:t>조세</a:t>
                      </a:r>
                      <a:endParaRPr lang="ko-KR" altLang="en-US" sz="900" kern="0" spc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655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행정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관리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a typeface="함초롬바탕"/>
                        </a:rPr>
                        <a:t>공익적 법인으로서 독립기구</a:t>
                      </a:r>
                      <a:endParaRPr lang="ko-KR" altLang="en-US" sz="9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latin typeface="함초롬바탕"/>
                        </a:rPr>
                        <a:t>(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a typeface="함초롬바탕"/>
                        </a:rPr>
                        <a:t>각종 사회보험관리공단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latin typeface="함초롬바탕"/>
                        </a:rPr>
                        <a:t>)</a:t>
                      </a:r>
                      <a:endParaRPr lang="ko-KR" altLang="en-US" sz="900" kern="0" spc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a typeface="함초롬바탕"/>
                        </a:rPr>
                        <a:t>국가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latin typeface="함초롬바탕"/>
                        </a:rPr>
                        <a:t>(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a typeface="함초롬바탕"/>
                        </a:rPr>
                        <a:t>중앙정부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latin typeface="함초롬바탕"/>
                        </a:rPr>
                        <a:t>)</a:t>
                      </a:r>
                      <a:endParaRPr lang="ko-KR" altLang="en-US" sz="900" kern="0" spc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a typeface="함초롬바탕"/>
                        </a:rPr>
                        <a:t>국가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latin typeface="함초롬바탕"/>
                        </a:rPr>
                        <a:t>(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a typeface="함초롬바탕"/>
                        </a:rPr>
                        <a:t>중앙정부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latin typeface="함초롬바탕"/>
                        </a:rPr>
                        <a:t>)</a:t>
                      </a:r>
                      <a:endParaRPr lang="ko-KR" altLang="en-US" sz="900" kern="0" spc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국가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(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지방정부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)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0980" marR="50980" marT="14094" marB="140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214282" y="6305156"/>
            <a:ext cx="48574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600" dirty="0"/>
              <a:t>표 </a:t>
            </a:r>
            <a:r>
              <a:rPr lang="en-US" altLang="ko-KR" sz="1600" dirty="0"/>
              <a:t>9-3) </a:t>
            </a:r>
            <a:r>
              <a:rPr lang="ko-KR" altLang="en-US" sz="1600" dirty="0"/>
              <a:t>사회복지정책 기본원칙의 특징 비교 </a:t>
            </a:r>
            <a:r>
              <a:rPr lang="en-US" altLang="ko-KR" sz="1600" dirty="0"/>
              <a:t>p. 246</a:t>
            </a:r>
            <a:endParaRPr lang="ko-KR" altLang="en-US" sz="1600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-32" y="404813"/>
            <a:ext cx="9144032" cy="6167459"/>
          </a:xfrm>
        </p:spPr>
        <p:txBody>
          <a:bodyPr>
            <a:normAutofit/>
          </a:bodyPr>
          <a:lstStyle/>
          <a:p>
            <a:pPr marL="3508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000" b="1" dirty="0"/>
              <a:t>&lt; </a:t>
            </a:r>
            <a:r>
              <a:rPr lang="ko-KR" altLang="en-US" sz="2000" b="1" dirty="0"/>
              <a:t>노후소득보장문제의 해결과 세 가지 원칙</a:t>
            </a:r>
            <a:r>
              <a:rPr lang="en-US" altLang="ko-KR" sz="2000" b="1" dirty="0"/>
              <a:t>&gt;</a:t>
            </a:r>
          </a:p>
          <a:p>
            <a:pPr marL="350838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446088" indent="-331788">
              <a:lnSpc>
                <a:spcPct val="120000"/>
              </a:lnSpc>
              <a:spcBef>
                <a:spcPts val="500"/>
              </a:spcBef>
              <a:buAutoNum type="arabicParenR"/>
            </a:pPr>
            <a:r>
              <a:rPr lang="ko-KR" altLang="en-US" sz="2000" dirty="0"/>
              <a:t> 개별 원칙의 일반적 기능</a:t>
            </a:r>
            <a:endParaRPr lang="en-US" altLang="ko-KR" sz="2000" dirty="0"/>
          </a:p>
          <a:p>
            <a:pPr marL="446088" indent="-331788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900" dirty="0"/>
          </a:p>
          <a:p>
            <a:pPr marL="628650" indent="-33178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ko-KR" altLang="en-US" sz="1800" dirty="0"/>
              <a:t>부조의 원칙</a:t>
            </a:r>
            <a:endParaRPr lang="en-US" altLang="ko-KR" sz="1800" dirty="0"/>
          </a:p>
          <a:p>
            <a:pPr marL="628650" indent="-33178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q"/>
            </a:pPr>
            <a:endParaRPr lang="en-US" altLang="ko-KR" sz="900" dirty="0"/>
          </a:p>
          <a:p>
            <a:pPr marL="720725" indent="-33178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자유로운 시장경제의 원리에서 출발</a:t>
            </a:r>
            <a:endParaRPr lang="en-US" altLang="ko-KR" sz="1800" dirty="0"/>
          </a:p>
          <a:p>
            <a:pPr marL="720725" indent="-2413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개인은 사전적으로 합리적 안목으로 자신의 평생소득을 시기적으로 적절히 배분</a:t>
            </a:r>
            <a:endParaRPr lang="en-US" altLang="ko-KR" sz="1800" dirty="0"/>
          </a:p>
          <a:p>
            <a:pPr marL="720725" indent="-2413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국가의 책임은 사후적으로 경쟁사회의 낙오자인 빈곤노령계층에 국한</a:t>
            </a:r>
            <a:endParaRPr lang="en-US" altLang="ko-KR" sz="1800" dirty="0"/>
          </a:p>
          <a:p>
            <a:pPr marL="720725" indent="-33178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노후소득보장에 있어서 부조의 원칙에 바탕을 둔 제도 점차 기능 약화</a:t>
            </a:r>
            <a:endParaRPr lang="en-US" altLang="ko-KR" sz="1800" dirty="0"/>
          </a:p>
          <a:p>
            <a:pPr marL="720725" indent="-2413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보험의 원칙과 공급의 원칙에 바탕을 둔 제도의 확대</a:t>
            </a:r>
            <a:endParaRPr lang="en-US" altLang="ko-KR" sz="1800" dirty="0"/>
          </a:p>
          <a:p>
            <a:pPr marL="720725" indent="-2413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관련 제도</a:t>
            </a:r>
            <a:endParaRPr lang="en-US" altLang="ko-KR" sz="1800" dirty="0"/>
          </a:p>
          <a:p>
            <a:pPr marL="720725" indent="-24130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</a:t>
            </a: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기초노령연금</a:t>
            </a:r>
            <a:r>
              <a:rPr lang="en-US" altLang="ko-KR" sz="1800" dirty="0"/>
              <a:t>, Pension credit(</a:t>
            </a:r>
            <a:r>
              <a:rPr lang="ko-KR" altLang="en-US" sz="1800" dirty="0"/>
              <a:t>영국</a:t>
            </a:r>
            <a:r>
              <a:rPr lang="en-US" altLang="ko-KR" sz="1800" dirty="0"/>
              <a:t>), </a:t>
            </a:r>
          </a:p>
          <a:p>
            <a:pPr marL="720725" indent="-24130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기초소득보장제도</a:t>
            </a:r>
            <a:r>
              <a:rPr lang="en-US" altLang="ko-KR" sz="1800" dirty="0"/>
              <a:t>(</a:t>
            </a:r>
            <a:r>
              <a:rPr lang="en-US" altLang="ko-KR" sz="1800" dirty="0" err="1"/>
              <a:t>Grundsicherung</a:t>
            </a:r>
            <a:r>
              <a:rPr lang="en-US" altLang="ko-KR" sz="1800" dirty="0"/>
              <a:t>: </a:t>
            </a:r>
            <a:r>
              <a:rPr lang="ko-KR" altLang="en-US" sz="1800" dirty="0"/>
              <a:t>독일</a:t>
            </a:r>
            <a:r>
              <a:rPr lang="en-US" altLang="ko-KR" sz="1800" dirty="0"/>
              <a:t>), Guarantee Pension(</a:t>
            </a:r>
            <a:r>
              <a:rPr lang="ko-KR" altLang="en-US" sz="1800" dirty="0"/>
              <a:t>스웨덴</a:t>
            </a:r>
            <a:r>
              <a:rPr lang="en-US" altLang="ko-KR" sz="1800" dirty="0"/>
              <a:t>)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14286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ko-KR" altLang="en-US" sz="2800" b="1" dirty="0">
                <a:latin typeface="+mn-ea"/>
                <a:ea typeface="+mn-ea"/>
              </a:rPr>
              <a:t>제</a:t>
            </a:r>
            <a:r>
              <a:rPr lang="en-US" altLang="ko-KR" sz="2800" b="1" dirty="0">
                <a:latin typeface="+mn-ea"/>
                <a:ea typeface="+mn-ea"/>
              </a:rPr>
              <a:t>1</a:t>
            </a:r>
            <a:r>
              <a:rPr lang="ko-KR" altLang="en-US" sz="2800" b="1" dirty="0">
                <a:latin typeface="+mn-ea"/>
                <a:ea typeface="+mn-ea"/>
              </a:rPr>
              <a:t>절 보험의 원칙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1423340"/>
            <a:ext cx="8820150" cy="4648866"/>
          </a:xfrm>
        </p:spPr>
        <p:txBody>
          <a:bodyPr>
            <a:noAutofit/>
          </a:bodyPr>
          <a:lstStyle/>
          <a:p>
            <a:pPr marL="514350" indent="-514350">
              <a:lnSpc>
                <a:spcPct val="120000"/>
              </a:lnSpc>
              <a:spcBef>
                <a:spcPts val="500"/>
              </a:spcBef>
              <a:buAutoNum type="arabicPeriod"/>
            </a:pPr>
            <a:r>
              <a:rPr lang="ko-KR" altLang="en-US" sz="2400" dirty="0"/>
              <a:t>개념의 정의</a:t>
            </a:r>
            <a:endParaRPr lang="en-US" altLang="ko-KR" sz="2400" dirty="0"/>
          </a:p>
          <a:p>
            <a:pPr marL="628650" indent="-422275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사회보험제도</a:t>
            </a:r>
            <a:endParaRPr lang="en-US" altLang="ko-KR" sz="1800" dirty="0"/>
          </a:p>
          <a:p>
            <a:pPr marL="720725" indent="-274638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/>
              <a:t>  </a:t>
            </a:r>
            <a:r>
              <a:rPr lang="en-US" altLang="ko-KR" sz="1800" dirty="0"/>
              <a:t>: </a:t>
            </a:r>
            <a:r>
              <a:rPr lang="ko-KR" altLang="en-US" sz="1800" dirty="0"/>
              <a:t>사회문제를 보험의 원리에 기초하여 해결하기 위한 사회복지제도</a:t>
            </a:r>
            <a:endParaRPr lang="en-US" altLang="ko-KR" sz="1800" dirty="0"/>
          </a:p>
          <a:p>
            <a:pPr marL="628650" indent="-422275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보험의 기능</a:t>
            </a:r>
            <a:endParaRPr lang="en-US" altLang="ko-KR" sz="1800" dirty="0"/>
          </a:p>
          <a:p>
            <a:pPr marL="720725" indent="-2746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위험의 분산기능 또는 위험조정의 기능</a:t>
            </a:r>
            <a:endParaRPr lang="en-US" altLang="ko-KR" sz="1800" dirty="0"/>
          </a:p>
          <a:p>
            <a:pPr marL="720725" indent="-2746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: </a:t>
            </a:r>
            <a:r>
              <a:rPr lang="ko-KR" altLang="en-US" sz="1800" dirty="0"/>
              <a:t>연대적 기능을 의미하는 상부상조의 원리</a:t>
            </a:r>
            <a:endParaRPr lang="en-US" altLang="ko-KR" sz="1800" dirty="0"/>
          </a:p>
          <a:p>
            <a:pPr marL="720725" indent="-2746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배타적 자구성의 원칙</a:t>
            </a:r>
            <a:endParaRPr lang="en-US" altLang="ko-KR" sz="1800" dirty="0"/>
          </a:p>
          <a:p>
            <a:pPr marL="720725" indent="-2746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: </a:t>
            </a:r>
            <a:r>
              <a:rPr lang="ko-KR" altLang="en-US" sz="1800" dirty="0"/>
              <a:t>상품으로서 보험은 가격을 지불한 사람에게만 보호의 혜택을 제공</a:t>
            </a:r>
            <a:endParaRPr lang="en-US" altLang="ko-KR" sz="1800" dirty="0"/>
          </a:p>
          <a:p>
            <a:pPr marL="720725" indent="-2746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보험제도</a:t>
            </a:r>
            <a:endParaRPr lang="en-US" altLang="ko-KR" sz="1800" dirty="0"/>
          </a:p>
          <a:p>
            <a:pPr marL="720725" indent="-2746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: </a:t>
            </a:r>
            <a:r>
              <a:rPr lang="ko-KR" altLang="en-US" sz="1800" dirty="0"/>
              <a:t>집단적 호혜주의의 정신에 입각하여 피해를 입은 사람과 그렇지 않은 사람들 </a:t>
            </a:r>
            <a:endParaRPr lang="en-US" altLang="ko-KR" sz="1800" dirty="0"/>
          </a:p>
          <a:p>
            <a:pPr marL="720725" indent="-2746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. </a:t>
            </a:r>
            <a:r>
              <a:rPr lang="ko-KR" altLang="en-US" sz="1800" dirty="0"/>
              <a:t>간 「보호의 거래」</a:t>
            </a: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158" y="785794"/>
            <a:ext cx="8215370" cy="5643602"/>
          </a:xfrm>
        </p:spPr>
        <p:txBody>
          <a:bodyPr>
            <a:normAutofit/>
          </a:bodyPr>
          <a:lstStyle/>
          <a:p>
            <a:pPr marL="536575" indent="-436563">
              <a:lnSpc>
                <a:spcPct val="125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ko-KR" altLang="en-US" sz="1800" dirty="0"/>
              <a:t>보험의 원칙</a:t>
            </a:r>
            <a:endParaRPr lang="en-US" altLang="ko-KR" sz="1800" dirty="0"/>
          </a:p>
          <a:p>
            <a:pPr marL="536575" indent="-436563">
              <a:lnSpc>
                <a:spcPct val="125000"/>
              </a:lnSpc>
              <a:spcBef>
                <a:spcPts val="500"/>
              </a:spcBef>
              <a:buFont typeface="Wingdings" pitchFamily="2" charset="2"/>
              <a:buChar char="q"/>
            </a:pPr>
            <a:endParaRPr lang="en-US" altLang="ko-KR" sz="100" dirty="0"/>
          </a:p>
          <a:p>
            <a:pPr marL="536575" indent="-2428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 err="1"/>
              <a:t>공적연금제도</a:t>
            </a:r>
            <a:endParaRPr lang="en-US" altLang="ko-KR" sz="1800" dirty="0"/>
          </a:p>
          <a:p>
            <a:pPr marL="536575" indent="-242888">
              <a:lnSpc>
                <a:spcPct val="125000"/>
              </a:lnSpc>
              <a:spcBef>
                <a:spcPts val="500"/>
              </a:spcBef>
              <a:buNone/>
            </a:pPr>
            <a:r>
              <a:rPr lang="ko-KR" altLang="en-US" sz="1800" dirty="0"/>
              <a:t>   </a:t>
            </a:r>
            <a:r>
              <a:rPr lang="en-US" altLang="ko-KR" sz="1800" dirty="0"/>
              <a:t>: </a:t>
            </a:r>
            <a:r>
              <a:rPr lang="ko-KR" altLang="en-US" sz="1800" dirty="0"/>
              <a:t>국민연금</a:t>
            </a:r>
            <a:r>
              <a:rPr lang="en-US" altLang="ko-KR" sz="1800" dirty="0"/>
              <a:t>, </a:t>
            </a:r>
            <a:r>
              <a:rPr lang="ko-KR" altLang="en-US" sz="1800" dirty="0"/>
              <a:t>공무원연금</a:t>
            </a:r>
            <a:r>
              <a:rPr lang="en-US" altLang="ko-KR" sz="1800" dirty="0"/>
              <a:t>, </a:t>
            </a:r>
            <a:r>
              <a:rPr lang="ko-KR" altLang="en-US" sz="1800" dirty="0"/>
              <a:t>군인연금</a:t>
            </a:r>
            <a:r>
              <a:rPr lang="en-US" altLang="ko-KR" sz="1800" dirty="0"/>
              <a:t>, </a:t>
            </a:r>
            <a:r>
              <a:rPr lang="ko-KR" altLang="en-US" sz="1800" dirty="0"/>
              <a:t>사립학교교직원연금</a:t>
            </a:r>
            <a:endParaRPr lang="en-US" altLang="ko-KR" sz="1800" dirty="0"/>
          </a:p>
          <a:p>
            <a:pPr marL="536575" indent="-2428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보호의 자격요건</a:t>
            </a:r>
            <a:endParaRPr lang="en-US" altLang="ko-KR" sz="1800" dirty="0"/>
          </a:p>
          <a:p>
            <a:pPr marL="536575" indent="-242888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사전적 가입과 보험료의 납부의무를 충실히 이행</a:t>
            </a:r>
            <a:r>
              <a:rPr lang="en-US" altLang="ko-KR" sz="1800" dirty="0"/>
              <a:t>, </a:t>
            </a:r>
            <a:r>
              <a:rPr lang="ko-KR" altLang="en-US" sz="1800" dirty="0"/>
              <a:t>강제적 자구책</a:t>
            </a:r>
            <a:endParaRPr lang="en-US" altLang="ko-KR" sz="1800" dirty="0"/>
          </a:p>
          <a:p>
            <a:pPr marL="536575" indent="-2428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소득보장의 기능 </a:t>
            </a:r>
            <a:endParaRPr lang="en-US" altLang="ko-KR" sz="1800" dirty="0"/>
          </a:p>
          <a:p>
            <a:pPr marL="536575" indent="-242888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가입계층의 범위</a:t>
            </a:r>
            <a:r>
              <a:rPr lang="en-US" altLang="ko-KR" sz="1800" dirty="0"/>
              <a:t>, </a:t>
            </a:r>
            <a:r>
              <a:rPr lang="ko-KR" altLang="en-US" sz="1800" dirty="0"/>
              <a:t>보험료 및 급여의 수준</a:t>
            </a:r>
            <a:r>
              <a:rPr lang="en-US" altLang="ko-KR" sz="1800" dirty="0"/>
              <a:t>, </a:t>
            </a:r>
            <a:r>
              <a:rPr lang="ko-KR" altLang="en-US" sz="1800" dirty="0"/>
              <a:t>소득의 시기적</a:t>
            </a:r>
            <a:r>
              <a:rPr lang="en-US" altLang="ko-KR" sz="1800" dirty="0"/>
              <a:t>·</a:t>
            </a:r>
            <a:r>
              <a:rPr lang="ko-KR" altLang="en-US" sz="1800" dirty="0"/>
              <a:t>개인간 재분배</a:t>
            </a:r>
            <a:endParaRPr lang="en-US" altLang="ko-KR" sz="1800" dirty="0"/>
          </a:p>
          <a:p>
            <a:pPr marL="536575" indent="-242888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 . </a:t>
            </a:r>
            <a:r>
              <a:rPr lang="ko-KR" altLang="en-US" sz="1800" dirty="0"/>
              <a:t>수준 등에 영향</a:t>
            </a:r>
            <a:endParaRPr lang="en-US" altLang="ko-KR" sz="1800" dirty="0"/>
          </a:p>
          <a:p>
            <a:pPr marL="536575" indent="-242888">
              <a:lnSpc>
                <a:spcPct val="125000"/>
              </a:lnSpc>
              <a:spcBef>
                <a:spcPts val="500"/>
              </a:spcBef>
              <a:buNone/>
            </a:pPr>
            <a:endParaRPr lang="en-US" altLang="ko-KR" sz="700" dirty="0"/>
          </a:p>
          <a:p>
            <a:pPr marL="536575" indent="-436563">
              <a:lnSpc>
                <a:spcPct val="125000"/>
              </a:lnSpc>
              <a:spcBef>
                <a:spcPts val="1000"/>
              </a:spcBef>
              <a:buFont typeface="Wingdings" pitchFamily="2" charset="2"/>
              <a:buChar char="q"/>
            </a:pPr>
            <a:r>
              <a:rPr lang="ko-KR" altLang="en-US" sz="1800" dirty="0"/>
              <a:t>공급의 원칙</a:t>
            </a:r>
            <a:endParaRPr lang="en-US" altLang="ko-KR" sz="1800" dirty="0"/>
          </a:p>
          <a:p>
            <a:pPr marL="536575" indent="-436563">
              <a:lnSpc>
                <a:spcPct val="125000"/>
              </a:lnSpc>
              <a:spcBef>
                <a:spcPts val="1000"/>
              </a:spcBef>
              <a:buFont typeface="Wingdings" pitchFamily="2" charset="2"/>
              <a:buChar char="q"/>
            </a:pPr>
            <a:endParaRPr lang="en-US" altLang="ko-KR" sz="100" dirty="0"/>
          </a:p>
          <a:p>
            <a:pPr marL="536575" indent="-2428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보편성의 원칙에 입각한 기초연금제도</a:t>
            </a:r>
            <a:endParaRPr lang="en-US" altLang="ko-KR" sz="1800" dirty="0"/>
          </a:p>
          <a:p>
            <a:pPr marL="536575" indent="-2428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전체 경제활동계층이 부담하는 조세재원으로 전체 노인인구가 혜택</a:t>
            </a:r>
            <a:endParaRPr lang="en-US" altLang="ko-KR" sz="1800" dirty="0"/>
          </a:p>
          <a:p>
            <a:pPr marL="536575" indent="-242888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전체 자녀세대가 전체 부모세대를 부양하는 기능</a:t>
            </a:r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311277"/>
            <a:ext cx="8820150" cy="4475177"/>
          </a:xfrm>
        </p:spPr>
        <p:txBody>
          <a:bodyPr>
            <a:normAutofit/>
          </a:bodyPr>
          <a:lstStyle/>
          <a:p>
            <a:pPr marL="442913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2000" dirty="0"/>
              <a:t>2) </a:t>
            </a:r>
            <a:r>
              <a:rPr lang="ko-KR" altLang="en-US" sz="2000" dirty="0"/>
              <a:t>개별 원칙의 기능 비교</a:t>
            </a:r>
            <a:endParaRPr lang="en-US" altLang="ko-KR" sz="2000" dirty="0"/>
          </a:p>
          <a:p>
            <a:pPr marL="442913">
              <a:lnSpc>
                <a:spcPct val="120000"/>
              </a:lnSpc>
              <a:spcBef>
                <a:spcPts val="1000"/>
              </a:spcBef>
              <a:buNone/>
            </a:pPr>
            <a:endParaRPr lang="en-US" altLang="ko-KR" sz="1000" dirty="0"/>
          </a:p>
          <a:p>
            <a:pPr marL="533400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ko-KR" altLang="en-US" sz="1800" dirty="0"/>
              <a:t>판단기준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</a:t>
            </a:r>
            <a:r>
              <a:rPr lang="ko-KR" altLang="en-US" sz="1800" dirty="0"/>
              <a:t> </a:t>
            </a:r>
            <a:r>
              <a:rPr lang="en-US" altLang="ko-KR" sz="1800" dirty="0"/>
              <a:t>   : </a:t>
            </a:r>
            <a:r>
              <a:rPr lang="ko-KR" altLang="en-US" sz="1800" dirty="0"/>
              <a:t>최소한의 비용</a:t>
            </a:r>
            <a:r>
              <a:rPr lang="en-US" altLang="ko-KR" sz="1800" dirty="0"/>
              <a:t>(</a:t>
            </a:r>
            <a:r>
              <a:rPr lang="ko-KR" altLang="en-US" sz="1800" dirty="0"/>
              <a:t>효율성</a:t>
            </a:r>
            <a:r>
              <a:rPr lang="en-US" altLang="ko-KR" sz="1800" dirty="0"/>
              <a:t>)</a:t>
            </a:r>
            <a:r>
              <a:rPr lang="ko-KR" altLang="en-US" sz="1800" dirty="0"/>
              <a:t>으로 최대한의 사회복지정책적 효과</a:t>
            </a:r>
            <a:r>
              <a:rPr lang="en-US" altLang="ko-KR" sz="1800" dirty="0"/>
              <a:t>(</a:t>
            </a:r>
            <a:r>
              <a:rPr lang="ko-KR" altLang="en-US" sz="1800" dirty="0" err="1"/>
              <a:t>효과성</a:t>
            </a:r>
            <a:r>
              <a:rPr lang="en-US" altLang="ko-KR" sz="1800" dirty="0"/>
              <a:t>)</a:t>
            </a:r>
          </a:p>
          <a:p>
            <a:pPr marL="533400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q"/>
            </a:pPr>
            <a:r>
              <a:rPr lang="ko-KR" altLang="en-US" sz="1800" dirty="0"/>
              <a:t>사회복지정책적 </a:t>
            </a:r>
            <a:r>
              <a:rPr lang="ko-KR" altLang="en-US" sz="1800" dirty="0" err="1"/>
              <a:t>효과성</a:t>
            </a:r>
            <a:r>
              <a:rPr lang="ko-KR" altLang="en-US" sz="1800" dirty="0"/>
              <a:t> 비교</a:t>
            </a:r>
            <a:endParaRPr lang="en-US" altLang="ko-KR" sz="1800" dirty="0"/>
          </a:p>
          <a:p>
            <a:pPr marL="717550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적용범위의 포괄성</a:t>
            </a:r>
            <a:endParaRPr lang="en-US" altLang="ko-KR" sz="1800" dirty="0"/>
          </a:p>
          <a:p>
            <a:pPr marL="808038" indent="-271463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/>
              <a:t>공급의 원칙 </a:t>
            </a:r>
            <a:r>
              <a:rPr lang="en-US" altLang="ko-KR" sz="1800" dirty="0"/>
              <a:t>&gt; </a:t>
            </a:r>
            <a:r>
              <a:rPr lang="ko-KR" altLang="en-US" sz="1800" dirty="0"/>
              <a:t>보험의 원칙 </a:t>
            </a:r>
            <a:r>
              <a:rPr lang="en-US" altLang="ko-KR" sz="1800" dirty="0"/>
              <a:t>&gt; </a:t>
            </a:r>
            <a:r>
              <a:rPr lang="ko-KR" altLang="en-US" sz="1800" dirty="0"/>
              <a:t>부조의 원칙</a:t>
            </a:r>
            <a:endParaRPr lang="en-US" altLang="ko-KR" sz="1800" dirty="0"/>
          </a:p>
          <a:p>
            <a:pPr marL="808038" indent="-271463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/>
              <a:t>국민연금제도의 미성숙과 제도불신 그리고 다수의 불완전 근로계층</a:t>
            </a:r>
            <a:endParaRPr lang="en-US" altLang="ko-KR" sz="1800" dirty="0"/>
          </a:p>
          <a:p>
            <a:pPr marL="808038" indent="-271463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dirty="0"/>
              <a:t>   (</a:t>
            </a:r>
            <a:r>
              <a:rPr lang="ko-KR" altLang="en-US" sz="1600" dirty="0"/>
              <a:t>임시</a:t>
            </a:r>
            <a:r>
              <a:rPr lang="en-US" altLang="ko-KR" sz="1600" dirty="0"/>
              <a:t>·</a:t>
            </a:r>
            <a:r>
              <a:rPr lang="ko-KR" altLang="en-US" sz="1600" dirty="0"/>
              <a:t>일용직</a:t>
            </a:r>
            <a:r>
              <a:rPr lang="en-US" altLang="ko-KR" sz="1600" dirty="0"/>
              <a:t>, </a:t>
            </a:r>
            <a:r>
              <a:rPr lang="ko-KR" altLang="en-US" sz="1600" dirty="0"/>
              <a:t>영세자영업계층</a:t>
            </a:r>
            <a:r>
              <a:rPr lang="en-US" altLang="ko-KR" sz="1600" dirty="0"/>
              <a:t>, </a:t>
            </a:r>
            <a:r>
              <a:rPr lang="ko-KR" altLang="en-US" sz="1600" dirty="0"/>
              <a:t>유사자영업</a:t>
            </a:r>
            <a:r>
              <a:rPr lang="en-US" altLang="ko-KR" sz="1800" dirty="0"/>
              <a:t>)</a:t>
            </a:r>
            <a:r>
              <a:rPr lang="ko-KR" altLang="en-US" sz="1800" dirty="0"/>
              <a:t> 등으로 인해 광범위한 사각지대 존재</a:t>
            </a:r>
            <a:endParaRPr lang="en-US" altLang="ko-KR" sz="1800" dirty="0"/>
          </a:p>
          <a:p>
            <a:pPr marL="808038" indent="-271463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/>
              <a:t>기초노령연금제도와 국민기초생활보장제도의 보완적 기능 필요성</a:t>
            </a: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62476" y="690565"/>
            <a:ext cx="8352928" cy="5595955"/>
          </a:xfrm>
        </p:spPr>
        <p:txBody>
          <a:bodyPr>
            <a:normAutofit/>
          </a:bodyPr>
          <a:lstStyle/>
          <a:p>
            <a:pPr marL="533400">
              <a:lnSpc>
                <a:spcPct val="11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소득의 재분배 효과</a:t>
            </a:r>
            <a:endParaRPr lang="en-US" altLang="ko-KR" sz="1800" dirty="0"/>
          </a:p>
          <a:p>
            <a:pPr marL="717550" indent="-271463">
              <a:lnSpc>
                <a:spcPct val="110000"/>
              </a:lnSpc>
              <a:spcBef>
                <a:spcPts val="1000"/>
              </a:spcBef>
            </a:pPr>
            <a:r>
              <a:rPr lang="ko-KR" altLang="en-US" sz="1800" dirty="0"/>
              <a:t>공급의 원칙 </a:t>
            </a:r>
            <a:r>
              <a:rPr lang="en-US" altLang="ko-KR" sz="1800" dirty="0"/>
              <a:t>&gt; </a:t>
            </a:r>
            <a:r>
              <a:rPr lang="ko-KR" altLang="en-US" sz="1800" dirty="0"/>
              <a:t>부조의 원칙 </a:t>
            </a:r>
            <a:r>
              <a:rPr lang="en-US" altLang="ko-KR" sz="1800" dirty="0"/>
              <a:t>&gt; </a:t>
            </a:r>
            <a:r>
              <a:rPr lang="ko-KR" altLang="en-US" sz="1800" dirty="0"/>
              <a:t>보험의 원칙</a:t>
            </a:r>
            <a:endParaRPr lang="en-US" altLang="ko-KR" sz="1800" dirty="0"/>
          </a:p>
          <a:p>
            <a:pPr marL="717550" indent="-271463">
              <a:lnSpc>
                <a:spcPct val="110000"/>
              </a:lnSpc>
              <a:spcBef>
                <a:spcPts val="1000"/>
              </a:spcBef>
            </a:pPr>
            <a:r>
              <a:rPr lang="ko-KR" altLang="en-US" sz="1800" dirty="0"/>
              <a:t>공급의 원칙</a:t>
            </a:r>
            <a:endParaRPr lang="en-US" altLang="ko-KR" sz="1800" dirty="0"/>
          </a:p>
          <a:p>
            <a:pPr marL="803275" indent="-271463">
              <a:lnSpc>
                <a:spcPct val="110000"/>
              </a:lnSpc>
              <a:spcBef>
                <a:spcPts val="10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개인별 부담능력에 따라 재원조달</a:t>
            </a:r>
            <a:endParaRPr lang="en-US" altLang="ko-KR" sz="1800" dirty="0"/>
          </a:p>
          <a:p>
            <a:pPr marL="803275" indent="-271463">
              <a:lnSpc>
                <a:spcPct val="110000"/>
              </a:lnSpc>
              <a:spcBef>
                <a:spcPts val="1000"/>
              </a:spcBef>
              <a:buNone/>
            </a:pPr>
            <a:r>
              <a:rPr lang="ko-KR" altLang="en-US" sz="1800" dirty="0"/>
              <a:t>② 급여는 모두에게 동일 수준 보장</a:t>
            </a:r>
            <a:endParaRPr lang="en-US" altLang="ko-KR" sz="1800" dirty="0"/>
          </a:p>
          <a:p>
            <a:pPr marL="803275" indent="-271463">
              <a:lnSpc>
                <a:spcPct val="110000"/>
              </a:lnSpc>
              <a:spcBef>
                <a:spcPts val="1000"/>
              </a:spcBef>
              <a:buNone/>
            </a:pPr>
            <a:r>
              <a:rPr lang="ko-KR" altLang="en-US" sz="1800" dirty="0"/>
              <a:t>③ 고소득계층에게도 지원되는 단점</a:t>
            </a:r>
            <a:endParaRPr lang="en-US" altLang="ko-KR" sz="1800" dirty="0"/>
          </a:p>
          <a:p>
            <a:pPr marL="717550" indent="-271463">
              <a:lnSpc>
                <a:spcPct val="110000"/>
              </a:lnSpc>
              <a:spcBef>
                <a:spcPts val="1000"/>
              </a:spcBef>
            </a:pPr>
            <a:r>
              <a:rPr lang="ko-KR" altLang="en-US" sz="1800" dirty="0"/>
              <a:t>부조의 원칙</a:t>
            </a:r>
            <a:endParaRPr lang="en-US" altLang="ko-KR" sz="1800" dirty="0"/>
          </a:p>
          <a:p>
            <a:pPr marL="803275" indent="-271463">
              <a:lnSpc>
                <a:spcPct val="110000"/>
              </a:lnSpc>
              <a:spcBef>
                <a:spcPts val="10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조세재원으로 빈곤노인만을 대상으로 지원</a:t>
            </a:r>
            <a:r>
              <a:rPr lang="en-US" altLang="ko-KR" sz="1800" dirty="0"/>
              <a:t>(</a:t>
            </a:r>
            <a:r>
              <a:rPr lang="ko-KR" altLang="en-US" sz="1800" dirty="0"/>
              <a:t>목표 효율성</a:t>
            </a:r>
            <a:r>
              <a:rPr lang="en-US" altLang="ko-KR" sz="1800" dirty="0"/>
              <a:t>)</a:t>
            </a:r>
          </a:p>
          <a:p>
            <a:pPr marL="803275" indent="-271463">
              <a:lnSpc>
                <a:spcPct val="110000"/>
              </a:lnSpc>
              <a:spcBef>
                <a:spcPts val="1000"/>
              </a:spcBef>
              <a:buNone/>
            </a:pPr>
            <a:r>
              <a:rPr lang="en-US" altLang="ko-KR" sz="1800" dirty="0"/>
              <a:t>② </a:t>
            </a:r>
            <a:r>
              <a:rPr lang="ko-KR" altLang="en-US" sz="1800" dirty="0"/>
              <a:t>기초노령연금은 대상의 제한성</a:t>
            </a:r>
            <a:r>
              <a:rPr lang="en-US" altLang="ko-KR" sz="1800" dirty="0"/>
              <a:t>, </a:t>
            </a:r>
            <a:r>
              <a:rPr lang="ko-KR" altLang="en-US" sz="1800" dirty="0"/>
              <a:t>낮은 급여수준</a:t>
            </a:r>
            <a:r>
              <a:rPr lang="en-US" altLang="ko-KR" sz="1800" dirty="0"/>
              <a:t>, </a:t>
            </a:r>
            <a:r>
              <a:rPr lang="ko-KR" altLang="en-US" sz="1800" dirty="0"/>
              <a:t>소득 및 자산조사에 </a:t>
            </a:r>
            <a:endParaRPr lang="en-US" altLang="ko-KR" sz="1800" dirty="0"/>
          </a:p>
          <a:p>
            <a:pPr marL="803275" indent="-271463">
              <a:lnSpc>
                <a:spcPct val="110000"/>
              </a:lnSpc>
              <a:spcBef>
                <a:spcPts val="10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따른 급여의 차등성과 낙인효과</a:t>
            </a:r>
            <a:endParaRPr lang="en-US" altLang="ko-KR" sz="1800" dirty="0"/>
          </a:p>
          <a:p>
            <a:pPr marL="717550" indent="-271463">
              <a:lnSpc>
                <a:spcPct val="110000"/>
              </a:lnSpc>
              <a:spcBef>
                <a:spcPts val="1000"/>
              </a:spcBef>
            </a:pPr>
            <a:r>
              <a:rPr lang="ko-KR" altLang="en-US" sz="1800" dirty="0"/>
              <a:t>보험의 원칙</a:t>
            </a:r>
            <a:endParaRPr lang="en-US" altLang="ko-KR" sz="1800" dirty="0"/>
          </a:p>
          <a:p>
            <a:pPr marL="803275" indent="-271463">
              <a:lnSpc>
                <a:spcPct val="110000"/>
              </a:lnSpc>
              <a:spcBef>
                <a:spcPts val="10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급여는 개인별로 가입기간과 가입 중 소득수준에 비례</a:t>
            </a:r>
            <a:endParaRPr lang="en-US" altLang="ko-KR" sz="1800" dirty="0"/>
          </a:p>
          <a:p>
            <a:pPr marL="803275" indent="-271463">
              <a:lnSpc>
                <a:spcPct val="110000"/>
              </a:lnSpc>
              <a:spcBef>
                <a:spcPts val="1000"/>
              </a:spcBef>
              <a:buNone/>
            </a:pPr>
            <a:r>
              <a:rPr lang="ko-KR" altLang="en-US" sz="1800" dirty="0"/>
              <a:t>② 경제적 지위의 수평적 이동</a:t>
            </a:r>
            <a:r>
              <a:rPr lang="en-US" altLang="ko-KR" sz="1800" dirty="0"/>
              <a:t> </a:t>
            </a:r>
            <a:r>
              <a:rPr lang="ko-KR" altLang="en-US" sz="1800" dirty="0"/>
              <a:t>효과</a:t>
            </a:r>
            <a:r>
              <a:rPr lang="en-US" altLang="ko-KR" sz="1800" dirty="0"/>
              <a:t>, </a:t>
            </a:r>
            <a:r>
              <a:rPr lang="ko-KR" altLang="en-US" sz="1800" dirty="0"/>
              <a:t>따라서 소득재분배 기능 가장 제한적</a:t>
            </a:r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04813"/>
            <a:ext cx="8352928" cy="5098896"/>
          </a:xfrm>
        </p:spPr>
        <p:txBody>
          <a:bodyPr>
            <a:normAutofit/>
          </a:bodyPr>
          <a:lstStyle/>
          <a:p>
            <a:pPr marL="533400">
              <a:lnSpc>
                <a:spcPct val="114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급여수준</a:t>
            </a:r>
            <a:endParaRPr lang="en-US" altLang="ko-KR" sz="1800" dirty="0"/>
          </a:p>
          <a:p>
            <a:pPr marL="717550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연금의 목표 </a:t>
            </a:r>
            <a:r>
              <a:rPr lang="en-US" altLang="ko-KR" sz="1800" dirty="0"/>
              <a:t>: </a:t>
            </a:r>
            <a:r>
              <a:rPr lang="ko-KR" altLang="en-US" sz="1800" dirty="0"/>
              <a:t>안정된 노후생활보장</a:t>
            </a:r>
            <a:endParaRPr lang="en-US" altLang="ko-KR" sz="1800" dirty="0"/>
          </a:p>
          <a:p>
            <a:pPr marL="717550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보험의 원칙</a:t>
            </a:r>
            <a:endParaRPr lang="en-US" altLang="ko-KR" sz="1800" dirty="0"/>
          </a:p>
          <a:p>
            <a:pPr marL="717550" indent="-271463">
              <a:lnSpc>
                <a:spcPct val="114000"/>
              </a:lnSpc>
              <a:spcBef>
                <a:spcPts val="200"/>
              </a:spcBef>
              <a:buNone/>
            </a:pPr>
            <a:r>
              <a:rPr lang="en-US" altLang="ko-KR" sz="1800" dirty="0"/>
              <a:t>  </a:t>
            </a:r>
            <a:r>
              <a:rPr lang="ko-KR" altLang="en-US" sz="1800" dirty="0"/>
              <a:t> </a:t>
            </a:r>
            <a:r>
              <a:rPr lang="en-US" altLang="ko-KR" sz="1800" dirty="0"/>
              <a:t>① </a:t>
            </a:r>
            <a:r>
              <a:rPr lang="ko-KR" altLang="en-US" sz="1800" dirty="0" err="1"/>
              <a:t>소득비례형</a:t>
            </a:r>
            <a:r>
              <a:rPr lang="ko-KR" altLang="en-US" sz="1800" dirty="0"/>
              <a:t> 연금제도의 경우 가장 높은 연금급여 보장</a:t>
            </a:r>
            <a:endParaRPr lang="en-US" altLang="ko-KR" sz="1800" dirty="0"/>
          </a:p>
          <a:p>
            <a:pPr marL="717550" indent="-271463">
              <a:lnSpc>
                <a:spcPct val="114000"/>
              </a:lnSpc>
              <a:spcBef>
                <a:spcPts val="20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② 개인별로 종전생활수준의 보장</a:t>
            </a:r>
            <a:endParaRPr lang="en-US" altLang="ko-KR" sz="1800" dirty="0"/>
          </a:p>
          <a:p>
            <a:pPr marL="717550" indent="-271463">
              <a:lnSpc>
                <a:spcPct val="114000"/>
              </a:lnSpc>
              <a:spcBef>
                <a:spcPts val="200"/>
              </a:spcBef>
              <a:buNone/>
            </a:pPr>
            <a:r>
              <a:rPr lang="ko-KR" altLang="en-US" sz="1800" dirty="0"/>
              <a:t>   ③ 급여의 상향조정을 위한 보험료의 인상이 상대적으로 용이</a:t>
            </a:r>
            <a:endParaRPr lang="en-US" altLang="ko-KR" sz="1800" dirty="0"/>
          </a:p>
          <a:p>
            <a:pPr marL="717550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공급의 원칙과 부조의 원칙</a:t>
            </a:r>
            <a:endParaRPr lang="en-US" altLang="ko-KR" sz="1800" dirty="0"/>
          </a:p>
          <a:p>
            <a:pPr marL="717550" indent="-271463">
              <a:lnSpc>
                <a:spcPct val="114000"/>
              </a:lnSpc>
              <a:spcBef>
                <a:spcPts val="0"/>
              </a:spcBef>
              <a:buNone/>
            </a:pPr>
            <a:r>
              <a:rPr lang="en-US" altLang="ko-KR" sz="1800" dirty="0"/>
              <a:t>  </a:t>
            </a: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제도 본연의 취지로 인해 최저소득의 보장으로 제한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500034" y="5572140"/>
            <a:ext cx="72667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dirty="0"/>
              <a:t>표 </a:t>
            </a:r>
            <a:r>
              <a:rPr lang="en-US" altLang="ko-KR" sz="1400" dirty="0"/>
              <a:t>9-4) </a:t>
            </a:r>
            <a:r>
              <a:rPr lang="ko-KR" altLang="en-US" sz="1400" dirty="0"/>
              <a:t>노후소득보장에 있어서 보험의 원칙</a:t>
            </a:r>
            <a:r>
              <a:rPr lang="en-US" altLang="ko-KR" sz="1400" dirty="0"/>
              <a:t>, </a:t>
            </a:r>
            <a:r>
              <a:rPr lang="ko-KR" altLang="en-US" sz="1400" dirty="0"/>
              <a:t>공급의 원칙</a:t>
            </a:r>
            <a:r>
              <a:rPr lang="en-US" altLang="ko-KR" sz="1400" dirty="0"/>
              <a:t>, </a:t>
            </a:r>
            <a:r>
              <a:rPr lang="ko-KR" altLang="en-US" sz="1400" dirty="0"/>
              <a:t>부조의 원칙 상호간 기능 비교</a:t>
            </a: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507631" y="3429000"/>
          <a:ext cx="8064897" cy="204343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09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86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88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88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88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9414"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dirty="0"/>
                        <a:t>구  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</a:pPr>
                      <a:endParaRPr lang="ko-KR" altLang="en-US" sz="17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dirty="0"/>
                        <a:t>보험의 원칙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dirty="0"/>
                        <a:t>공급의 원칙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dirty="0"/>
                        <a:t>부조의 원칙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801">
                <a:tc rowSpan="3"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600" dirty="0">
                          <a:latin typeface="+mn-lt"/>
                        </a:rPr>
                        <a:t>사회복지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600" dirty="0">
                          <a:latin typeface="+mn-lt"/>
                        </a:rPr>
                        <a:t>정책적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600" dirty="0" err="1">
                          <a:latin typeface="+mn-lt"/>
                        </a:rPr>
                        <a:t>효과성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  <a:buFont typeface="Arial" pitchFamily="34" charset="0"/>
                        <a:buNone/>
                      </a:pPr>
                      <a:r>
                        <a:rPr lang="ko-KR" altLang="en-US" sz="1600" dirty="0">
                          <a:latin typeface="+mn-lt"/>
                        </a:rPr>
                        <a:t>적용범위의 포괄성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  <a:buFontTx/>
                        <a:buNone/>
                      </a:pPr>
                      <a:r>
                        <a:rPr lang="ko-KR" altLang="en-US" sz="1600" dirty="0">
                          <a:latin typeface="YoonGothic Light"/>
                          <a:ea typeface="YoonGothic Light"/>
                          <a:cs typeface="YoonGothic Light"/>
                        </a:rPr>
                        <a:t>△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  <a:buFontTx/>
                        <a:buNone/>
                      </a:pPr>
                      <a:r>
                        <a:rPr lang="ko-KR" altLang="en-US" sz="1600" dirty="0">
                          <a:latin typeface="YoonGothic Light"/>
                          <a:ea typeface="YoonGothic Light"/>
                          <a:cs typeface="YoonGothic Light"/>
                        </a:rPr>
                        <a:t>○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  <a:buFontTx/>
                        <a:buNone/>
                      </a:pPr>
                      <a:r>
                        <a:rPr lang="en-US" altLang="ko-KR" sz="1600" dirty="0">
                          <a:latin typeface="YoonGothic Light"/>
                          <a:ea typeface="YoonGothic Light"/>
                          <a:cs typeface="YoonGothic Light"/>
                        </a:rPr>
                        <a:t>X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9801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</a:pPr>
                      <a:endParaRPr lang="ko-KR" altLang="en-US" sz="1400" dirty="0">
                        <a:latin typeface="+mn-lt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  <a:buFont typeface="Arial" pitchFamily="34" charset="0"/>
                        <a:buNone/>
                      </a:pPr>
                      <a:r>
                        <a:rPr lang="ko-KR" altLang="en-US" sz="1600" dirty="0">
                          <a:latin typeface="+mn-lt"/>
                        </a:rPr>
                        <a:t>소득의 재분배 효과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  <a:buFontTx/>
                        <a:buNone/>
                      </a:pPr>
                      <a:r>
                        <a:rPr lang="en-US" altLang="ko-KR" sz="1600" dirty="0">
                          <a:latin typeface="YoonGothic Light"/>
                          <a:ea typeface="YoonGothic Light"/>
                          <a:cs typeface="YoonGothic Light"/>
                        </a:rPr>
                        <a:t>X *</a:t>
                      </a:r>
                      <a:endParaRPr kumimoji="0" lang="en-US" altLang="ko-KR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  <a:buFontTx/>
                        <a:buNone/>
                      </a:pPr>
                      <a:r>
                        <a:rPr lang="ko-KR" altLang="en-US" sz="1600" dirty="0">
                          <a:latin typeface="YoonGothic Light"/>
                          <a:ea typeface="YoonGothic Light"/>
                          <a:cs typeface="YoonGothic Light"/>
                        </a:rPr>
                        <a:t>○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  <a:buFontTx/>
                        <a:buNone/>
                      </a:pPr>
                      <a:r>
                        <a:rPr lang="ko-KR" altLang="en-US" sz="1600" dirty="0">
                          <a:latin typeface="YoonGothic Light"/>
                          <a:ea typeface="YoonGothic Light"/>
                          <a:cs typeface="YoonGothic Light"/>
                        </a:rPr>
                        <a:t>△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616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</a:pPr>
                      <a:endParaRPr lang="ko-KR" altLang="en-US" sz="1400" dirty="0">
                        <a:latin typeface="+mn-lt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  <a:buFont typeface="Arial" pitchFamily="34" charset="0"/>
                        <a:buNone/>
                      </a:pPr>
                      <a:r>
                        <a:rPr lang="ko-KR" altLang="en-US" sz="1600" dirty="0">
                          <a:latin typeface="+mn-lt"/>
                        </a:rPr>
                        <a:t>급여의 수준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  <a:buFontTx/>
                        <a:buNone/>
                      </a:pPr>
                      <a:r>
                        <a:rPr lang="ko-KR" altLang="en-US" sz="1600" dirty="0">
                          <a:latin typeface="YoonGothic Light"/>
                          <a:ea typeface="YoonGothic Light"/>
                          <a:cs typeface="YoonGothic Light"/>
                        </a:rPr>
                        <a:t>○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  <a:buFontTx/>
                        <a:buNone/>
                      </a:pPr>
                      <a:r>
                        <a:rPr lang="en-US" altLang="ko-KR" sz="1600" dirty="0">
                          <a:latin typeface="YoonGothic Light"/>
                          <a:ea typeface="YoonGothic Light"/>
                          <a:cs typeface="YoonGothic Light"/>
                        </a:rPr>
                        <a:t>X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  <a:buFontTx/>
                        <a:buNone/>
                      </a:pPr>
                      <a:r>
                        <a:rPr lang="en-US" altLang="ko-KR" sz="1600" dirty="0">
                          <a:latin typeface="YoonGothic Light"/>
                          <a:ea typeface="YoonGothic Light"/>
                          <a:cs typeface="YoonGothic Light"/>
                        </a:rPr>
                        <a:t>X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801"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600" dirty="0"/>
                        <a:t>경제적 효율성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>
                        <a:lnSpc>
                          <a:spcPct val="110000"/>
                        </a:lnSpc>
                        <a:spcBef>
                          <a:spcPts val="500"/>
                        </a:spcBef>
                        <a:buFont typeface="Arial" pitchFamily="34" charset="0"/>
                        <a:buNone/>
                      </a:pPr>
                      <a:endParaRPr lang="ko-KR" altLang="en-US" sz="11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  <a:buFontTx/>
                        <a:buNone/>
                      </a:pPr>
                      <a:r>
                        <a:rPr lang="ko-KR" altLang="en-US" sz="1600" dirty="0">
                          <a:latin typeface="YoonGothic Light"/>
                          <a:ea typeface="YoonGothic Light"/>
                          <a:cs typeface="YoonGothic Light"/>
                        </a:rPr>
                        <a:t>○</a:t>
                      </a:r>
                      <a:endParaRPr lang="ko-KR" altLang="en-US" sz="16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  <a:buFontTx/>
                        <a:buNone/>
                      </a:pPr>
                      <a:r>
                        <a:rPr lang="en-US" altLang="ko-KR" sz="1600" dirty="0">
                          <a:latin typeface="YoonGothic Light"/>
                          <a:ea typeface="YoonGothic Light"/>
                          <a:cs typeface="YoonGothic Light"/>
                        </a:rPr>
                        <a:t>X</a:t>
                      </a:r>
                      <a:endParaRPr lang="ko-KR" altLang="en-US" sz="16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  <a:buFontTx/>
                        <a:buNone/>
                      </a:pPr>
                      <a:r>
                        <a:rPr lang="ko-KR" altLang="en-US" sz="1600" dirty="0">
                          <a:latin typeface="YoonGothic Light"/>
                          <a:ea typeface="YoonGothic Light"/>
                          <a:cs typeface="YoonGothic Light"/>
                        </a:rPr>
                        <a:t>△</a:t>
                      </a:r>
                      <a:endParaRPr lang="ko-KR" altLang="en-US" sz="16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500034" y="6049052"/>
            <a:ext cx="6673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/>
              <a:t>*  </a:t>
            </a:r>
            <a:r>
              <a:rPr lang="ko-KR" altLang="en-US" sz="1400" dirty="0"/>
              <a:t>참조 </a:t>
            </a:r>
            <a:r>
              <a:rPr lang="en-US" altLang="ko-KR" sz="1400" dirty="0"/>
              <a:t>: </a:t>
            </a:r>
            <a:r>
              <a:rPr lang="ko-KR" altLang="en-US" sz="1400" dirty="0">
                <a:latin typeface="YoonGothic Light"/>
                <a:ea typeface="YoonGothic Light"/>
                <a:cs typeface="YoonGothic Light"/>
              </a:rPr>
              <a:t>○ </a:t>
            </a:r>
            <a:r>
              <a:rPr lang="en-US" altLang="ko-KR" sz="1400" dirty="0"/>
              <a:t>(</a:t>
            </a:r>
            <a:r>
              <a:rPr lang="ko-KR" altLang="en-US" sz="1400" dirty="0"/>
              <a:t>가장우수</a:t>
            </a:r>
            <a:r>
              <a:rPr lang="en-US" altLang="ko-KR" sz="1400" dirty="0"/>
              <a:t>), </a:t>
            </a:r>
            <a:r>
              <a:rPr lang="ko-KR" altLang="en-US" sz="1400" dirty="0">
                <a:latin typeface="YoonGothic Light"/>
                <a:ea typeface="YoonGothic Light"/>
                <a:cs typeface="YoonGothic Light"/>
              </a:rPr>
              <a:t>△ </a:t>
            </a:r>
            <a:r>
              <a:rPr lang="en-US" altLang="ko-KR" sz="1400" dirty="0"/>
              <a:t>(</a:t>
            </a:r>
            <a:r>
              <a:rPr lang="ko-KR" altLang="en-US" sz="1400" dirty="0"/>
              <a:t>보통</a:t>
            </a:r>
            <a:r>
              <a:rPr lang="en-US" altLang="ko-KR" sz="1400" dirty="0"/>
              <a:t>), </a:t>
            </a:r>
            <a:r>
              <a:rPr lang="en-US" altLang="ko-KR" sz="1400" dirty="0">
                <a:latin typeface="YoonGothic Light"/>
                <a:ea typeface="YoonGothic Light"/>
                <a:cs typeface="YoonGothic Light"/>
              </a:rPr>
              <a:t>X </a:t>
            </a:r>
            <a:r>
              <a:rPr lang="en-US" altLang="ko-KR" sz="1400" dirty="0"/>
              <a:t>(</a:t>
            </a:r>
            <a:r>
              <a:rPr lang="ko-KR" altLang="en-US" sz="1400" dirty="0"/>
              <a:t>가장 나쁨</a:t>
            </a:r>
            <a:r>
              <a:rPr lang="en-US" altLang="ko-KR" sz="1400" dirty="0"/>
              <a:t>)</a:t>
            </a:r>
          </a:p>
          <a:p>
            <a:r>
              <a:rPr lang="en-US" altLang="ko-KR" sz="1400" dirty="0"/>
              <a:t>*  </a:t>
            </a:r>
            <a:r>
              <a:rPr lang="ko-KR" altLang="en-US" sz="1400" dirty="0" err="1"/>
              <a:t>소득비례형</a:t>
            </a:r>
            <a:r>
              <a:rPr lang="ko-KR" altLang="en-US" sz="1400" dirty="0"/>
              <a:t> 연금보험제도에 한하여 적용됨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500042"/>
            <a:ext cx="8352928" cy="6215106"/>
          </a:xfrm>
        </p:spPr>
        <p:txBody>
          <a:bodyPr>
            <a:normAutofit/>
          </a:bodyPr>
          <a:lstStyle/>
          <a:p>
            <a:pPr marL="476250" indent="-285750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Char char="l"/>
            </a:pPr>
            <a:r>
              <a:rPr lang="en-US" altLang="ko-KR" sz="1800" dirty="0"/>
              <a:t> </a:t>
            </a:r>
            <a:r>
              <a:rPr lang="ko-KR" altLang="en-US" sz="1800" dirty="0"/>
              <a:t>경제적 효율성 비교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q"/>
            </a:pPr>
            <a:endParaRPr lang="en-US" altLang="ko-KR" sz="600" dirty="0"/>
          </a:p>
          <a:p>
            <a:pPr marL="717550" indent="-2714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공급의 원칙 </a:t>
            </a:r>
            <a:r>
              <a:rPr lang="en-US" altLang="ko-KR" sz="1800" dirty="0"/>
              <a:t>&lt; </a:t>
            </a:r>
            <a:r>
              <a:rPr lang="ko-KR" altLang="en-US" sz="1800" dirty="0"/>
              <a:t>부조의 원칙 </a:t>
            </a:r>
            <a:r>
              <a:rPr lang="en-US" altLang="ko-KR" sz="1800" dirty="0"/>
              <a:t>&lt; </a:t>
            </a:r>
            <a:r>
              <a:rPr lang="ko-KR" altLang="en-US" sz="1800" dirty="0"/>
              <a:t>보험의 원칙</a:t>
            </a:r>
            <a:endParaRPr lang="en-US" altLang="ko-KR" sz="1800" dirty="0"/>
          </a:p>
          <a:p>
            <a:pPr marL="717550" indent="-2714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공급의 원칙</a:t>
            </a:r>
            <a:endParaRPr lang="en-US" altLang="ko-KR" sz="1800" dirty="0"/>
          </a:p>
          <a:p>
            <a:pPr marL="803275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소득수준에 상관없이 모두에게 급여를 제공하므로 자원의 낭비문제</a:t>
            </a:r>
            <a:endParaRPr lang="en-US" altLang="ko-KR" sz="1800" dirty="0"/>
          </a:p>
          <a:p>
            <a:pPr marL="803275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② 재원규모의 면에서도 국민경제적 부담</a:t>
            </a:r>
            <a:endParaRPr lang="en-US" altLang="ko-KR" sz="1800" dirty="0"/>
          </a:p>
          <a:p>
            <a:pPr marL="803275" indent="-271463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500" dirty="0"/>
          </a:p>
          <a:p>
            <a:pPr marL="717550" indent="-2714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부조의 원칙</a:t>
            </a:r>
            <a:endParaRPr lang="en-US" altLang="ko-KR" sz="1800" dirty="0"/>
          </a:p>
          <a:p>
            <a:pPr marL="803275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빈곤계층으로 제한과 보충성의 원리로 인해 재정적 부담이 제한적</a:t>
            </a:r>
            <a:endParaRPr lang="en-US" altLang="ko-KR" sz="1800" dirty="0"/>
          </a:p>
          <a:p>
            <a:pPr marL="803275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② 낙인의 문제로 인해 근로동기 약화문제는 제한적 사회계층에게만 발생</a:t>
            </a:r>
            <a:endParaRPr lang="en-US" altLang="ko-KR" sz="1800" dirty="0"/>
          </a:p>
          <a:p>
            <a:pPr marL="717550" indent="-2714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보험의 원칙</a:t>
            </a:r>
            <a:endParaRPr lang="en-US" altLang="ko-KR" sz="1800" dirty="0"/>
          </a:p>
          <a:p>
            <a:pPr marL="717550" indent="-271463">
              <a:lnSpc>
                <a:spcPct val="120000"/>
              </a:lnSpc>
              <a:spcBef>
                <a:spcPts val="500"/>
              </a:spcBef>
            </a:pPr>
            <a:endParaRPr lang="en-US" altLang="ko-KR" sz="500" dirty="0"/>
          </a:p>
          <a:p>
            <a:pPr marL="803275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수익자 부담의 원리에 따라 노후소득보장에 대한 개인의 책임의식 </a:t>
            </a:r>
            <a:endParaRPr lang="en-US" altLang="ko-KR" sz="1800" dirty="0"/>
          </a:p>
          <a:p>
            <a:pPr marL="803275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② 조기퇴직 시 상당한 급여의 감액이 발생하므로 근로기피의 문제가 가장 </a:t>
            </a:r>
            <a:endParaRPr lang="en-US" altLang="ko-KR" sz="1800" dirty="0"/>
          </a:p>
          <a:p>
            <a:pPr marL="803275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미약하게 발생</a:t>
            </a:r>
            <a:endParaRPr lang="en-US" altLang="ko-KR" sz="1800" dirty="0"/>
          </a:p>
          <a:p>
            <a:pPr marL="803275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③ 개인적 행위에 따른 이익이나 불이익이 본인에게 귀착되므로 사장경제</a:t>
            </a:r>
            <a:endParaRPr lang="en-US" altLang="ko-KR" sz="1800" dirty="0"/>
          </a:p>
          <a:p>
            <a:pPr marL="803275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의 원리에 가장 부합</a:t>
            </a:r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238897"/>
          </a:xfrm>
        </p:spPr>
        <p:txBody>
          <a:bodyPr>
            <a:normAutofit/>
          </a:bodyPr>
          <a:lstStyle/>
          <a:p>
            <a:pPr marL="350838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dirty="0"/>
              <a:t>&lt; </a:t>
            </a:r>
            <a:r>
              <a:rPr lang="ko-KR" altLang="en-US" sz="1800" dirty="0"/>
              <a:t>종합 </a:t>
            </a:r>
            <a:r>
              <a:rPr lang="en-US" altLang="ko-KR" sz="1800" dirty="0"/>
              <a:t>&gt;</a:t>
            </a:r>
          </a:p>
          <a:p>
            <a:pPr marL="533400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원칙의 혼합적용이 일반적 추세</a:t>
            </a:r>
            <a:endParaRPr lang="en-US" altLang="ko-KR" sz="1800" dirty="0"/>
          </a:p>
          <a:p>
            <a:pPr marL="717550" indent="-271463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/>
              <a:t>개별 제도는 다양한 정책목표를 추구하기 때문</a:t>
            </a:r>
            <a:endParaRPr lang="en-US" altLang="ko-KR" sz="1800" dirty="0"/>
          </a:p>
          <a:p>
            <a:pPr marL="717550" indent="-271463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/>
              <a:t>실업</a:t>
            </a:r>
            <a:r>
              <a:rPr lang="en-US" altLang="ko-KR" sz="1800" dirty="0"/>
              <a:t>, </a:t>
            </a:r>
            <a:r>
              <a:rPr lang="ko-KR" altLang="en-US" sz="1800" dirty="0"/>
              <a:t>육아휴직</a:t>
            </a:r>
            <a:r>
              <a:rPr lang="en-US" altLang="ko-KR" sz="1800" dirty="0"/>
              <a:t>, </a:t>
            </a:r>
            <a:r>
              <a:rPr lang="ko-KR" altLang="en-US" sz="1800" dirty="0"/>
              <a:t>군복무</a:t>
            </a:r>
            <a:r>
              <a:rPr lang="en-US" altLang="ko-KR" sz="1800" dirty="0"/>
              <a:t>, </a:t>
            </a:r>
            <a:r>
              <a:rPr lang="ko-KR" altLang="en-US" sz="1800" dirty="0"/>
              <a:t>학생</a:t>
            </a:r>
            <a:r>
              <a:rPr lang="en-US" altLang="ko-KR" sz="1800" dirty="0"/>
              <a:t>, </a:t>
            </a:r>
            <a:r>
              <a:rPr lang="ko-KR" altLang="en-US" sz="1800" dirty="0"/>
              <a:t>빈곤계층에 대한 </a:t>
            </a:r>
            <a:r>
              <a:rPr lang="en-US" altLang="ko-KR" sz="1800" dirty="0"/>
              <a:t>Credit </a:t>
            </a:r>
            <a:r>
              <a:rPr lang="ko-KR" altLang="en-US" sz="1800" dirty="0"/>
              <a:t>제도</a:t>
            </a:r>
            <a:endParaRPr lang="en-US" altLang="ko-KR" sz="1800" dirty="0"/>
          </a:p>
          <a:p>
            <a:pPr marL="717550" indent="-27146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</a:t>
            </a:r>
          </a:p>
          <a:p>
            <a:pPr marL="717550" indent="-27146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b="1" dirty="0"/>
              <a:t>:</a:t>
            </a:r>
            <a:r>
              <a:rPr lang="en-US" altLang="ko-KR" sz="1800" dirty="0"/>
              <a:t> </a:t>
            </a:r>
            <a:r>
              <a:rPr lang="ko-KR" altLang="en-US" sz="1800" dirty="0"/>
              <a:t>사회보험제도의 기능적 결함을 보완하기 위해 부분적으로 부조의 원칙이나</a:t>
            </a:r>
            <a:endParaRPr lang="en-US" altLang="ko-KR" sz="1800" dirty="0"/>
          </a:p>
          <a:p>
            <a:pPr marL="717550" indent="-27146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en-US" altLang="ko-KR" sz="1800" dirty="0"/>
              <a:t> </a:t>
            </a:r>
            <a:r>
              <a:rPr lang="ko-KR" altLang="en-US" sz="1800" dirty="0"/>
              <a:t>공급의 원칙을 적용</a:t>
            </a:r>
            <a:endParaRPr lang="en-US" altLang="ko-KR" sz="1800" dirty="0"/>
          </a:p>
          <a:p>
            <a:pPr marL="717550" indent="-271463">
              <a:lnSpc>
                <a:spcPct val="120000"/>
              </a:lnSpc>
              <a:spcBef>
                <a:spcPts val="0"/>
              </a:spcBef>
              <a:buNone/>
            </a:pPr>
            <a:endParaRPr lang="en-US" altLang="ko-KR" sz="2000" b="1" dirty="0"/>
          </a:p>
          <a:p>
            <a:pPr marL="717550" indent="-271463">
              <a:lnSpc>
                <a:spcPct val="120000"/>
              </a:lnSpc>
              <a:spcBef>
                <a:spcPts val="0"/>
              </a:spcBef>
              <a:buNone/>
            </a:pPr>
            <a:endParaRPr lang="en-US" altLang="ko-KR" sz="2000" b="1" dirty="0"/>
          </a:p>
          <a:p>
            <a:pPr marL="717550" indent="-271463">
              <a:lnSpc>
                <a:spcPct val="120000"/>
              </a:lnSpc>
              <a:spcBef>
                <a:spcPts val="0"/>
              </a:spcBef>
              <a:buNone/>
            </a:pPr>
            <a:endParaRPr lang="en-US" altLang="ko-KR" sz="600" b="1" dirty="0"/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/>
              <a:t>법률의 취지</a:t>
            </a:r>
            <a:r>
              <a:rPr lang="en-US" altLang="ko-KR" sz="1800" dirty="0"/>
              <a:t>: </a:t>
            </a:r>
            <a:r>
              <a:rPr lang="ko-KR" altLang="en-US" sz="1800" dirty="0"/>
              <a:t>국민의 인간다운 생활을 보장하고</a:t>
            </a:r>
            <a:r>
              <a:rPr lang="en-US" altLang="ko-KR" sz="1800" dirty="0"/>
              <a:t>,</a:t>
            </a:r>
            <a:r>
              <a:rPr lang="ko-KR" altLang="en-US" sz="1800" dirty="0"/>
              <a:t> 사회보장제도의 확립과 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dirty="0"/>
              <a:t>                     </a:t>
            </a:r>
            <a:r>
              <a:rPr lang="ko-KR" altLang="en-US" sz="1800" dirty="0"/>
              <a:t>효율적 발전에 기여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/>
              <a:t>목적</a:t>
            </a:r>
            <a:r>
              <a:rPr lang="en-US" altLang="ko-KR" sz="1800" dirty="0"/>
              <a:t>: </a:t>
            </a:r>
            <a:r>
              <a:rPr lang="ko-KR" altLang="en-US" sz="1800" dirty="0"/>
              <a:t>사회보장의 이념</a:t>
            </a:r>
            <a:r>
              <a:rPr lang="en-US" altLang="ko-KR" sz="1800" dirty="0"/>
              <a:t>, </a:t>
            </a:r>
            <a:r>
              <a:rPr lang="ko-KR" altLang="en-US" sz="1800" dirty="0"/>
              <a:t>기본원칙</a:t>
            </a:r>
            <a:r>
              <a:rPr lang="en-US" altLang="ko-KR" sz="1800" dirty="0"/>
              <a:t>, </a:t>
            </a:r>
            <a:r>
              <a:rPr lang="ko-KR" altLang="en-US" sz="1800" dirty="0"/>
              <a:t>역할범위 등을 </a:t>
            </a:r>
            <a:r>
              <a:rPr lang="ko-KR" altLang="en-US" sz="1800" dirty="0" err="1"/>
              <a:t>규율하여</a:t>
            </a:r>
            <a:r>
              <a:rPr lang="ko-KR" altLang="en-US" sz="1800" dirty="0"/>
              <a:t> 사회보장 입법의 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dirty="0"/>
              <a:t>           </a:t>
            </a:r>
            <a:r>
              <a:rPr lang="ko-KR" altLang="en-US" sz="1800" dirty="0"/>
              <a:t>기본 지침으로 활용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en-US" altLang="ko-KR" sz="1800" dirty="0"/>
              <a:t>1963</a:t>
            </a:r>
            <a:r>
              <a:rPr lang="ko-KR" altLang="en-US" sz="1800" dirty="0"/>
              <a:t>년 최초 도입 이후 → 수 차례의 개정 → </a:t>
            </a:r>
            <a:r>
              <a:rPr lang="en-US" altLang="ko-KR" sz="1800" dirty="0"/>
              <a:t>2013</a:t>
            </a:r>
            <a:r>
              <a:rPr lang="ko-KR" altLang="en-US" sz="1800" dirty="0"/>
              <a:t>년 대대적 개혁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142844" y="3357562"/>
            <a:ext cx="766951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7146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2400" b="1" dirty="0"/>
              <a:t>2. </a:t>
            </a:r>
            <a:r>
              <a:rPr lang="ko-KR" altLang="en-US" sz="2400" b="1" dirty="0"/>
              <a:t>사회보장 분류기준의 타당성에 대한 비판적 평가</a:t>
            </a:r>
            <a:endParaRPr lang="en-US" altLang="ko-KR" sz="2400" b="1" dirty="0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285728"/>
            <a:ext cx="8429684" cy="6215106"/>
          </a:xfrm>
        </p:spPr>
        <p:txBody>
          <a:bodyPr>
            <a:noAutofit/>
          </a:bodyPr>
          <a:lstStyle/>
          <a:p>
            <a:r>
              <a:rPr lang="ko-KR" altLang="en-US" sz="1700" dirty="0" err="1"/>
              <a:t>평생사회안전망</a:t>
            </a:r>
            <a:r>
              <a:rPr lang="ko-KR" altLang="en-US" sz="1700" dirty="0"/>
              <a:t> </a:t>
            </a:r>
            <a:r>
              <a:rPr lang="en-US" altLang="ko-KR" sz="1700" dirty="0"/>
              <a:t>= </a:t>
            </a:r>
            <a:r>
              <a:rPr lang="ko-KR" altLang="en-US" sz="1700" dirty="0"/>
              <a:t>요람에서 무덤까지</a:t>
            </a:r>
            <a:endParaRPr lang="en-US" altLang="ko-KR" sz="1700" dirty="0"/>
          </a:p>
          <a:p>
            <a:r>
              <a:rPr lang="en-US" altLang="ko-KR" sz="1700" dirty="0"/>
              <a:t>: </a:t>
            </a:r>
            <a:r>
              <a:rPr lang="ko-KR" altLang="en-US" sz="1700" dirty="0"/>
              <a:t>법률 제</a:t>
            </a:r>
            <a:r>
              <a:rPr lang="en-US" altLang="ko-KR" sz="1700" dirty="0"/>
              <a:t>3</a:t>
            </a:r>
            <a:r>
              <a:rPr lang="ko-KR" altLang="en-US" sz="1700" dirty="0"/>
              <a:t>조 사회보장</a:t>
            </a:r>
            <a:r>
              <a:rPr lang="en-US" altLang="ko-KR" sz="1700" dirty="0"/>
              <a:t>: </a:t>
            </a:r>
            <a:r>
              <a:rPr lang="ko-KR" altLang="en-US" sz="1700" dirty="0"/>
              <a:t>출산</a:t>
            </a:r>
            <a:r>
              <a:rPr lang="en-US" altLang="ko-KR" sz="1700" dirty="0"/>
              <a:t>, </a:t>
            </a:r>
            <a:r>
              <a:rPr lang="ko-KR" altLang="en-US" sz="1700" dirty="0"/>
              <a:t>양육</a:t>
            </a:r>
            <a:r>
              <a:rPr lang="en-US" altLang="ko-KR" sz="1700" dirty="0"/>
              <a:t>, </a:t>
            </a:r>
            <a:r>
              <a:rPr lang="ko-KR" altLang="en-US" sz="1700" dirty="0"/>
              <a:t>실업</a:t>
            </a:r>
            <a:r>
              <a:rPr lang="en-US" altLang="ko-KR" sz="1700" dirty="0"/>
              <a:t>, </a:t>
            </a:r>
            <a:r>
              <a:rPr lang="ko-KR" altLang="en-US" sz="1700" dirty="0"/>
              <a:t>노령</a:t>
            </a:r>
            <a:r>
              <a:rPr lang="en-US" altLang="ko-KR" sz="1700" dirty="0"/>
              <a:t>, </a:t>
            </a:r>
            <a:r>
              <a:rPr lang="ko-KR" altLang="en-US" sz="1700" dirty="0"/>
              <a:t>장애</a:t>
            </a:r>
            <a:r>
              <a:rPr lang="en-US" altLang="ko-KR" sz="1700" dirty="0"/>
              <a:t>, </a:t>
            </a:r>
            <a:r>
              <a:rPr lang="ko-KR" altLang="en-US" sz="1700" dirty="0"/>
              <a:t>질병</a:t>
            </a:r>
            <a:r>
              <a:rPr lang="en-US" altLang="ko-KR" sz="1700" dirty="0"/>
              <a:t>, </a:t>
            </a:r>
            <a:r>
              <a:rPr lang="ko-KR" altLang="en-US" sz="1700" dirty="0"/>
              <a:t>빈곤 및 사망 등     </a:t>
            </a:r>
            <a:endParaRPr lang="en-US" altLang="ko-KR" sz="1700" dirty="0"/>
          </a:p>
          <a:p>
            <a:pPr>
              <a:buNone/>
            </a:pPr>
            <a:r>
              <a:rPr lang="en-US" altLang="ko-KR" sz="1700" dirty="0"/>
              <a:t>      </a:t>
            </a:r>
            <a:r>
              <a:rPr lang="ko-KR" altLang="en-US" sz="1700" dirty="0"/>
              <a:t>사회적 위험으로부터 국민을 보호</a:t>
            </a:r>
            <a:endParaRPr lang="en-US" altLang="ko-KR" sz="1700" dirty="0"/>
          </a:p>
          <a:p>
            <a:r>
              <a:rPr lang="ko-KR" altLang="en-US" sz="1700" dirty="0"/>
              <a:t>사회보장의 분류 기준</a:t>
            </a:r>
            <a:r>
              <a:rPr lang="en-US" altLang="ko-KR" sz="1700" dirty="0"/>
              <a:t>: </a:t>
            </a:r>
            <a:r>
              <a:rPr lang="ko-KR" altLang="en-US" sz="1700" dirty="0"/>
              <a:t>사회보험</a:t>
            </a:r>
            <a:r>
              <a:rPr lang="en-US" altLang="ko-KR" sz="1700" dirty="0"/>
              <a:t>, </a:t>
            </a:r>
            <a:r>
              <a:rPr lang="ko-KR" altLang="en-US" sz="1700" dirty="0"/>
              <a:t>공공부조</a:t>
            </a:r>
            <a:r>
              <a:rPr lang="en-US" altLang="ko-KR" sz="1700" dirty="0"/>
              <a:t>, </a:t>
            </a:r>
            <a:r>
              <a:rPr lang="ko-KR" altLang="en-US" sz="1700" dirty="0"/>
              <a:t>사회서비스</a:t>
            </a:r>
            <a:endParaRPr lang="en-US" altLang="ko-KR" sz="1700" dirty="0"/>
          </a:p>
          <a:p>
            <a:pPr marL="0" indent="0">
              <a:buNone/>
            </a:pPr>
            <a:endParaRPr lang="en-US" altLang="ko-KR" sz="1000" dirty="0"/>
          </a:p>
          <a:p>
            <a:pPr marL="0" indent="0">
              <a:buNone/>
            </a:pPr>
            <a:r>
              <a:rPr lang="en-US" altLang="ko-KR" sz="1800" b="1" dirty="0"/>
              <a:t>&lt;</a:t>
            </a:r>
            <a:r>
              <a:rPr lang="ko-KR" altLang="en-US" sz="1800" b="1" dirty="0"/>
              <a:t>분류 기준으로서의 비적합성</a:t>
            </a:r>
            <a:r>
              <a:rPr lang="en-US" altLang="ko-KR" sz="1800" b="1" dirty="0"/>
              <a:t>&gt;</a:t>
            </a:r>
          </a:p>
          <a:p>
            <a:r>
              <a:rPr lang="ko-KR" altLang="en-US" sz="1700" dirty="0"/>
              <a:t>문제해결의 원칙과 수단이 대등한 분류기준으로 혼용</a:t>
            </a:r>
            <a:r>
              <a:rPr lang="en-US" altLang="ko-KR" sz="1700" dirty="0"/>
              <a:t>: </a:t>
            </a:r>
            <a:r>
              <a:rPr lang="ko-KR" altLang="en-US" sz="1700" dirty="0"/>
              <a:t>사회서비스 </a:t>
            </a:r>
            <a:endParaRPr lang="en-US" altLang="ko-KR" sz="1700" dirty="0"/>
          </a:p>
          <a:p>
            <a:pPr>
              <a:buNone/>
            </a:pPr>
            <a:r>
              <a:rPr lang="en-US" altLang="ko-KR" sz="1700" dirty="0"/>
              <a:t>    </a:t>
            </a:r>
            <a:r>
              <a:rPr lang="ko-KR" altLang="en-US" sz="1700" dirty="0"/>
              <a:t>☞ 클라이언트의 욕구를 충족시켜 줄 수 있는 일종의 수단으로서 상담</a:t>
            </a:r>
            <a:r>
              <a:rPr lang="en-US" altLang="ko-KR" sz="1700" dirty="0"/>
              <a:t>, </a:t>
            </a:r>
            <a:r>
              <a:rPr lang="ko-KR" altLang="en-US" sz="1700" dirty="0"/>
              <a:t>재활</a:t>
            </a:r>
            <a:r>
              <a:rPr lang="en-US" altLang="ko-KR" sz="1700" dirty="0"/>
              <a:t>, </a:t>
            </a:r>
          </a:p>
          <a:p>
            <a:pPr>
              <a:buNone/>
            </a:pPr>
            <a:r>
              <a:rPr lang="en-US" altLang="ko-KR" sz="1700" dirty="0"/>
              <a:t>        </a:t>
            </a:r>
            <a:r>
              <a:rPr lang="ko-KR" altLang="en-US" sz="1700" dirty="0"/>
              <a:t>돌봄</a:t>
            </a:r>
            <a:r>
              <a:rPr lang="en-US" altLang="ko-KR" sz="1700" dirty="0"/>
              <a:t>, </a:t>
            </a:r>
            <a:r>
              <a:rPr lang="ko-KR" altLang="en-US" sz="1700" dirty="0"/>
              <a:t>교육</a:t>
            </a:r>
            <a:r>
              <a:rPr lang="en-US" altLang="ko-KR" sz="1700" dirty="0"/>
              <a:t>, </a:t>
            </a:r>
            <a:r>
              <a:rPr lang="ko-KR" altLang="en-US" sz="1700" dirty="0"/>
              <a:t>지지 등</a:t>
            </a:r>
            <a:endParaRPr lang="en-US" altLang="ko-KR" sz="1700" dirty="0"/>
          </a:p>
          <a:p>
            <a:r>
              <a:rPr lang="ko-KR" altLang="en-US" sz="1700" dirty="0"/>
              <a:t>사회보장 분류기준으로 포함시킬 수 없는 사회복지제도의 문제</a:t>
            </a:r>
            <a:endParaRPr lang="en-US" altLang="ko-KR" sz="1700" dirty="0"/>
          </a:p>
          <a:p>
            <a:pPr>
              <a:buNone/>
            </a:pPr>
            <a:r>
              <a:rPr lang="en-US" altLang="ko-KR" sz="1700" dirty="0"/>
              <a:t>    :  ① </a:t>
            </a:r>
            <a:r>
              <a:rPr lang="ko-KR" altLang="en-US" sz="1700" dirty="0"/>
              <a:t>무상보육</a:t>
            </a:r>
            <a:r>
              <a:rPr lang="en-US" altLang="ko-KR" sz="1700" dirty="0"/>
              <a:t>, </a:t>
            </a:r>
            <a:r>
              <a:rPr lang="ko-KR" altLang="en-US" sz="1700" dirty="0"/>
              <a:t>무상급식</a:t>
            </a:r>
            <a:r>
              <a:rPr lang="en-US" altLang="ko-KR" sz="1700" dirty="0"/>
              <a:t>, </a:t>
            </a:r>
            <a:r>
              <a:rPr lang="ko-KR" altLang="en-US" sz="1700" dirty="0"/>
              <a:t>아동수당 등 보편적 급여 </a:t>
            </a:r>
            <a:endParaRPr lang="en-US" altLang="ko-KR" sz="1700" dirty="0"/>
          </a:p>
          <a:p>
            <a:pPr>
              <a:buNone/>
            </a:pPr>
            <a:r>
              <a:rPr lang="en-US" altLang="ko-KR" sz="1700" dirty="0">
                <a:solidFill>
                  <a:schemeClr val="bg1"/>
                </a:solidFill>
              </a:rPr>
              <a:t> .     </a:t>
            </a:r>
            <a:r>
              <a:rPr lang="ko-KR" altLang="en-US" sz="1700" dirty="0"/>
              <a:t>②국가보훈제도나 재난구호제도 등 사회보상적 급여</a:t>
            </a:r>
            <a:endParaRPr lang="en-US" altLang="ko-KR" sz="1700" dirty="0"/>
          </a:p>
          <a:p>
            <a:pPr>
              <a:buNone/>
            </a:pPr>
            <a:endParaRPr lang="en-US" altLang="ko-KR" sz="1000" dirty="0"/>
          </a:p>
          <a:p>
            <a:pPr marL="0" indent="0">
              <a:buNone/>
            </a:pPr>
            <a:r>
              <a:rPr lang="en-US" altLang="ko-KR" sz="1800" b="1" dirty="0"/>
              <a:t>&lt;</a:t>
            </a:r>
            <a:r>
              <a:rPr lang="ko-KR" altLang="en-US" sz="1800" b="1" dirty="0"/>
              <a:t>분류기준의 중요성</a:t>
            </a:r>
            <a:r>
              <a:rPr lang="en-US" altLang="ko-KR" sz="1800" b="1" dirty="0"/>
              <a:t>&gt;</a:t>
            </a:r>
          </a:p>
          <a:p>
            <a:r>
              <a:rPr lang="ko-KR" altLang="en-US" sz="1700" dirty="0"/>
              <a:t>전체 사회보장제도를 통합적∙체계적으로 파악할 수 있는 기준</a:t>
            </a:r>
            <a:endParaRPr lang="en-US" altLang="ko-KR" sz="1700" dirty="0"/>
          </a:p>
          <a:p>
            <a:r>
              <a:rPr lang="ko-KR" altLang="en-US" sz="1700" dirty="0"/>
              <a:t>개별 사회보장제도의 특성 파악과 대안적 방법의 탐색을 가능</a:t>
            </a:r>
            <a:endParaRPr lang="en-US" altLang="ko-KR" sz="1700" dirty="0"/>
          </a:p>
          <a:p>
            <a:pPr>
              <a:buNone/>
            </a:pPr>
            <a:endParaRPr lang="en-US" altLang="ko-KR" sz="1000" dirty="0"/>
          </a:p>
          <a:p>
            <a:pPr marL="0" indent="0">
              <a:buNone/>
            </a:pPr>
            <a:r>
              <a:rPr lang="en-US" altLang="ko-KR" sz="1800" b="1" dirty="0"/>
              <a:t>&lt;</a:t>
            </a:r>
            <a:r>
              <a:rPr lang="ko-KR" altLang="en-US" sz="1800" b="1" dirty="0"/>
              <a:t>분류방식의 개선방안</a:t>
            </a:r>
            <a:r>
              <a:rPr lang="en-US" altLang="ko-KR" sz="1800" b="1" dirty="0"/>
              <a:t>&gt;</a:t>
            </a:r>
          </a:p>
          <a:p>
            <a:r>
              <a:rPr lang="ko-KR" altLang="en-US" sz="1700" dirty="0"/>
              <a:t>분류기준은 문제해결의 방식이나 전략으로서 보험의 원칙</a:t>
            </a:r>
            <a:r>
              <a:rPr lang="en-US" altLang="ko-KR" sz="1700" dirty="0"/>
              <a:t>, </a:t>
            </a:r>
            <a:r>
              <a:rPr lang="ko-KR" altLang="en-US" sz="1700" dirty="0"/>
              <a:t>공급의 원칙</a:t>
            </a:r>
            <a:endParaRPr lang="en-US" altLang="ko-KR" sz="1700" dirty="0"/>
          </a:p>
          <a:p>
            <a:pPr>
              <a:buNone/>
            </a:pPr>
            <a:r>
              <a:rPr lang="en-US" altLang="ko-KR" sz="1700" dirty="0"/>
              <a:t>     (</a:t>
            </a:r>
            <a:r>
              <a:rPr lang="ko-KR" altLang="en-US" sz="1700" dirty="0"/>
              <a:t>사회보상 </a:t>
            </a:r>
            <a:r>
              <a:rPr lang="en-US" altLang="ko-KR" sz="1700" dirty="0"/>
              <a:t>+ </a:t>
            </a:r>
            <a:r>
              <a:rPr lang="ko-KR" altLang="en-US" sz="1700" dirty="0"/>
              <a:t>보편성의 원칙</a:t>
            </a:r>
            <a:r>
              <a:rPr lang="en-US" altLang="ko-KR" sz="1700" dirty="0"/>
              <a:t>), </a:t>
            </a:r>
            <a:r>
              <a:rPr lang="ko-KR" altLang="en-US" sz="1700" dirty="0"/>
              <a:t>부조의 원칙으로 구분</a:t>
            </a:r>
            <a:endParaRPr lang="en-US" altLang="ko-KR" sz="1700" dirty="0"/>
          </a:p>
          <a:p>
            <a:r>
              <a:rPr lang="ko-KR" altLang="en-US" sz="1700" dirty="0"/>
              <a:t>사회서비스</a:t>
            </a:r>
            <a:r>
              <a:rPr lang="en-US" altLang="ko-KR" sz="1700" dirty="0"/>
              <a:t>: </a:t>
            </a:r>
            <a:r>
              <a:rPr lang="ko-KR" altLang="en-US" sz="1700" dirty="0"/>
              <a:t>현금급여에 대응하는 현물급여의 일부로 파악</a:t>
            </a:r>
          </a:p>
        </p:txBody>
      </p:sp>
    </p:spTree>
    <p:extLst>
      <p:ext uri="{BB962C8B-B14F-4D97-AF65-F5344CB8AC3E}">
        <p14:creationId xmlns:p14="http://schemas.microsoft.com/office/powerpoint/2010/main" val="179147848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158" y="190547"/>
            <a:ext cx="8352928" cy="6596039"/>
          </a:xfrm>
        </p:spPr>
        <p:txBody>
          <a:bodyPr>
            <a:normAutofit/>
          </a:bodyPr>
          <a:lstStyle/>
          <a:p>
            <a:pPr marL="34290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400" b="1" dirty="0"/>
              <a:t>2. </a:t>
            </a:r>
            <a:r>
              <a:rPr lang="ko-KR" altLang="en-US" sz="2400" b="1" dirty="0"/>
              <a:t>상업보험의 특징</a:t>
            </a:r>
            <a:endParaRPr lang="en-US" altLang="ko-KR" sz="2400" b="1" dirty="0"/>
          </a:p>
          <a:p>
            <a:pPr marL="34290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600" b="1" dirty="0"/>
          </a:p>
          <a:p>
            <a:pPr marL="536575" indent="-2540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상품의 거래는 공급자와 수요자간 자율적 계약에 의해 성립</a:t>
            </a:r>
            <a:endParaRPr lang="en-US" altLang="ko-KR" sz="1800" dirty="0"/>
          </a:p>
          <a:p>
            <a:pPr marL="536575" indent="-25400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b="1" dirty="0"/>
              <a:t>    : </a:t>
            </a:r>
            <a:r>
              <a:rPr lang="ko-KR" altLang="en-US" sz="1800" b="1" dirty="0"/>
              <a:t>시장의 기능</a:t>
            </a:r>
            <a:endParaRPr lang="en-US" altLang="ko-KR" sz="1800" b="1" dirty="0"/>
          </a:p>
          <a:p>
            <a:pPr marL="536575" indent="-2540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보험의 운영재원은 보험료 수입으로 충당</a:t>
            </a:r>
            <a:endParaRPr lang="en-US" altLang="ko-KR" sz="1800" dirty="0"/>
          </a:p>
          <a:p>
            <a:pPr marL="536575" indent="-25400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en-US" altLang="ko-KR" sz="1800" b="1" dirty="0"/>
              <a:t>: </a:t>
            </a:r>
            <a:r>
              <a:rPr lang="ko-KR" altLang="en-US" sz="1800" b="1" dirty="0"/>
              <a:t>보험료는 수지상등의 원리에 따라 개인별로 차등 적용</a:t>
            </a:r>
            <a:endParaRPr lang="en-US" altLang="ko-KR" sz="1800" b="1" dirty="0"/>
          </a:p>
          <a:p>
            <a:pPr marL="536575" indent="-2540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관리운영은 영리주의를 바탕</a:t>
            </a:r>
            <a:endParaRPr lang="en-US" altLang="ko-KR" sz="1800" dirty="0"/>
          </a:p>
          <a:p>
            <a:pPr marL="536575" indent="-25400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b="1" dirty="0"/>
              <a:t>    : </a:t>
            </a:r>
            <a:r>
              <a:rPr lang="ko-KR" altLang="en-US" sz="1800" b="1" dirty="0"/>
              <a:t>이익과 손실의 부담주체는 보험회사</a:t>
            </a:r>
            <a:endParaRPr lang="en-US" altLang="ko-KR" sz="1800" b="1" dirty="0"/>
          </a:p>
          <a:p>
            <a:pPr marL="536575" indent="-2540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파산에 대비한 기금적립의 의무</a:t>
            </a:r>
            <a:endParaRPr lang="en-US" altLang="ko-KR" sz="1800" dirty="0"/>
          </a:p>
          <a:p>
            <a:pPr marL="536575" indent="-25400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en-US" altLang="ko-KR" sz="1800" b="1" dirty="0"/>
              <a:t>: </a:t>
            </a:r>
            <a:r>
              <a:rPr lang="ko-KR" altLang="en-US" sz="1800" b="1" dirty="0"/>
              <a:t>가입과 혜택 상호간 시차의 문제</a:t>
            </a:r>
            <a:r>
              <a:rPr lang="en-US" altLang="ko-KR" sz="1800" b="1" dirty="0"/>
              <a:t>, </a:t>
            </a:r>
            <a:r>
              <a:rPr lang="ko-KR" altLang="en-US" sz="1800" b="1" dirty="0"/>
              <a:t>금융감독원</a:t>
            </a:r>
            <a:endParaRPr lang="en-US" altLang="ko-KR" sz="1800" b="1" dirty="0"/>
          </a:p>
          <a:p>
            <a:pPr marL="536575" indent="-25400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700" b="1" dirty="0"/>
          </a:p>
          <a:p>
            <a:pPr marL="536575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dirty="0"/>
              <a:t>&lt; </a:t>
            </a:r>
            <a:r>
              <a:rPr lang="ko-KR" altLang="en-US" sz="1800" dirty="0"/>
              <a:t>상업보험의 소득 이전효과 </a:t>
            </a:r>
            <a:r>
              <a:rPr lang="en-US" altLang="ko-KR" sz="1800" dirty="0"/>
              <a:t>&gt;</a:t>
            </a:r>
          </a:p>
          <a:p>
            <a:pPr marL="536575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보험계약 시점 기준</a:t>
            </a:r>
            <a:endParaRPr lang="en-US" altLang="ko-KR" sz="1800" dirty="0"/>
          </a:p>
          <a:p>
            <a:pPr marL="536575" indent="-25400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b="1" dirty="0"/>
              <a:t>  : </a:t>
            </a:r>
            <a:r>
              <a:rPr lang="ko-KR" altLang="en-US" sz="1800" b="1" dirty="0"/>
              <a:t>수지상등의 원리 적용</a:t>
            </a:r>
            <a:r>
              <a:rPr lang="en-US" altLang="ko-KR" sz="1800" b="1" dirty="0"/>
              <a:t>, </a:t>
            </a:r>
            <a:r>
              <a:rPr lang="ko-KR" altLang="en-US" sz="1800" b="1" dirty="0"/>
              <a:t>소득의 시기적 재분배</a:t>
            </a:r>
            <a:r>
              <a:rPr lang="en-US" altLang="ko-KR" sz="1800" b="1" dirty="0"/>
              <a:t>, </a:t>
            </a:r>
            <a:r>
              <a:rPr lang="ko-KR" altLang="en-US" sz="1800" b="1" dirty="0"/>
              <a:t>보험료는 저축적 기능</a:t>
            </a:r>
            <a:endParaRPr lang="en-US" altLang="ko-KR" sz="1800" b="1" dirty="0"/>
          </a:p>
          <a:p>
            <a:pPr marL="536575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위험발생 시점 기준</a:t>
            </a:r>
            <a:endParaRPr lang="en-US" altLang="ko-KR" sz="1800" dirty="0"/>
          </a:p>
          <a:p>
            <a:pPr marL="536575" indent="-254000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b="1" dirty="0"/>
              <a:t>  </a:t>
            </a:r>
            <a:r>
              <a:rPr lang="en-US" altLang="ko-KR" sz="1800" b="1" dirty="0"/>
              <a:t>: </a:t>
            </a:r>
            <a:r>
              <a:rPr lang="ko-KR" altLang="en-US" sz="1800" b="1" dirty="0"/>
              <a:t>위험 발생 집단과 그렇지 않은 집단 상호간 소득의 이전효과</a:t>
            </a:r>
            <a:r>
              <a:rPr lang="en-US" altLang="ko-KR" sz="1800" b="1" dirty="0"/>
              <a:t>, </a:t>
            </a:r>
            <a:r>
              <a:rPr lang="ko-KR" altLang="en-US" sz="1800" b="1" dirty="0"/>
              <a:t>위험분산의 </a:t>
            </a:r>
            <a:endParaRPr lang="en-US" altLang="ko-KR" sz="1800" b="1" dirty="0"/>
          </a:p>
          <a:p>
            <a:pPr marL="536575" indent="-25400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b="1" dirty="0"/>
              <a:t>    </a:t>
            </a:r>
            <a:r>
              <a:rPr lang="ko-KR" altLang="en-US" sz="1800" b="1" dirty="0"/>
              <a:t>기능에 기초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261937"/>
            <a:ext cx="9144000" cy="6667525"/>
          </a:xfrm>
        </p:spPr>
        <p:txBody>
          <a:bodyPr>
            <a:normAutofit fontScale="92500"/>
          </a:bodyPr>
          <a:lstStyle/>
          <a:p>
            <a:pPr marL="357188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2600" b="1" dirty="0"/>
              <a:t>  3. </a:t>
            </a:r>
            <a:r>
              <a:rPr lang="ko-KR" altLang="en-US" sz="2600" b="1" dirty="0"/>
              <a:t>사회보험의 특징</a:t>
            </a:r>
            <a:endParaRPr lang="en-US" altLang="ko-KR" sz="2600" b="1" dirty="0"/>
          </a:p>
          <a:p>
            <a:pPr marL="357188">
              <a:lnSpc>
                <a:spcPct val="110000"/>
              </a:lnSpc>
              <a:spcBef>
                <a:spcPts val="300"/>
              </a:spcBef>
              <a:buNone/>
            </a:pPr>
            <a:endParaRPr lang="en-US" altLang="ko-KR" sz="900" b="1" dirty="0"/>
          </a:p>
          <a:p>
            <a:pPr marL="536575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900" dirty="0"/>
              <a:t>상업보험과의 유사성</a:t>
            </a:r>
            <a:endParaRPr lang="en-US" altLang="ko-KR" sz="1900" dirty="0"/>
          </a:p>
          <a:p>
            <a:pPr marL="450850" indent="-257175">
              <a:lnSpc>
                <a:spcPct val="110000"/>
              </a:lnSpc>
              <a:spcBef>
                <a:spcPts val="300"/>
              </a:spcBef>
              <a:buNone/>
            </a:pPr>
            <a:r>
              <a:rPr lang="ko-KR" altLang="en-US" sz="1900" dirty="0"/>
              <a:t>     </a:t>
            </a:r>
            <a:r>
              <a:rPr lang="en-US" altLang="ko-KR" sz="1900" dirty="0"/>
              <a:t>: </a:t>
            </a:r>
            <a:r>
              <a:rPr lang="ko-KR" altLang="en-US" sz="1900" dirty="0"/>
              <a:t>보험료 재원</a:t>
            </a:r>
            <a:r>
              <a:rPr lang="en-US" altLang="ko-KR" sz="1900" dirty="0"/>
              <a:t>, </a:t>
            </a:r>
            <a:r>
              <a:rPr lang="ko-KR" altLang="en-US" sz="1900" dirty="0"/>
              <a:t>위험의 분산기능</a:t>
            </a:r>
            <a:r>
              <a:rPr lang="en-US" altLang="ko-KR" sz="1900" dirty="0"/>
              <a:t>, </a:t>
            </a:r>
            <a:r>
              <a:rPr lang="ko-KR" altLang="en-US" sz="1900" dirty="0"/>
              <a:t>부담과 혜택의 상관관계</a:t>
            </a:r>
            <a:r>
              <a:rPr lang="en-US" altLang="ko-KR" sz="1900" dirty="0"/>
              <a:t>, </a:t>
            </a:r>
            <a:r>
              <a:rPr lang="ko-KR" altLang="en-US" sz="1900" dirty="0"/>
              <a:t>급여의 법적 청구권</a:t>
            </a:r>
            <a:r>
              <a:rPr lang="en-US" altLang="ko-KR" sz="1900" dirty="0"/>
              <a:t>, </a:t>
            </a:r>
          </a:p>
          <a:p>
            <a:pPr marL="450850" indent="-257175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900" dirty="0"/>
              <a:t>    </a:t>
            </a:r>
            <a:r>
              <a:rPr lang="en-US" altLang="ko-KR" sz="1900" dirty="0">
                <a:solidFill>
                  <a:schemeClr val="bg1"/>
                </a:solidFill>
              </a:rPr>
              <a:t> . </a:t>
            </a:r>
            <a:r>
              <a:rPr lang="ko-KR" altLang="en-US" sz="1900" dirty="0"/>
              <a:t>보험료는 재산권적 보호</a:t>
            </a:r>
            <a:endParaRPr lang="en-US" altLang="ko-KR" sz="1900" dirty="0"/>
          </a:p>
          <a:p>
            <a:pPr marL="450850" indent="-257175">
              <a:lnSpc>
                <a:spcPct val="110000"/>
              </a:lnSpc>
              <a:spcBef>
                <a:spcPts val="300"/>
              </a:spcBef>
              <a:buNone/>
            </a:pPr>
            <a:endParaRPr lang="en-US" altLang="ko-KR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36575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900" dirty="0"/>
              <a:t>사회보험의 차별성</a:t>
            </a:r>
            <a:endParaRPr lang="en-US" altLang="ko-KR" sz="1900" dirty="0"/>
          </a:p>
          <a:p>
            <a:pPr marL="625475" indent="-252413">
              <a:lnSpc>
                <a:spcPct val="110000"/>
              </a:lnSpc>
              <a:spcBef>
                <a:spcPts val="300"/>
              </a:spcBef>
            </a:pPr>
            <a:r>
              <a:rPr lang="ko-KR" altLang="en-US" sz="1900" dirty="0"/>
              <a:t>수지상등의 원칙이 완화되어 적용 </a:t>
            </a:r>
            <a:r>
              <a:rPr lang="en-US" altLang="ko-KR" sz="1900" dirty="0"/>
              <a:t>: </a:t>
            </a:r>
            <a:r>
              <a:rPr lang="ko-KR" altLang="en-US" sz="1900" dirty="0"/>
              <a:t>위험분산의 기능 </a:t>
            </a:r>
            <a:r>
              <a:rPr lang="en-US" altLang="ko-KR" sz="1900" dirty="0"/>
              <a:t>+ </a:t>
            </a:r>
            <a:r>
              <a:rPr lang="ko-KR" altLang="en-US" sz="1900" dirty="0"/>
              <a:t>사회적 조정</a:t>
            </a:r>
            <a:r>
              <a:rPr lang="en-US" altLang="ko-KR" sz="1900" dirty="0"/>
              <a:t>(</a:t>
            </a:r>
            <a:r>
              <a:rPr lang="ko-KR" altLang="en-US" sz="1900" dirty="0"/>
              <a:t>연대적 조정</a:t>
            </a:r>
            <a:r>
              <a:rPr lang="en-US" altLang="ko-KR" sz="1900" dirty="0"/>
              <a:t>)</a:t>
            </a:r>
          </a:p>
          <a:p>
            <a:pPr marL="625475" indent="-252413">
              <a:lnSpc>
                <a:spcPct val="110000"/>
              </a:lnSpc>
              <a:spcBef>
                <a:spcPts val="300"/>
              </a:spcBef>
            </a:pPr>
            <a:r>
              <a:rPr lang="ko-KR" altLang="en-US" sz="1900" dirty="0"/>
              <a:t>제도가입과 보험료 납부의 강제성 적용</a:t>
            </a:r>
            <a:endParaRPr lang="en-US" altLang="ko-KR" sz="1900" dirty="0"/>
          </a:p>
          <a:p>
            <a:pPr marL="904875" indent="-252413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900" dirty="0"/>
              <a:t>① </a:t>
            </a:r>
            <a:r>
              <a:rPr lang="ko-KR" altLang="en-US" sz="1900" dirty="0"/>
              <a:t>비합리적 소비성향의 교정</a:t>
            </a:r>
            <a:endParaRPr lang="en-US" altLang="ko-KR" sz="1900" dirty="0"/>
          </a:p>
          <a:p>
            <a:pPr marL="904875" indent="-252413">
              <a:lnSpc>
                <a:spcPct val="110000"/>
              </a:lnSpc>
              <a:spcBef>
                <a:spcPts val="300"/>
              </a:spcBef>
              <a:buNone/>
            </a:pPr>
            <a:r>
              <a:rPr lang="ko-KR" altLang="en-US" sz="1900" dirty="0"/>
              <a:t>② 소득재분배의 기능</a:t>
            </a:r>
            <a:endParaRPr lang="en-US" altLang="ko-KR" sz="1900" dirty="0"/>
          </a:p>
          <a:p>
            <a:pPr marL="904875" indent="-252413">
              <a:lnSpc>
                <a:spcPct val="110000"/>
              </a:lnSpc>
              <a:spcBef>
                <a:spcPts val="300"/>
              </a:spcBef>
              <a:buNone/>
            </a:pPr>
            <a:r>
              <a:rPr lang="ko-KR" altLang="en-US" sz="1900" dirty="0"/>
              <a:t>③ 부정적 외부효과의 문제 방지</a:t>
            </a:r>
            <a:endParaRPr lang="en-US" altLang="ko-KR" sz="1900" dirty="0"/>
          </a:p>
          <a:p>
            <a:pPr marL="625475" indent="-252413">
              <a:lnSpc>
                <a:spcPct val="110000"/>
              </a:lnSpc>
              <a:spcBef>
                <a:spcPts val="300"/>
              </a:spcBef>
            </a:pPr>
            <a:r>
              <a:rPr lang="ko-KR" altLang="en-US" sz="1900" dirty="0"/>
              <a:t>가입자 본인은 물론 제</a:t>
            </a:r>
            <a:r>
              <a:rPr lang="en-US" altLang="ko-KR" sz="1900" dirty="0"/>
              <a:t>3</a:t>
            </a:r>
            <a:r>
              <a:rPr lang="ko-KR" altLang="en-US" sz="1900" dirty="0"/>
              <a:t>자의 비용부담으로 재원충당</a:t>
            </a:r>
            <a:r>
              <a:rPr lang="en-US" altLang="ko-KR" sz="1900" dirty="0"/>
              <a:t>: </a:t>
            </a:r>
            <a:r>
              <a:rPr lang="ko-KR" altLang="en-US" sz="1900" dirty="0"/>
              <a:t>기업과 정부의 비용 보조</a:t>
            </a:r>
            <a:endParaRPr lang="en-US" altLang="ko-KR" sz="1900" dirty="0"/>
          </a:p>
          <a:p>
            <a:pPr marL="625475" lvl="0" indent="-252413">
              <a:lnSpc>
                <a:spcPct val="110000"/>
              </a:lnSpc>
              <a:spcBef>
                <a:spcPts val="300"/>
              </a:spcBef>
            </a:pPr>
            <a:r>
              <a:rPr lang="ko-KR" altLang="en-US" sz="1900" dirty="0">
                <a:solidFill>
                  <a:prstClr val="black"/>
                </a:solidFill>
              </a:rPr>
              <a:t>보험사고로 인한 비용은 연대성의 원칙에 따라 전체 가입자가 공동부담</a:t>
            </a:r>
            <a:endParaRPr lang="en-US" altLang="ko-KR" sz="1900" dirty="0">
              <a:solidFill>
                <a:prstClr val="black"/>
              </a:solidFill>
            </a:endParaRPr>
          </a:p>
          <a:p>
            <a:pPr marL="722313" lvl="0" indent="-252413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900" dirty="0"/>
              <a:t>  </a:t>
            </a:r>
            <a:r>
              <a:rPr lang="ko-KR" altLang="en-US" sz="1900" dirty="0"/>
              <a:t> </a:t>
            </a:r>
            <a:r>
              <a:rPr lang="en-US" altLang="ko-KR" sz="1900" dirty="0"/>
              <a:t>① </a:t>
            </a:r>
            <a:r>
              <a:rPr lang="ko-KR" altLang="en-US" sz="1900" dirty="0"/>
              <a:t>운영과정의 제도적 위험</a:t>
            </a:r>
            <a:r>
              <a:rPr lang="en-US" altLang="ko-KR" sz="1900" dirty="0"/>
              <a:t>(</a:t>
            </a:r>
            <a:r>
              <a:rPr lang="ko-KR" altLang="en-US" sz="1900" dirty="0"/>
              <a:t>일례로 재정적자</a:t>
            </a:r>
            <a:r>
              <a:rPr lang="en-US" altLang="ko-KR" sz="1900" dirty="0"/>
              <a:t>)</a:t>
            </a:r>
            <a:r>
              <a:rPr lang="ko-KR" altLang="en-US" sz="1900" dirty="0"/>
              <a:t>은 전체 가입자의 책임</a:t>
            </a:r>
            <a:endParaRPr lang="en-US" altLang="ko-KR" sz="1900" dirty="0"/>
          </a:p>
          <a:p>
            <a:pPr marL="722313" lvl="0" indent="-252413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900" dirty="0"/>
              <a:t>   </a:t>
            </a:r>
            <a:r>
              <a:rPr lang="ko-KR" altLang="en-US" sz="1900" dirty="0"/>
              <a:t>② 적립기금의 불필요</a:t>
            </a:r>
            <a:endParaRPr lang="en-US" altLang="ko-KR" sz="1900" dirty="0"/>
          </a:p>
          <a:p>
            <a:pPr marL="625475" lvl="0" indent="-252413">
              <a:lnSpc>
                <a:spcPct val="110000"/>
              </a:lnSpc>
              <a:spcBef>
                <a:spcPts val="300"/>
              </a:spcBef>
            </a:pPr>
            <a:r>
              <a:rPr lang="ko-KR" altLang="en-US" sz="1900" dirty="0">
                <a:solidFill>
                  <a:prstClr val="black"/>
                </a:solidFill>
              </a:rPr>
              <a:t>국가 또는 공익적 기구에 의한 관리운영</a:t>
            </a:r>
            <a:endParaRPr lang="en-US" altLang="ko-KR" sz="1900" dirty="0">
              <a:solidFill>
                <a:prstClr val="black"/>
              </a:solidFill>
            </a:endParaRPr>
          </a:p>
          <a:p>
            <a:pPr marL="625475" lvl="0" indent="-252413">
              <a:lnSpc>
                <a:spcPct val="110000"/>
              </a:lnSpc>
              <a:spcBef>
                <a:spcPts val="300"/>
              </a:spcBef>
              <a:buNone/>
            </a:pPr>
            <a:endParaRPr lang="en-US" altLang="ko-KR" sz="900" dirty="0">
              <a:solidFill>
                <a:prstClr val="black"/>
              </a:solidFill>
            </a:endParaRPr>
          </a:p>
          <a:p>
            <a:pPr marL="536575" lvl="0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900" dirty="0">
                <a:solidFill>
                  <a:prstClr val="black"/>
                </a:solidFill>
              </a:rPr>
              <a:t>보험의 원칙에 입각한 사회보험제도</a:t>
            </a:r>
            <a:endParaRPr lang="en-US" altLang="ko-KR" sz="1900" dirty="0">
              <a:solidFill>
                <a:prstClr val="black"/>
              </a:solidFill>
            </a:endParaRPr>
          </a:p>
          <a:p>
            <a:pPr marL="625475" lvl="0" indent="-252413">
              <a:lnSpc>
                <a:spcPct val="110000"/>
              </a:lnSpc>
              <a:spcBef>
                <a:spcPts val="300"/>
              </a:spcBef>
            </a:pPr>
            <a:r>
              <a:rPr lang="ko-KR" altLang="en-US" sz="1900" dirty="0">
                <a:solidFill>
                  <a:prstClr val="black"/>
                </a:solidFill>
              </a:rPr>
              <a:t>부모사회보험제도</a:t>
            </a:r>
          </a:p>
          <a:p>
            <a:pPr>
              <a:lnSpc>
                <a:spcPct val="110000"/>
              </a:lnSpc>
              <a:spcBef>
                <a:spcPts val="300"/>
              </a:spcBef>
              <a:buNone/>
            </a:pPr>
            <a:endParaRPr lang="ko-KR" altLang="en-US" sz="2000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214282" y="6305156"/>
            <a:ext cx="72410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/>
              <a:t>[</a:t>
            </a:r>
            <a:r>
              <a:rPr lang="ko-KR" altLang="en-US" sz="1600" dirty="0"/>
              <a:t>표 </a:t>
            </a:r>
            <a:r>
              <a:rPr lang="en-US" altLang="ko-KR" sz="1600" dirty="0"/>
              <a:t>9-1] 5</a:t>
            </a:r>
            <a:r>
              <a:rPr lang="ko-KR" altLang="en-US" sz="1600" dirty="0"/>
              <a:t>대 사회보험제도가 대상으로 하는 사회적 위험과 급여 내용  </a:t>
            </a:r>
            <a:r>
              <a:rPr lang="en-US" altLang="ko-KR" sz="1600" dirty="0"/>
              <a:t>p. 234</a:t>
            </a:r>
            <a:endParaRPr lang="ko-KR" altLang="en-US" sz="1600" dirty="0"/>
          </a:p>
        </p:txBody>
      </p:sp>
      <p:sp>
        <p:nvSpPr>
          <p:cNvPr id="6" name="직사각형 5"/>
          <p:cNvSpPr/>
          <p:nvPr/>
        </p:nvSpPr>
        <p:spPr>
          <a:xfrm>
            <a:off x="221125" y="5929330"/>
            <a:ext cx="59939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/>
              <a:t>*  : </a:t>
            </a:r>
            <a:r>
              <a:rPr lang="ko-KR" altLang="en-US" sz="1400" dirty="0"/>
              <a:t>현재 우리나라 의료보험제도에서 제공되고 있지 않는 급여의 내용임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285720" y="478042"/>
          <a:ext cx="8501125" cy="5236974"/>
        </p:xfrm>
        <a:graphic>
          <a:graphicData uri="http://schemas.openxmlformats.org/drawingml/2006/table">
            <a:tbl>
              <a:tblPr/>
              <a:tblGrid>
                <a:gridCol w="1785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4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52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52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4348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사회보험제도</a:t>
                      </a: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사회적 위험</a:t>
                      </a: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애로요인</a:t>
                      </a: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급여</a:t>
                      </a: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2282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의료보험제도</a:t>
                      </a: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질병</a:t>
                      </a: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치료비용의 부담문제</a:t>
                      </a:r>
                      <a:endParaRPr lang="en-US" altLang="ko-KR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소득의 단절문제</a:t>
                      </a: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요양급여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현물급여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상병급여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현금급여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  *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021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연금보험제도</a:t>
                      </a: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노령∙장애∙사망</a:t>
                      </a: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소득의 단절문제</a:t>
                      </a: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노령연금∙장애연금∙유족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 연금</a:t>
                      </a: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4013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산재보험제도</a:t>
                      </a: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산업재해로 인한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부상∙질병∙사망</a:t>
                      </a: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치료비용의 부담문제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간병비용의 부담문제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치료의 과정에서 소득의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일시적 단절문제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kern="0" spc="-2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장애 또는 사망으로 인한 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200" kern="0" spc="-3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소득활동능력의 상실문제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요양급여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간병급여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휴업급여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장애연금∙유족연금</a:t>
                      </a: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2282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고용보험제도</a:t>
                      </a: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실업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고용불안</a:t>
                      </a: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소득의 단절문제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실직의 문제</a:t>
                      </a: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구직급여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실업급여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취업촉진수당 등</a:t>
                      </a: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76082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노인장기요양보험제도</a:t>
                      </a: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노인성 질환에 의한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장기요양보호</a:t>
                      </a: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kern="0" spc="-7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장기요양보호로 인한 비용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7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 </a:t>
                      </a:r>
                      <a:r>
                        <a:rPr lang="ko-KR" altLang="en-US" sz="1200" kern="0" spc="-7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부담의 문제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재가급여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방문요양∙방문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 목욕∙방문간호 등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시설급여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노인요양시설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 노인요양공동생활시설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4297" marR="54297" marT="15012" marB="150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332656"/>
            <a:ext cx="8401080" cy="6120680"/>
          </a:xfrm>
        </p:spPr>
        <p:txBody>
          <a:bodyPr/>
          <a:lstStyle/>
          <a:p>
            <a:pPr marL="514350" indent="-514350">
              <a:buAutoNum type="arabicPeriod" startAt="4"/>
            </a:pPr>
            <a:r>
              <a:rPr lang="ko-KR" altLang="en-US" dirty="0"/>
              <a:t>상업보험과 사회보험의 주요 기능 비교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 </a:t>
            </a:r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[</a:t>
            </a:r>
            <a:r>
              <a:rPr lang="ko-KR" altLang="en-US" sz="1800" dirty="0"/>
              <a:t>표 </a:t>
            </a:r>
            <a:r>
              <a:rPr lang="en-US" altLang="ko-KR" sz="1800" dirty="0"/>
              <a:t>9-2] </a:t>
            </a:r>
            <a:r>
              <a:rPr lang="ko-KR" altLang="en-US" sz="1800" dirty="0"/>
              <a:t>상업보험과 사회보험의 주요기능 비교</a:t>
            </a:r>
            <a:r>
              <a:rPr lang="en-US" altLang="ko-KR" sz="1800" dirty="0"/>
              <a:t> p. 234</a:t>
            </a:r>
          </a:p>
          <a:p>
            <a:endParaRPr lang="en-US" altLang="ko-KR" dirty="0"/>
          </a:p>
          <a:p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428596" y="2000240"/>
          <a:ext cx="8358246" cy="3486171"/>
        </p:xfrm>
        <a:graphic>
          <a:graphicData uri="http://schemas.openxmlformats.org/drawingml/2006/table">
            <a:tbl>
              <a:tblPr/>
              <a:tblGrid>
                <a:gridCol w="2786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60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60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1503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주요기능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38" marR="58338" marT="16129" marB="1612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상업보험</a:t>
                      </a:r>
                      <a:endParaRPr lang="ko-KR" altLang="en-US" sz="16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8338" marR="58338" marT="16129" marB="1612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사회보험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38" marR="58338" marT="16129" marB="1612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8667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보험의 특징</a:t>
                      </a:r>
                      <a:endParaRPr lang="ko-KR" altLang="en-US" sz="16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8338" marR="58338" marT="16129" marB="1612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상품으로서 보험</a:t>
                      </a:r>
                      <a:r>
                        <a:rPr lang="en-US" altLang="ko-KR" sz="1600" b="1" kern="0" spc="0">
                          <a:solidFill>
                            <a:srgbClr val="000000"/>
                          </a:solidFill>
                          <a:latin typeface="함초롬바탕"/>
                        </a:rPr>
                        <a:t>(</a:t>
                      </a: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보험상품</a:t>
                      </a:r>
                      <a:r>
                        <a:rPr lang="en-US" altLang="ko-KR" sz="1600" b="1" kern="0" spc="0">
                          <a:solidFill>
                            <a:srgbClr val="000000"/>
                          </a:solidFill>
                          <a:latin typeface="함초롬바탕"/>
                        </a:rPr>
                        <a:t>)</a:t>
                      </a:r>
                      <a:endParaRPr lang="ko-KR" altLang="en-US" sz="16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8338" marR="58338" marT="16129" marB="1612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사회적 목적의 탈상품적 보험</a:t>
                      </a:r>
                      <a:endParaRPr lang="ko-KR" altLang="en-US" sz="16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8338" marR="58338" marT="16129" marB="1612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8667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핵심 기능</a:t>
                      </a:r>
                      <a:endParaRPr lang="ko-KR" altLang="en-US" sz="16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8338" marR="58338" marT="16129" marB="1612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위험분산</a:t>
                      </a:r>
                      <a:endParaRPr lang="ko-KR" altLang="en-US" sz="16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8338" marR="58338" marT="16129" marB="1612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위험분산 </a:t>
                      </a:r>
                      <a:r>
                        <a:rPr lang="en-US" altLang="ko-KR" sz="1600" b="1" kern="0" spc="0">
                          <a:solidFill>
                            <a:srgbClr val="000000"/>
                          </a:solidFill>
                          <a:latin typeface="함초롬바탕"/>
                        </a:rPr>
                        <a:t>+ </a:t>
                      </a: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사회적 조정</a:t>
                      </a:r>
                      <a:endParaRPr lang="ko-KR" altLang="en-US" sz="16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8338" marR="58338" marT="16129" marB="1612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8667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제도의 가입</a:t>
                      </a:r>
                      <a:endParaRPr lang="ko-KR" altLang="en-US" sz="16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8338" marR="58338" marT="16129" marB="1612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개인의 자율적 선택</a:t>
                      </a:r>
                      <a:endParaRPr lang="ko-KR" altLang="en-US" sz="16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8338" marR="58338" marT="16129" marB="1612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법률적 강제</a:t>
                      </a:r>
                      <a:endParaRPr lang="ko-KR" altLang="en-US" sz="16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8338" marR="58338" marT="16129" marB="1612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8667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운영재원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38" marR="58338" marT="16129" marB="1612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당사자 본인의 보험료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38" marR="58338" marT="16129" marB="1612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노∙사 보험료 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+ 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정부보조금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38" marR="58338" marT="16129" marB="1612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4771149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4366" y="714364"/>
            <a:ext cx="3657568" cy="10001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ko-KR" altLang="en-US" sz="2800" b="1" dirty="0">
                <a:latin typeface="+mn-ea"/>
                <a:ea typeface="+mn-ea"/>
              </a:rPr>
              <a:t>제</a:t>
            </a:r>
            <a:r>
              <a:rPr lang="en-US" altLang="ko-KR" sz="2800" b="1" dirty="0">
                <a:latin typeface="+mn-ea"/>
                <a:ea typeface="+mn-ea"/>
              </a:rPr>
              <a:t>2</a:t>
            </a:r>
            <a:r>
              <a:rPr lang="ko-KR" altLang="en-US" sz="2800" b="1" dirty="0">
                <a:latin typeface="+mn-ea"/>
                <a:ea typeface="+mn-ea"/>
              </a:rPr>
              <a:t>절 공급의 원칙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841503"/>
            <a:ext cx="8352928" cy="4016389"/>
          </a:xfrm>
        </p:spPr>
        <p:txBody>
          <a:bodyPr>
            <a:normAutofit/>
          </a:bodyPr>
          <a:lstStyle/>
          <a:p>
            <a:pPr marL="447675" indent="-447675">
              <a:lnSpc>
                <a:spcPct val="120000"/>
              </a:lnSpc>
              <a:spcBef>
                <a:spcPts val="1000"/>
              </a:spcBef>
              <a:buAutoNum type="arabicPeriod"/>
            </a:pPr>
            <a:r>
              <a:rPr lang="ko-KR" altLang="en-US" sz="2400" dirty="0"/>
              <a:t>개념의 정의</a:t>
            </a:r>
            <a:endParaRPr lang="en-US" altLang="ko-KR" sz="2400" dirty="0"/>
          </a:p>
          <a:p>
            <a:pPr marL="447675" indent="-447675">
              <a:lnSpc>
                <a:spcPct val="120000"/>
              </a:lnSpc>
              <a:spcBef>
                <a:spcPts val="1000"/>
              </a:spcBef>
              <a:buAutoNum type="arabicPeriod"/>
            </a:pPr>
            <a:endParaRPr lang="en-US" altLang="ko-KR" sz="600" dirty="0"/>
          </a:p>
          <a:p>
            <a:pPr marL="625475" indent="-427038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국가의 가부장적 역할에 기초한 사회문제의 해결방식</a:t>
            </a:r>
            <a:endParaRPr lang="en-US" altLang="ko-KR" sz="1800" dirty="0"/>
          </a:p>
          <a:p>
            <a:pPr marL="625475" indent="-427038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공급의 원칙 </a:t>
            </a:r>
            <a:r>
              <a:rPr lang="en-US" altLang="ko-KR" sz="1800" dirty="0"/>
              <a:t>: </a:t>
            </a:r>
            <a:r>
              <a:rPr lang="ko-KR" altLang="en-US" sz="1800" dirty="0"/>
              <a:t>문제 해결방식에 따른 분류</a:t>
            </a:r>
            <a:endParaRPr lang="en-US" altLang="ko-KR" sz="1800" dirty="0"/>
          </a:p>
          <a:p>
            <a:pPr marL="712788" indent="-265113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/>
              <a:t>사회보상의 원칙</a:t>
            </a:r>
            <a:endParaRPr lang="en-US" altLang="ko-KR" sz="1800" dirty="0"/>
          </a:p>
          <a:p>
            <a:pPr marL="908050" indent="-2651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① </a:t>
            </a:r>
            <a:r>
              <a:rPr lang="ko-KR" altLang="en-US" sz="1800" dirty="0"/>
              <a:t>사회적 기여행위 또는 공공으로 인한 개인적 피해에 대한 특별보상</a:t>
            </a:r>
            <a:endParaRPr lang="en-US" altLang="ko-KR" sz="1800" dirty="0"/>
          </a:p>
          <a:p>
            <a:pPr marL="908050" indent="-265113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/>
              <a:t> ② 인과성의 원리</a:t>
            </a:r>
            <a:endParaRPr lang="en-US" altLang="ko-KR" sz="1800" dirty="0"/>
          </a:p>
          <a:p>
            <a:pPr marL="712788" indent="-265113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/>
              <a:t>보편성의 원칙</a:t>
            </a:r>
            <a:endParaRPr lang="en-US" altLang="ko-KR" sz="1800" dirty="0"/>
          </a:p>
          <a:p>
            <a:pPr marL="712788" indent="-2651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문제의 원인에 상관없이 피해현상 그 자체를 대상으로 한 보편적 보호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9568" y="477812"/>
            <a:ext cx="8820150" cy="6094460"/>
          </a:xfrm>
        </p:spPr>
        <p:txBody>
          <a:bodyPr>
            <a:noAutofit/>
          </a:bodyPr>
          <a:lstStyle/>
          <a:p>
            <a:pPr marL="342900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2400" dirty="0"/>
              <a:t> 2. </a:t>
            </a:r>
            <a:r>
              <a:rPr lang="ko-KR" altLang="en-US" sz="2400" dirty="0"/>
              <a:t>사회보상의 원칙</a:t>
            </a:r>
            <a:endParaRPr lang="en-US" altLang="ko-KR" sz="2400" dirty="0"/>
          </a:p>
          <a:p>
            <a:pPr marL="342900">
              <a:lnSpc>
                <a:spcPct val="125000"/>
              </a:lnSpc>
              <a:spcBef>
                <a:spcPts val="500"/>
              </a:spcBef>
              <a:buNone/>
            </a:pPr>
            <a:endParaRPr lang="en-US" altLang="ko-KR" sz="600" dirty="0"/>
          </a:p>
          <a:p>
            <a:pPr marL="536575">
              <a:lnSpc>
                <a:spcPct val="125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특정한 집단에 대한 특별보상 취지의 제도</a:t>
            </a:r>
            <a:endParaRPr lang="en-US" altLang="ko-KR" sz="1800" dirty="0"/>
          </a:p>
          <a:p>
            <a:pPr marL="540000" indent="-2682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報償</a:t>
            </a:r>
            <a:r>
              <a:rPr lang="en-US" altLang="ko-KR" sz="1800" dirty="0"/>
              <a:t>(reward)</a:t>
            </a:r>
          </a:p>
          <a:p>
            <a:pPr marL="540000" indent="-268288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공공의 이익을 위한 봉사 또는 그 과정에서의 피해에 대한 보상</a:t>
            </a:r>
            <a:endParaRPr lang="en-US" altLang="ko-KR" sz="1800" dirty="0"/>
          </a:p>
          <a:p>
            <a:pPr marL="540000" indent="-268288">
              <a:lnSpc>
                <a:spcPct val="125000"/>
              </a:lnSpc>
              <a:spcBef>
                <a:spcPts val="0"/>
              </a:spcBef>
            </a:pPr>
            <a:r>
              <a:rPr lang="ko-KR" altLang="en-US" sz="1800" dirty="0"/>
              <a:t>補償</a:t>
            </a:r>
            <a:r>
              <a:rPr lang="en-US" altLang="ko-KR" sz="1800" dirty="0"/>
              <a:t>(compensation)</a:t>
            </a:r>
          </a:p>
          <a:p>
            <a:pPr marL="540000" indent="-268288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전쟁</a:t>
            </a:r>
            <a:r>
              <a:rPr lang="en-US" altLang="ko-KR" sz="1800" dirty="0"/>
              <a:t>, </a:t>
            </a:r>
            <a:r>
              <a:rPr lang="ko-KR" altLang="en-US" sz="1800" dirty="0"/>
              <a:t>범죄행위</a:t>
            </a:r>
            <a:r>
              <a:rPr lang="en-US" altLang="ko-KR" sz="1800" dirty="0"/>
              <a:t>, </a:t>
            </a:r>
            <a:r>
              <a:rPr lang="ko-KR" altLang="en-US" sz="1800" dirty="0"/>
              <a:t>독재정권의 부당한 권력행사로 인한 개인적 피해에 대한 보상</a:t>
            </a:r>
            <a:endParaRPr lang="en-US" altLang="ko-KR" sz="1800" dirty="0"/>
          </a:p>
          <a:p>
            <a:pPr marL="536575">
              <a:lnSpc>
                <a:spcPct val="125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공익행위의 사회적 기여도와 보상제도</a:t>
            </a:r>
            <a:endParaRPr lang="en-US" altLang="ko-KR" sz="1800" dirty="0"/>
          </a:p>
          <a:p>
            <a:pPr marL="715963" indent="-2682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국가체제나 질서의 유지</a:t>
            </a:r>
            <a:r>
              <a:rPr lang="en-US" altLang="ko-KR" sz="1800" dirty="0"/>
              <a:t>, </a:t>
            </a:r>
            <a:r>
              <a:rPr lang="ko-KR" altLang="en-US" sz="1800" dirty="0"/>
              <a:t>사회통합과 안정</a:t>
            </a:r>
            <a:endParaRPr lang="en-US" altLang="ko-KR" sz="1800" dirty="0"/>
          </a:p>
          <a:p>
            <a:pPr marL="715963" indent="-2682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국가유공자보훈제도</a:t>
            </a:r>
            <a:r>
              <a:rPr lang="en-US" altLang="ko-KR" sz="1800" dirty="0"/>
              <a:t>, </a:t>
            </a:r>
            <a:r>
              <a:rPr lang="ko-KR" altLang="en-US" sz="1800" dirty="0"/>
              <a:t>의사상자보호제도</a:t>
            </a:r>
            <a:endParaRPr lang="en-US" altLang="ko-KR" sz="1800" dirty="0"/>
          </a:p>
          <a:p>
            <a:pPr marL="536575">
              <a:lnSpc>
                <a:spcPct val="125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사회적 원인으로 인한 개인적 피해와 사회적 보상제도</a:t>
            </a:r>
            <a:endParaRPr lang="en-US" altLang="ko-KR" sz="1800" dirty="0"/>
          </a:p>
          <a:p>
            <a:pPr marL="715963" indent="-2682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국가의 의무</a:t>
            </a:r>
            <a:r>
              <a:rPr lang="en-US" altLang="ko-KR" sz="1800" dirty="0"/>
              <a:t>(</a:t>
            </a:r>
            <a:r>
              <a:rPr lang="ko-KR" altLang="en-US" sz="1400" dirty="0"/>
              <a:t>국방</a:t>
            </a:r>
            <a:r>
              <a:rPr lang="en-US" altLang="ko-KR" sz="1400" dirty="0"/>
              <a:t>, </a:t>
            </a:r>
            <a:r>
              <a:rPr lang="ko-KR" altLang="en-US" sz="1400" dirty="0"/>
              <a:t>치안</a:t>
            </a:r>
            <a:r>
              <a:rPr lang="en-US" altLang="ko-KR" sz="1400" dirty="0"/>
              <a:t>, </a:t>
            </a:r>
            <a:r>
              <a:rPr lang="ko-KR" altLang="en-US" sz="1400" dirty="0"/>
              <a:t>안전 등</a:t>
            </a:r>
            <a:r>
              <a:rPr lang="en-US" altLang="ko-KR" sz="1800" dirty="0"/>
              <a:t>) </a:t>
            </a:r>
            <a:r>
              <a:rPr lang="ko-KR" altLang="en-US" sz="1800" dirty="0"/>
              <a:t>불완전성으로 인한 개인적 피해에 대한 보상</a:t>
            </a:r>
            <a:endParaRPr lang="en-US" altLang="ko-KR" sz="1800" dirty="0"/>
          </a:p>
          <a:p>
            <a:pPr marL="715963" indent="-2682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전쟁피해 민간인 보상제도</a:t>
            </a:r>
            <a:r>
              <a:rPr lang="en-US" altLang="ko-KR" sz="1800" dirty="0"/>
              <a:t>, </a:t>
            </a:r>
            <a:r>
              <a:rPr lang="ko-KR" altLang="en-US" sz="1800" dirty="0"/>
              <a:t>북한이탈주민보호제도</a:t>
            </a:r>
            <a:r>
              <a:rPr lang="en-US" altLang="ko-KR" sz="1800" dirty="0"/>
              <a:t>, 5·18</a:t>
            </a:r>
            <a:r>
              <a:rPr lang="ko-KR" altLang="en-US" sz="1800" dirty="0" err="1"/>
              <a:t>광주민주화운동</a:t>
            </a:r>
            <a:r>
              <a:rPr lang="ko-KR" altLang="en-US" sz="1800" dirty="0"/>
              <a:t> </a:t>
            </a:r>
            <a:endParaRPr lang="en-US" altLang="ko-KR" sz="1800" dirty="0"/>
          </a:p>
          <a:p>
            <a:pPr marL="715963" indent="-268288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/>
              <a:t>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피해자 보상제도</a:t>
            </a:r>
            <a:r>
              <a:rPr lang="en-US" altLang="ko-KR" sz="1800" dirty="0"/>
              <a:t>, </a:t>
            </a:r>
            <a:r>
              <a:rPr lang="ko-KR" altLang="en-US" sz="1800" dirty="0"/>
              <a:t>일본군 종군위안부 특별보상제도</a:t>
            </a:r>
            <a:r>
              <a:rPr lang="en-US" altLang="ko-KR" sz="1800" dirty="0"/>
              <a:t>, </a:t>
            </a:r>
            <a:r>
              <a:rPr lang="ko-KR" altLang="en-US" sz="1800" dirty="0"/>
              <a:t>고엽제 피해자 보상</a:t>
            </a:r>
            <a:endParaRPr lang="en-US" altLang="ko-KR" sz="1800" dirty="0"/>
          </a:p>
          <a:p>
            <a:pPr marL="715963" indent="-268288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. </a:t>
            </a:r>
            <a:r>
              <a:rPr lang="ko-KR" altLang="en-US" sz="1800" dirty="0"/>
              <a:t>제도</a:t>
            </a:r>
            <a:r>
              <a:rPr lang="en-US" altLang="ko-KR" sz="1800" dirty="0"/>
              <a:t>, </a:t>
            </a:r>
            <a:r>
              <a:rPr lang="ko-KR" altLang="en-US" sz="1800" dirty="0"/>
              <a:t>범죄피해자 구조제도</a:t>
            </a:r>
            <a:r>
              <a:rPr lang="en-US" altLang="ko-KR" sz="1800" dirty="0"/>
              <a:t>, </a:t>
            </a:r>
            <a:r>
              <a:rPr lang="ko-KR" altLang="en-US" sz="1800" dirty="0"/>
              <a:t>재난구호제도 등</a:t>
            </a: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1525591"/>
            <a:ext cx="8572560" cy="3832235"/>
          </a:xfrm>
        </p:spPr>
        <p:txBody>
          <a:bodyPr>
            <a:normAutofit/>
          </a:bodyPr>
          <a:lstStyle/>
          <a:p>
            <a:pPr marL="536575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사회보상의 원칙에 기초한 제도의 특징</a:t>
            </a:r>
            <a:endParaRPr lang="en-US" altLang="ko-KR" sz="1800" dirty="0"/>
          </a:p>
          <a:p>
            <a:pPr marL="536575"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619125" indent="-2682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상호성의 원칙이 결여</a:t>
            </a:r>
            <a:endParaRPr lang="en-US" altLang="ko-KR" sz="1800" dirty="0"/>
          </a:p>
          <a:p>
            <a:pPr marL="801688" indent="-268288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개인의 사전적 비용부담에 무관하게 공공에 대한 기여 또는 피해 그 자체</a:t>
            </a:r>
            <a:endParaRPr lang="en-US" altLang="ko-KR" sz="1800" dirty="0"/>
          </a:p>
          <a:p>
            <a:pPr marL="801688" indent="-268288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. </a:t>
            </a:r>
            <a:r>
              <a:rPr lang="en-US" altLang="ko-KR" sz="1800" dirty="0"/>
              <a:t>  </a:t>
            </a:r>
            <a:r>
              <a:rPr lang="ko-KR" altLang="en-US" sz="1800" dirty="0"/>
              <a:t>로서 보호의 대상</a:t>
            </a:r>
            <a:endParaRPr lang="en-US" altLang="ko-KR" sz="1800" dirty="0"/>
          </a:p>
          <a:p>
            <a:pPr marL="801688" indent="-268288">
              <a:lnSpc>
                <a:spcPct val="130000"/>
              </a:lnSpc>
              <a:spcBef>
                <a:spcPts val="0"/>
              </a:spcBef>
              <a:buNone/>
            </a:pPr>
            <a:r>
              <a:rPr lang="ko-KR" altLang="en-US" sz="1800" dirty="0"/>
              <a:t>② 급여수준은 사회적 기여도나 피해의 정도에 비례하여 결정</a:t>
            </a:r>
            <a:endParaRPr lang="en-US" altLang="ko-KR" sz="1800" dirty="0"/>
          </a:p>
          <a:p>
            <a:pPr marL="619125" indent="-2682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급여는 개인의 경제적 수준이나 사회적 신분에 상관없이 법으로 정한 요건 충족 시 제공 </a:t>
            </a:r>
            <a:r>
              <a:rPr lang="en-US" altLang="ko-KR" sz="1800" dirty="0"/>
              <a:t>: </a:t>
            </a:r>
            <a:r>
              <a:rPr lang="ko-KR" altLang="en-US" sz="1800" dirty="0"/>
              <a:t>소득</a:t>
            </a:r>
            <a:r>
              <a:rPr lang="en-US" altLang="ko-KR" sz="1800" dirty="0"/>
              <a:t>·</a:t>
            </a:r>
            <a:r>
              <a:rPr lang="ko-KR" altLang="en-US" sz="1800" dirty="0"/>
              <a:t>자산조사</a:t>
            </a:r>
            <a:r>
              <a:rPr lang="en-US" altLang="ko-KR" sz="1800" dirty="0"/>
              <a:t>, </a:t>
            </a:r>
            <a:r>
              <a:rPr lang="ko-KR" altLang="en-US" sz="1800" dirty="0"/>
              <a:t>근로조사 불필요</a:t>
            </a:r>
            <a:endParaRPr lang="en-US" altLang="ko-KR" sz="1800" dirty="0"/>
          </a:p>
          <a:p>
            <a:pPr marL="619125" indent="-2682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법적 청구권 인정</a:t>
            </a:r>
            <a:endParaRPr lang="en-US" altLang="ko-KR" sz="1800" dirty="0"/>
          </a:p>
          <a:p>
            <a:pPr marL="619125" indent="-2682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전액 정부의 일반재정으로 충당</a:t>
            </a:r>
            <a:r>
              <a:rPr lang="en-US" altLang="ko-KR" sz="1800" dirty="0"/>
              <a:t>, </a:t>
            </a:r>
            <a:r>
              <a:rPr lang="ko-KR" altLang="en-US" sz="1800" dirty="0"/>
              <a:t>국가</a:t>
            </a:r>
            <a:r>
              <a:rPr lang="en-US" altLang="ko-KR" sz="1800" dirty="0"/>
              <a:t>(</a:t>
            </a:r>
            <a:r>
              <a:rPr lang="ko-KR" altLang="en-US" sz="1800" dirty="0"/>
              <a:t>특히 중앙정부</a:t>
            </a:r>
            <a:r>
              <a:rPr lang="en-US" altLang="ko-KR" sz="1800" dirty="0"/>
              <a:t>)</a:t>
            </a:r>
            <a:r>
              <a:rPr lang="ko-KR" altLang="en-US" sz="1800" dirty="0"/>
              <a:t>의 차원에서 관리운영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1982</TotalTime>
  <Words>2389</Words>
  <Application>Microsoft Office PowerPoint</Application>
  <PresentationFormat>화면 슬라이드 쇼(4:3)</PresentationFormat>
  <Paragraphs>473</Paragraphs>
  <Slides>26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35" baseType="lpstr">
      <vt:lpstr>YoonGothic Light</vt:lpstr>
      <vt:lpstr>굴림</vt:lpstr>
      <vt:lpstr>맑은 고딕</vt:lpstr>
      <vt:lpstr>함초롬바탕</vt:lpstr>
      <vt:lpstr>Arial</vt:lpstr>
      <vt:lpstr>Cambria</vt:lpstr>
      <vt:lpstr>Lucida Calligraphy</vt:lpstr>
      <vt:lpstr>Wingdings</vt:lpstr>
      <vt:lpstr>Office 테마</vt:lpstr>
      <vt:lpstr>제9장 보험의 원칙, 공급의 원칙 그리고 부조의 원칙</vt:lpstr>
      <vt:lpstr>제1절 보험의 원칙</vt:lpstr>
      <vt:lpstr>PowerPoint 프레젠테이션</vt:lpstr>
      <vt:lpstr>PowerPoint 프레젠테이션</vt:lpstr>
      <vt:lpstr>PowerPoint 프레젠테이션</vt:lpstr>
      <vt:lpstr>PowerPoint 프레젠테이션</vt:lpstr>
      <vt:lpstr>제2절 공급의 원칙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제3절 부조의 원칙</vt:lpstr>
      <vt:lpstr>PowerPoint 프레젠테이션</vt:lpstr>
      <vt:lpstr>PowerPoint 프레젠테이션</vt:lpstr>
      <vt:lpstr>PowerPoint 프레젠테이션</vt:lpstr>
      <vt:lpstr>PowerPoint 프레젠테이션</vt:lpstr>
      <vt:lpstr>제4절 세 가지 기본원칙의 비교 및 종합평가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KR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DESKTOP</dc:creator>
  <cp:lastModifiedBy>이정우</cp:lastModifiedBy>
  <cp:revision>105</cp:revision>
  <dcterms:created xsi:type="dcterms:W3CDTF">2013-02-19T13:16:54Z</dcterms:created>
  <dcterms:modified xsi:type="dcterms:W3CDTF">2018-05-14T09:10:12Z</dcterms:modified>
</cp:coreProperties>
</file>