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70" r:id="rId7"/>
    <p:sldId id="262" r:id="rId8"/>
    <p:sldId id="271" r:id="rId9"/>
    <p:sldId id="272" r:id="rId10"/>
    <p:sldId id="273" r:id="rId11"/>
    <p:sldId id="274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6" autoAdjust="0"/>
    <p:restoredTop sz="94660"/>
  </p:normalViewPr>
  <p:slideViewPr>
    <p:cSldViewPr showGuides="1">
      <p:cViewPr varScale="1">
        <p:scale>
          <a:sx n="81" d="100"/>
          <a:sy n="81" d="100"/>
        </p:scale>
        <p:origin x="1099" y="62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E660-E9E1-447A-A007-2AF9D10320C9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4F473-A526-4647-AA85-812529A44DE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87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4F473-A526-4647-AA85-812529A44DE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46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2019-04-29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769396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8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연대성의 원칙과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원조성의 원칙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619672" y="4071942"/>
            <a:ext cx="590465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ko-KR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j-cs"/>
              </a:rPr>
              <a:t>사회적 공존의 가치이념을 실현하기 위한</a:t>
            </a:r>
            <a:endParaRPr lang="en-US" altLang="ko-KR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j-cs"/>
            </a:endParaRPr>
          </a:p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ko-KR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j-cs"/>
              </a:rPr>
              <a:t>사회철학 사회윤리</a:t>
            </a: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323850" y="5357826"/>
            <a:ext cx="5462596" cy="1065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연대성의 원칙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원조성의 원칙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 연대성의 원칙과 원조성의 원칙의 종합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23666"/>
            <a:ext cx="8686800" cy="45484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800" dirty="0"/>
              <a:t>3) </a:t>
            </a:r>
            <a:r>
              <a:rPr lang="ko-KR" altLang="en-US" sz="1800" dirty="0" err="1"/>
              <a:t>게노센샤프트</a:t>
            </a:r>
            <a:r>
              <a:rPr lang="en-US" altLang="ko-KR" sz="1800" dirty="0"/>
              <a:t>(</a:t>
            </a:r>
            <a:r>
              <a:rPr lang="en-US" altLang="ko-KR" sz="1800" dirty="0" err="1"/>
              <a:t>Genossenschaft</a:t>
            </a:r>
            <a:r>
              <a:rPr lang="en-US" altLang="ko-KR" sz="1800" dirty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정의</a:t>
            </a:r>
            <a:r>
              <a:rPr lang="en-US" altLang="ko-KR" sz="1800" dirty="0"/>
              <a:t>: </a:t>
            </a:r>
            <a:r>
              <a:rPr lang="ko-KR" altLang="en-US" sz="1800" dirty="0"/>
              <a:t>동종의 산업이나 기업들이 상호 전략적으로 결합하여</a:t>
            </a:r>
            <a:r>
              <a:rPr lang="en-US" altLang="ko-KR" sz="1800" dirty="0"/>
              <a:t>, </a:t>
            </a:r>
            <a:r>
              <a:rPr lang="ko-KR" altLang="en-US" sz="1800" dirty="0"/>
              <a:t>공동의 생존이나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   </a:t>
            </a:r>
            <a:r>
              <a:rPr lang="ko-KR" altLang="en-US" sz="1800" dirty="0"/>
              <a:t>이익을 도모하기 위해 결성된 조직</a:t>
            </a:r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r>
              <a:rPr lang="ko-KR" altLang="en-US" sz="1800" dirty="0"/>
              <a:t>길드나 </a:t>
            </a:r>
            <a:r>
              <a:rPr lang="ko-KR" altLang="en-US" sz="1800" dirty="0" err="1"/>
              <a:t>춘프트</a:t>
            </a:r>
            <a:r>
              <a:rPr lang="en-US" altLang="ko-KR" sz="1800" dirty="0"/>
              <a:t>: </a:t>
            </a:r>
            <a:r>
              <a:rPr lang="ko-KR" altLang="en-US" sz="1800" dirty="0"/>
              <a:t>원료의 공동구매</a:t>
            </a:r>
            <a:r>
              <a:rPr lang="en-US" altLang="ko-KR" sz="1800" dirty="0"/>
              <a:t>, </a:t>
            </a:r>
            <a:r>
              <a:rPr lang="ko-KR" altLang="en-US" sz="1800" dirty="0"/>
              <a:t>시장의 분할</a:t>
            </a:r>
            <a:r>
              <a:rPr lang="en-US" altLang="ko-KR" sz="1800" dirty="0"/>
              <a:t>, </a:t>
            </a:r>
            <a:r>
              <a:rPr lang="ko-KR" altLang="en-US" sz="1800" dirty="0"/>
              <a:t>가격단합 등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               </a:t>
            </a:r>
            <a:r>
              <a:rPr lang="ko-KR" altLang="en-US" sz="1800" b="1" dirty="0"/>
              <a:t>→</a:t>
            </a:r>
            <a:r>
              <a:rPr lang="ko-KR" altLang="en-US" sz="1800" dirty="0"/>
              <a:t> 산업화의 불확실성 문제에 대처한 공동의 생존전략 모색</a:t>
            </a:r>
            <a:endParaRPr lang="en-US" altLang="ko-KR" sz="1800" dirty="0"/>
          </a:p>
          <a:p>
            <a:pPr>
              <a:buNone/>
            </a:pPr>
            <a:r>
              <a:rPr lang="en-US" altLang="ko-KR" sz="2800" dirty="0"/>
              <a:t>       </a:t>
            </a:r>
            <a:r>
              <a:rPr lang="en-US" altLang="ko-KR" sz="2800" b="1" dirty="0" err="1"/>
              <a:t>vs</a:t>
            </a:r>
            <a:endParaRPr lang="en-US" altLang="ko-KR" sz="2800" b="1" dirty="0"/>
          </a:p>
          <a:p>
            <a:pPr>
              <a:buNone/>
            </a:pPr>
            <a:endParaRPr lang="en-US" altLang="ko-KR" sz="1800" b="1" dirty="0"/>
          </a:p>
          <a:p>
            <a:r>
              <a:rPr lang="ko-KR" altLang="en-US" sz="1800" dirty="0" err="1"/>
              <a:t>게노센샤프트</a:t>
            </a:r>
            <a:r>
              <a:rPr lang="en-US" altLang="ko-KR" sz="1800" dirty="0"/>
              <a:t>: </a:t>
            </a:r>
            <a:r>
              <a:rPr lang="ko-KR" altLang="en-US" sz="1800" dirty="0"/>
              <a:t>조합주의의 사회 전통을 배경으로 조합원들의 공동이익을 도모</a:t>
            </a:r>
            <a:endParaRPr lang="en-US" altLang="ko-KR" sz="1800" dirty="0"/>
          </a:p>
          <a:p>
            <a:r>
              <a:rPr lang="ko-KR" altLang="en-US" sz="1800" dirty="0"/>
              <a:t>가부장적 지배관계 → 형제적 동료관계</a:t>
            </a:r>
            <a:endParaRPr lang="en-US" altLang="ko-KR" sz="1800" dirty="0"/>
          </a:p>
          <a:p>
            <a:r>
              <a:rPr lang="ko-KR" altLang="en-US" sz="1800" dirty="0"/>
              <a:t>독일</a:t>
            </a:r>
            <a:r>
              <a:rPr lang="en-US" altLang="ko-KR" sz="1800" dirty="0"/>
              <a:t>, </a:t>
            </a:r>
            <a:r>
              <a:rPr lang="ko-KR" altLang="en-US" sz="1800" dirty="0"/>
              <a:t>프랑스 등의 사회보장제도의 기원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 : </a:t>
            </a:r>
            <a:r>
              <a:rPr lang="ko-KR" altLang="en-US" sz="1800" dirty="0"/>
              <a:t>기존 기업단위의 공제기능 </a:t>
            </a:r>
            <a:r>
              <a:rPr lang="ko-KR" altLang="en-US" sz="1800" b="1" dirty="0"/>
              <a:t>→</a:t>
            </a:r>
            <a:r>
              <a:rPr lang="ko-KR" altLang="en-US" sz="1800" dirty="0"/>
              <a:t> 독립적인 </a:t>
            </a:r>
            <a:r>
              <a:rPr lang="ko-KR" altLang="en-US" sz="1800" dirty="0" err="1"/>
              <a:t>공적법인</a:t>
            </a:r>
            <a:endParaRPr lang="en-US" altLang="ko-KR" sz="1800" dirty="0"/>
          </a:p>
          <a:p>
            <a:r>
              <a:rPr lang="ko-KR" altLang="en-US" sz="1800" dirty="0" err="1"/>
              <a:t>조합주의형</a:t>
            </a:r>
            <a:r>
              <a:rPr lang="ko-KR" altLang="en-US" sz="1800" dirty="0"/>
              <a:t> 복지국가</a:t>
            </a:r>
          </a:p>
        </p:txBody>
      </p:sp>
    </p:spTree>
    <p:extLst>
      <p:ext uri="{BB962C8B-B14F-4D97-AF65-F5344CB8AC3E}">
        <p14:creationId xmlns:p14="http://schemas.microsoft.com/office/powerpoint/2010/main" val="312831505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89234"/>
            <a:ext cx="8686800" cy="659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4) </a:t>
            </a:r>
            <a:r>
              <a:rPr lang="ko-KR" altLang="en-US" sz="2000" dirty="0"/>
              <a:t>사회유형별 사회복지정책의 실행 환경</a:t>
            </a:r>
            <a:endParaRPr lang="en-US" altLang="ko-KR" sz="2000" dirty="0"/>
          </a:p>
          <a:p>
            <a:r>
              <a:rPr lang="ko-KR" altLang="en-US" sz="1800" dirty="0"/>
              <a:t>연대적 의지의 수준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</a:t>
            </a:r>
            <a:r>
              <a:rPr lang="en-US" altLang="ko-KR" sz="1800" b="1" dirty="0"/>
              <a:t>: </a:t>
            </a:r>
            <a:r>
              <a:rPr lang="ko-KR" altLang="en-US" sz="1800" dirty="0" err="1"/>
              <a:t>게마인샤프트</a:t>
            </a:r>
            <a:r>
              <a:rPr lang="en-US" altLang="ko-KR" sz="1800" dirty="0"/>
              <a:t>&gt;</a:t>
            </a:r>
            <a:r>
              <a:rPr lang="ko-KR" altLang="en-US" sz="1800" dirty="0" err="1"/>
              <a:t>게노센샤프트</a:t>
            </a:r>
            <a:r>
              <a:rPr lang="en-US" altLang="ko-KR" sz="1800" dirty="0"/>
              <a:t>&gt;</a:t>
            </a:r>
            <a:r>
              <a:rPr lang="ko-KR" altLang="en-US" sz="1800" dirty="0"/>
              <a:t>게젤샤프트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</a:t>
            </a:r>
            <a:r>
              <a:rPr lang="ko-KR" altLang="en-US" sz="1800" dirty="0"/>
              <a:t>☞ 집단의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달리 동질성의 수준에 반비례 관계</a:t>
            </a:r>
            <a:endParaRPr lang="en-US" altLang="ko-KR" sz="1800" dirty="0"/>
          </a:p>
          <a:p>
            <a:r>
              <a:rPr lang="ko-KR" altLang="en-US" sz="1800" dirty="0"/>
              <a:t>사회문제의 해결능력</a:t>
            </a:r>
            <a:r>
              <a:rPr lang="en-US" altLang="ko-KR" sz="1800" dirty="0"/>
              <a:t>: </a:t>
            </a:r>
            <a:r>
              <a:rPr lang="ko-KR" altLang="en-US" sz="1800" dirty="0"/>
              <a:t>규모의 경제원리</a:t>
            </a:r>
            <a:r>
              <a:rPr lang="en-US" altLang="ko-KR" sz="1800" dirty="0"/>
              <a:t>(economy of large scale)</a:t>
            </a:r>
            <a:r>
              <a:rPr lang="ko-KR" altLang="en-US" sz="1800" dirty="0"/>
              <a:t>에 비례관계</a:t>
            </a:r>
            <a:endParaRPr lang="en-US" altLang="ko-KR" sz="1800" dirty="0"/>
          </a:p>
          <a:p>
            <a:r>
              <a:rPr lang="ko-KR" altLang="en-US" sz="1800" dirty="0"/>
              <a:t>사회문제의 대량적 특성 →사회보장제도의 전국민 확대 적용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→ </a:t>
            </a:r>
            <a:r>
              <a:rPr lang="en-US" altLang="ko-KR" sz="1800" dirty="0"/>
              <a:t>but </a:t>
            </a:r>
            <a:r>
              <a:rPr lang="ko-KR" altLang="en-US" sz="1800" dirty="0"/>
              <a:t>연대적 의지는 하락</a:t>
            </a:r>
            <a:endParaRPr lang="en-US" altLang="ko-KR" sz="1800" dirty="0"/>
          </a:p>
          <a:p>
            <a:r>
              <a:rPr lang="ko-KR" altLang="en-US" sz="1800" dirty="0"/>
              <a:t>사회의 유형별 특성 → 차별화된 정책전략과 개입수단의 개발 필요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ko-KR" altLang="en-US" sz="1600" dirty="0"/>
              <a:t>참고 </a:t>
            </a:r>
            <a:r>
              <a:rPr lang="en-US" altLang="ko-KR" sz="1600" dirty="0"/>
              <a:t>: ○ - </a:t>
            </a:r>
            <a:r>
              <a:rPr lang="ko-KR" altLang="en-US" sz="1600" dirty="0"/>
              <a:t>가장 효과적</a:t>
            </a:r>
            <a:r>
              <a:rPr lang="en-US" altLang="ko-KR" sz="1600" dirty="0"/>
              <a:t>, △ - </a:t>
            </a:r>
            <a:r>
              <a:rPr lang="ko-KR" altLang="en-US" sz="1600" dirty="0"/>
              <a:t>비교적 효과적</a:t>
            </a:r>
            <a:r>
              <a:rPr lang="en-US" altLang="ko-KR" sz="1600" dirty="0"/>
              <a:t>, </a:t>
            </a:r>
            <a:r>
              <a:rPr lang="en-US" sz="1600" kern="0" dirty="0">
                <a:latin typeface="함초롬바탕"/>
              </a:rPr>
              <a:t>× - </a:t>
            </a:r>
            <a:r>
              <a:rPr lang="ko-KR" altLang="en-US" sz="1600" kern="0" dirty="0">
                <a:latin typeface="함초롬바탕"/>
              </a:rPr>
              <a:t>가장 낮음</a:t>
            </a:r>
            <a:r>
              <a:rPr lang="en-US" altLang="ko-KR" sz="1600" dirty="0"/>
              <a:t> 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600" dirty="0"/>
              <a:t>[</a:t>
            </a:r>
            <a:r>
              <a:rPr lang="ko-KR" altLang="en-US" sz="1600" dirty="0"/>
              <a:t>표 </a:t>
            </a:r>
            <a:r>
              <a:rPr lang="en-US" altLang="ko-KR" sz="1600" dirty="0"/>
              <a:t>8-1] </a:t>
            </a:r>
            <a:r>
              <a:rPr lang="ko-KR" altLang="en-US" sz="1600" dirty="0"/>
              <a:t>사회의 종류별 사회복지정책의 실행환경 </a:t>
            </a:r>
            <a:r>
              <a:rPr lang="en-US" altLang="ko-KR" sz="1600" dirty="0"/>
              <a:t>p. 223</a:t>
            </a:r>
            <a:endParaRPr lang="ko-KR" altLang="en-US" sz="16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14282" y="3000101"/>
          <a:ext cx="8429684" cy="2882493"/>
        </p:xfrm>
        <a:graphic>
          <a:graphicData uri="http://schemas.openxmlformats.org/drawingml/2006/table">
            <a:tbl>
              <a:tblPr/>
              <a:tblGrid>
                <a:gridCol w="2107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18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사회의 종류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chemeClr val="tx1"/>
                          </a:solidFill>
                          <a:ea typeface="함초롬바탕"/>
                        </a:rPr>
                        <a:t>게마인샤프트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chemeClr val="tx1"/>
                          </a:solidFill>
                          <a:ea typeface="함초롬바탕"/>
                        </a:rPr>
                        <a:t>게노센샤프트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게젤샤프트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8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chemeClr val="tx1"/>
                          </a:solidFill>
                          <a:ea typeface="함초롬바탕"/>
                        </a:rPr>
                        <a:t>사회의 특성별 분류</a:t>
                      </a:r>
                      <a:endParaRPr lang="ko-KR" altLang="en-US" sz="1400" kern="0" spc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공동사회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협동사회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이익사회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8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문제해결을 위한 연대의지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○</a:t>
                      </a:r>
                      <a:endParaRPr lang="ko-KR" altLang="en-US" sz="18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0">
                          <a:solidFill>
                            <a:schemeClr val="tx1"/>
                          </a:solidFill>
                          <a:ea typeface="함초롬바탕"/>
                        </a:rPr>
                        <a:t>△</a:t>
                      </a:r>
                      <a:endParaRPr lang="ko-KR" altLang="en-US" sz="2400" kern="0" spc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chemeClr val="tx1"/>
                          </a:solidFill>
                          <a:latin typeface="함초롬바탕"/>
                        </a:rPr>
                        <a:t>×</a:t>
                      </a:r>
                      <a:endParaRPr lang="en-US" sz="24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049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사회문제의 해결능력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latin typeface="함초롬바탕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위험의 분산능력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latin typeface="함초롬바탕"/>
                        </a:rPr>
                        <a:t>)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chemeClr val="tx1"/>
                          </a:solidFill>
                          <a:latin typeface="함초롬바탕"/>
                        </a:rPr>
                        <a:t>×</a:t>
                      </a:r>
                      <a:endParaRPr lang="en-US" sz="24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△</a:t>
                      </a:r>
                      <a:endParaRPr lang="ko-KR" altLang="en-US" sz="24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tx1"/>
                          </a:solidFill>
                          <a:ea typeface="함초롬바탕"/>
                        </a:rPr>
                        <a:t>○</a:t>
                      </a:r>
                      <a:endParaRPr lang="ko-KR" altLang="en-US" sz="1800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8338" marR="58338" marT="16129" marB="16129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911131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9980" y="44624"/>
            <a:ext cx="8572500" cy="1143000"/>
          </a:xfrm>
        </p:spPr>
        <p:txBody>
          <a:bodyPr>
            <a:no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2</a:t>
            </a:r>
            <a:r>
              <a:rPr lang="ko-KR" altLang="en-US" sz="2800" b="1" dirty="0"/>
              <a:t>절 원조성의 원칙</a:t>
            </a:r>
            <a:r>
              <a:rPr lang="en-US" altLang="ko-K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ko-K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Subidiaritätsprinzip</a:t>
            </a:r>
            <a:r>
              <a:rPr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527542" cy="5304082"/>
          </a:xfrm>
        </p:spPr>
        <p:txBody>
          <a:bodyPr>
            <a:noAutofit/>
          </a:bodyPr>
          <a:lstStyle/>
          <a:p>
            <a:pPr marL="3429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1. </a:t>
            </a:r>
            <a:r>
              <a:rPr lang="ko-KR" altLang="en-US" sz="2400" b="1" dirty="0"/>
              <a:t>원조성의 정의</a:t>
            </a:r>
            <a:endParaRPr lang="en-US" altLang="ko-KR" sz="2400" b="1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</a:pPr>
            <a:r>
              <a:rPr lang="en-US" altLang="ko-KR" sz="1800" dirty="0"/>
              <a:t>1931</a:t>
            </a:r>
            <a:r>
              <a:rPr lang="ko-KR" altLang="en-US" sz="1800" dirty="0"/>
              <a:t>년 교황 </a:t>
            </a:r>
            <a:r>
              <a:rPr lang="en-US" altLang="ko-KR" sz="1800" dirty="0"/>
              <a:t>Pius 6</a:t>
            </a:r>
            <a:r>
              <a:rPr lang="ko-KR" altLang="en-US" sz="1800" dirty="0"/>
              <a:t>세에 의해 최초로 공론화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① </a:t>
            </a:r>
            <a:r>
              <a:rPr lang="ko-KR" altLang="en-US" sz="1800" dirty="0"/>
              <a:t>화해와 사회적 공존을 위한 상호 조력의 의무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② 진정으로 도울 수 있는 방법 모색할 책임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사회원조의 절차</a:t>
            </a:r>
            <a:endParaRPr lang="en-US" altLang="ko-KR" sz="1800" dirty="0"/>
          </a:p>
          <a:p>
            <a:pPr marL="719138" indent="-4254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① </a:t>
            </a:r>
            <a:r>
              <a:rPr lang="ko-KR" altLang="en-US" sz="1800" dirty="0"/>
              <a:t>절차는 문제의 일차적 책임자로서 개인의 자구노력 의무</a:t>
            </a:r>
            <a:endParaRPr lang="en-US" altLang="ko-KR" sz="1800" dirty="0"/>
          </a:p>
          <a:p>
            <a:pPr marL="719138" indent="-4254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 (</a:t>
            </a:r>
            <a:r>
              <a:rPr lang="ko-KR" altLang="en-US" sz="1800" dirty="0"/>
              <a:t>의존심리로 인한 독립적 인간성의 훼손</a:t>
            </a:r>
            <a:r>
              <a:rPr lang="en-US" altLang="ko-KR" sz="1800" dirty="0"/>
              <a:t>)</a:t>
            </a:r>
          </a:p>
          <a:p>
            <a:pPr marL="719138" indent="-4254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② </a:t>
            </a:r>
            <a:r>
              <a:rPr lang="ko-KR" altLang="en-US" sz="1800" dirty="0"/>
              <a:t>자구노력의 부족분에 대한 보조적 또는 보충적 차원에서 가족∙친지 </a:t>
            </a:r>
            <a:endParaRPr lang="en-US" altLang="ko-KR" sz="1800" dirty="0"/>
          </a:p>
          <a:p>
            <a:pPr marL="719138" indent="-4254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 </a:t>
            </a:r>
            <a:r>
              <a:rPr lang="ko-KR" altLang="en-US" sz="1800" dirty="0"/>
              <a:t>→ 지역사회 → 직장 또는 자선단체 → 자치단체 → 국가</a:t>
            </a:r>
            <a:endParaRPr lang="en-US" altLang="ko-KR" sz="1800" dirty="0"/>
          </a:p>
          <a:p>
            <a:pPr marL="719138" indent="-4254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③ 이러한 주체의 측면뿐만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원조의 시간적 흐름의 측면에서도 적용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사회적 공존의 기능이 개인의 노력에서 출발하는 사회철학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민간 차원의 상호 공존의 기능</a:t>
            </a:r>
            <a:r>
              <a:rPr lang="en-US" altLang="ko-KR" sz="1800" dirty="0"/>
              <a:t>(</a:t>
            </a:r>
            <a:r>
              <a:rPr lang="ko-KR" altLang="en-US" sz="1800" dirty="0"/>
              <a:t>가족</a:t>
            </a:r>
            <a:r>
              <a:rPr lang="en-US" altLang="ko-KR" sz="1800" dirty="0"/>
              <a:t>, </a:t>
            </a:r>
            <a:r>
              <a:rPr lang="ko-KR" altLang="en-US" sz="1800" dirty="0"/>
              <a:t>자치</a:t>
            </a:r>
            <a:r>
              <a:rPr lang="en-US" altLang="ko-KR" sz="1800" dirty="0"/>
              <a:t>, </a:t>
            </a:r>
            <a:r>
              <a:rPr lang="ko-KR" altLang="en-US" sz="1800" dirty="0"/>
              <a:t>협동</a:t>
            </a:r>
            <a:r>
              <a:rPr lang="en-US" altLang="ko-KR" sz="1800" dirty="0"/>
              <a:t>)</a:t>
            </a:r>
            <a:r>
              <a:rPr lang="ko-KR" altLang="en-US" sz="1800" dirty="0"/>
              <a:t>이 국가적 차원의 사회적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원조보다 높은 도덕적 가치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333399"/>
            <a:ext cx="8551926" cy="6453187"/>
          </a:xfrm>
        </p:spPr>
        <p:txBody>
          <a:bodyPr>
            <a:noAutofit/>
          </a:bodyPr>
          <a:lstStyle/>
          <a:p>
            <a:pPr marL="3508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원조성의 원칙과 사회복지정책</a:t>
            </a:r>
            <a:endParaRPr lang="en-US" altLang="ko-KR" sz="2400" b="1" dirty="0"/>
          </a:p>
          <a:p>
            <a:pPr marL="533400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비판</a:t>
            </a:r>
            <a:endParaRPr lang="en-US" altLang="ko-KR" sz="1800" dirty="0"/>
          </a:p>
          <a:p>
            <a:pPr marL="5334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자구노력 우선원칙으로 인해 정책의 기능을 제약</a:t>
            </a:r>
            <a:endParaRPr lang="en-US" altLang="ko-KR" sz="1800" dirty="0"/>
          </a:p>
          <a:p>
            <a:pPr marL="533400">
              <a:lnSpc>
                <a:spcPct val="114000"/>
              </a:lnSpc>
              <a:spcBef>
                <a:spcPts val="300"/>
              </a:spcBef>
              <a:buNone/>
            </a:pPr>
            <a:r>
              <a:rPr lang="ko-KR" altLang="en-US" sz="1800" dirty="0"/>
              <a:t>    ② 국가의 사회적 책임을 최소화</a:t>
            </a:r>
            <a:endParaRPr lang="en-US" altLang="ko-KR" sz="1800" dirty="0"/>
          </a:p>
          <a:p>
            <a:pPr marL="533400">
              <a:lnSpc>
                <a:spcPct val="114000"/>
              </a:lnSpc>
              <a:spcBef>
                <a:spcPts val="300"/>
              </a:spcBef>
              <a:buNone/>
            </a:pPr>
            <a:r>
              <a:rPr lang="ko-KR" altLang="en-US" sz="1800" dirty="0"/>
              <a:t>    ③ 사회원조의 절차는 변화하고 있는 경제적∙사회적 환경에 대처하여 정책의</a:t>
            </a:r>
            <a:endParaRPr lang="en-US" altLang="ko-KR" sz="1800" dirty="0"/>
          </a:p>
          <a:p>
            <a:pPr marL="5334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역동적 전개에 장애요인</a:t>
            </a:r>
            <a:endParaRPr lang="en-US" altLang="ko-KR" sz="1800" dirty="0"/>
          </a:p>
          <a:p>
            <a:pPr marL="533400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en-US" altLang="ko-KR" sz="1800" dirty="0"/>
              <a:t>Nell-</a:t>
            </a:r>
            <a:r>
              <a:rPr lang="en-US" altLang="ko-KR" sz="1800" dirty="0" err="1"/>
              <a:t>Breuning</a:t>
            </a:r>
            <a:r>
              <a:rPr lang="ko-KR" altLang="en-US" sz="1800" dirty="0"/>
              <a:t>의 원조성 개념 재정의</a:t>
            </a:r>
            <a:endParaRPr lang="en-US" altLang="ko-KR" sz="1800" dirty="0"/>
          </a:p>
          <a:p>
            <a:pPr marL="620713" indent="-271463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/>
              <a:t>자구노력의 우선원칙과 자구를 위한 사회적 지원 </a:t>
            </a:r>
            <a:r>
              <a:rPr lang="en-US" altLang="ko-KR" sz="1800" dirty="0"/>
              <a:t>: </a:t>
            </a:r>
            <a:r>
              <a:rPr lang="ko-KR" altLang="en-US" sz="1800" dirty="0"/>
              <a:t>창의성이나 자립의식</a:t>
            </a:r>
            <a:endParaRPr lang="en-US" altLang="ko-KR" sz="1800" dirty="0"/>
          </a:p>
          <a:p>
            <a:pPr marL="620713" indent="-271463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/>
              <a:t>자구노력이 반드시 사회원조에 우선하는 것은 아님 </a:t>
            </a:r>
            <a:r>
              <a:rPr lang="en-US" altLang="ko-KR" sz="1800" dirty="0"/>
              <a:t>: </a:t>
            </a:r>
            <a:r>
              <a:rPr lang="ko-KR" altLang="en-US" sz="1800" dirty="0"/>
              <a:t>개인별 상황에 따라 </a:t>
            </a:r>
            <a:endParaRPr lang="en-US" altLang="ko-KR" sz="1800" dirty="0"/>
          </a:p>
          <a:p>
            <a:pPr marL="620713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</a:t>
            </a:r>
            <a:r>
              <a:rPr lang="ko-KR" altLang="en-US" sz="1800" dirty="0"/>
              <a:t>우선순위의 유연한 결정</a:t>
            </a:r>
            <a:endParaRPr lang="en-US" altLang="ko-KR" sz="1800" dirty="0"/>
          </a:p>
          <a:p>
            <a:pPr marL="620713" indent="-271463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/>
              <a:t>사회원조의 절차는 순서적 개념이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다양한 원조집단 상호간의 관계에서 파악되어야 함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심리적으로나 지리적으로 근접한 복지주체에게 위임하는 것이 </a:t>
            </a:r>
            <a:r>
              <a:rPr lang="ko-KR" altLang="en-US" sz="1800" dirty="0" err="1"/>
              <a:t>바람직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(</a:t>
            </a:r>
            <a:r>
              <a:rPr lang="ko-KR" altLang="en-US" sz="1800" dirty="0"/>
              <a:t>욕구파악의 용이성과 서비스의 적절성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접근성</a:t>
            </a:r>
            <a:r>
              <a:rPr lang="en-US" altLang="ko-KR" sz="1800" dirty="0"/>
              <a:t>)</a:t>
            </a:r>
          </a:p>
          <a:p>
            <a:pPr marL="717550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원조주체에 대한 국가의 재정적 책임성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ko-KR" altLang="en-US" sz="1800" dirty="0"/>
              <a:t>③ 반대로 일부 문제의 경우 국가적 차원에서 해결하는 것이 </a:t>
            </a:r>
            <a:r>
              <a:rPr lang="ko-KR" altLang="en-US" sz="1800" dirty="0" err="1"/>
              <a:t>바람직</a:t>
            </a:r>
            <a:endParaRPr lang="en-US" altLang="ko-KR" sz="1800" dirty="0"/>
          </a:p>
          <a:p>
            <a:pPr marL="717550" indent="-271463">
              <a:lnSpc>
                <a:spcPct val="114000"/>
              </a:lnSpc>
              <a:spcBef>
                <a:spcPts val="300"/>
              </a:spcBef>
              <a:buNone/>
            </a:pPr>
            <a:r>
              <a:rPr lang="ko-KR" altLang="en-US" sz="1800" dirty="0"/>
              <a:t>④ 사회원조의 주체선정은 지원의 효과성과 비용 효율성을 감안하여 합리적으로 결정</a:t>
            </a:r>
            <a:r>
              <a:rPr lang="en-US" altLang="ko-KR" sz="1800" dirty="0"/>
              <a:t>: </a:t>
            </a:r>
            <a:r>
              <a:rPr lang="ko-KR" altLang="en-US" sz="1800" dirty="0"/>
              <a:t>유연성과 현실 적합성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8496944" cy="1143000"/>
          </a:xfrm>
        </p:spPr>
        <p:txBody>
          <a:bodyPr>
            <a:no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3</a:t>
            </a:r>
            <a:r>
              <a:rPr lang="ko-KR" altLang="en-US" sz="2800" b="1" dirty="0"/>
              <a:t>절 연대성의 원칙과 원조성의 원칙의 종합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1484313"/>
            <a:ext cx="8858280" cy="5087959"/>
          </a:xfrm>
        </p:spPr>
        <p:txBody>
          <a:bodyPr>
            <a:normAutofit/>
          </a:bodyPr>
          <a:lstStyle/>
          <a:p>
            <a:pPr marL="628650" indent="-4381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536575" algn="l"/>
              </a:tabLst>
            </a:pPr>
            <a:r>
              <a:rPr lang="ko-KR" altLang="en-US" sz="1800" dirty="0"/>
              <a:t>연대성의 원칙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사회문제를 집단적으로 해결하기 위한 목적으로 운영되는 제도에서</a:t>
            </a:r>
            <a:r>
              <a:rPr lang="en-US" altLang="ko-KR" sz="1800" dirty="0"/>
              <a:t> </a:t>
            </a:r>
            <a:r>
              <a:rPr lang="ko-KR" altLang="en-US" sz="1800" dirty="0"/>
              <a:t>활용되는 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사회철학을 이야기한다</a:t>
            </a:r>
            <a:r>
              <a:rPr lang="en-US" altLang="ko-KR" sz="1800" dirty="0"/>
              <a:t>.</a:t>
            </a:r>
          </a:p>
          <a:p>
            <a:pPr marL="72000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문제해결 기능은 구성원들의 결속력에 의해 영향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결속력은 해당 제도가 전체 구성원들의 이해를 균형적으로 반영해 줄 수 있을 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때에만 긴밀하게 유지 </a:t>
            </a:r>
            <a:r>
              <a:rPr lang="en-US" altLang="ko-KR" sz="1800" dirty="0"/>
              <a:t>: </a:t>
            </a:r>
            <a:r>
              <a:rPr lang="ko-KR" altLang="en-US" sz="1800" dirty="0"/>
              <a:t>위험공동체</a:t>
            </a:r>
            <a:r>
              <a:rPr lang="en-US" altLang="ko-KR" sz="1800" dirty="0"/>
              <a:t>, </a:t>
            </a:r>
            <a:r>
              <a:rPr lang="ko-KR" altLang="en-US" sz="1800" dirty="0"/>
              <a:t>이익공동체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전체 구성원 공동의 이익을 추구하게 되는 결과 개인의 개별적 욕구가 제대로 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  </a:t>
            </a:r>
            <a:r>
              <a:rPr lang="ko-KR" altLang="en-US" sz="1800" dirty="0"/>
              <a:t>반영될 수 없는 한계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결속력은 종종 개인보다는 공동의 이해를 우선하게 되어 전체주의 또는 집단</a:t>
            </a:r>
            <a:endParaRPr lang="en-US" altLang="ko-KR" sz="1800" dirty="0"/>
          </a:p>
          <a:p>
            <a:pPr marL="72000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 </a:t>
            </a:r>
            <a:r>
              <a:rPr lang="ko-KR" altLang="en-US" sz="1800" dirty="0"/>
              <a:t>주의로 경도될 위험성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857364"/>
            <a:ext cx="8143900" cy="3786214"/>
          </a:xfrm>
        </p:spPr>
        <p:txBody>
          <a:bodyPr>
            <a:normAutofit/>
          </a:bodyPr>
          <a:lstStyle/>
          <a:p>
            <a:pPr marL="5334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원조성의 원칙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1500"/>
              </a:spcBef>
            </a:pPr>
            <a:r>
              <a:rPr lang="ko-KR" altLang="en-US" sz="1800" dirty="0"/>
              <a:t>문제해결에 있어서 </a:t>
            </a:r>
            <a:r>
              <a:rPr lang="ko-KR" altLang="en-US" sz="1800" spc="-150" dirty="0"/>
              <a:t>개인이나</a:t>
            </a:r>
            <a:r>
              <a:rPr lang="ko-KR" altLang="en-US" sz="1800" dirty="0"/>
              <a:t> 인접한 사회주체의 책임성 우선적 강조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1500"/>
              </a:spcBef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altLang="ko-KR" sz="1800" dirty="0"/>
              <a:t>   ① </a:t>
            </a:r>
            <a:r>
              <a:rPr lang="ko-KR" altLang="en-US" sz="1800" dirty="0"/>
              <a:t>사회원조의 개별성을 바탕으로 개인의 욕구에 가장 근접한 복지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altLang="ko-KR" sz="1800" dirty="0"/>
              <a:t>       </a:t>
            </a:r>
            <a:r>
              <a:rPr lang="ko-KR" altLang="en-US" sz="1800" dirty="0"/>
              <a:t>혜택 제공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4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② 소집단별 문제해결 기능으로 인해 다원적∙민주적 제도운영</a:t>
            </a:r>
            <a:endParaRPr lang="en-US" altLang="ko-KR" sz="1800" dirty="0"/>
          </a:p>
          <a:p>
            <a:pPr marL="717550" indent="-271463">
              <a:lnSpc>
                <a:spcPct val="120000"/>
              </a:lnSpc>
              <a:spcBef>
                <a:spcPts val="1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대규모 사회적 위험에 대한 대처능력 부족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1027086"/>
            <a:ext cx="9001188" cy="4116426"/>
          </a:xfrm>
        </p:spPr>
        <p:txBody>
          <a:bodyPr>
            <a:normAutofit/>
          </a:bodyPr>
          <a:lstStyle/>
          <a:p>
            <a:pPr marL="442913" algn="just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b="1" dirty="0"/>
              <a:t>  □ </a:t>
            </a:r>
            <a:r>
              <a:rPr lang="ko-KR" altLang="en-US" sz="1800" b="1" dirty="0"/>
              <a:t>사회복지제도의 합리성을 위한 양자의 조화 방안</a:t>
            </a:r>
            <a:endParaRPr lang="en-US" altLang="ko-KR" sz="1800" b="1" dirty="0"/>
          </a:p>
          <a:p>
            <a:pPr marL="442913" algn="just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300" dirty="0"/>
          </a:p>
          <a:p>
            <a:pPr marL="625475" algn="just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dirty="0"/>
              <a:t>● 사회보험</a:t>
            </a:r>
            <a:endParaRPr lang="en-US" altLang="ko-KR" sz="1800" dirty="0"/>
          </a:p>
          <a:p>
            <a:pPr marL="625475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가입자 상호간 연대적 기능을 바탕으로 공동의 문제를 해결하는 제도</a:t>
            </a:r>
            <a:endParaRPr lang="en-US" altLang="ko-KR" sz="1800" dirty="0"/>
          </a:p>
          <a:p>
            <a:pPr marL="717550" indent="-271463" algn="just">
              <a:lnSpc>
                <a:spcPct val="120000"/>
              </a:lnSpc>
              <a:spcBef>
                <a:spcPts val="1500"/>
              </a:spcBef>
            </a:pPr>
            <a:r>
              <a:rPr lang="ko-KR" altLang="en-US" sz="1800" dirty="0"/>
              <a:t>적용확대의 과정에서 제도운영의 획일성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관료성</a:t>
            </a:r>
            <a:r>
              <a:rPr lang="en-US" altLang="ko-KR" sz="1800" dirty="0"/>
              <a:t>, </a:t>
            </a:r>
            <a:r>
              <a:rPr lang="ko-KR" altLang="en-US" sz="1800" dirty="0"/>
              <a:t>경직성의 문제 발생</a:t>
            </a:r>
            <a:endParaRPr lang="en-US" altLang="ko-KR" sz="1800" dirty="0"/>
          </a:p>
          <a:p>
            <a:pPr marL="717550" indent="-271463" algn="just">
              <a:lnSpc>
                <a:spcPct val="120000"/>
              </a:lnSpc>
              <a:spcBef>
                <a:spcPts val="1500"/>
              </a:spcBef>
            </a:pPr>
            <a:r>
              <a:rPr lang="ko-KR" altLang="en-US" sz="1800" dirty="0"/>
              <a:t>자치운영 원리</a:t>
            </a:r>
            <a:endParaRPr lang="en-US" altLang="ko-KR" sz="1800" dirty="0"/>
          </a:p>
          <a:p>
            <a:pPr marL="717550" indent="-271463" algn="just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① 개인의 이해와 창의성을 정책에 반영하고</a:t>
            </a:r>
            <a:r>
              <a:rPr lang="en-US" altLang="ko-KR" sz="1800" dirty="0"/>
              <a:t>, </a:t>
            </a:r>
            <a:r>
              <a:rPr lang="ko-KR" altLang="en-US" sz="1800" dirty="0"/>
              <a:t>제도운영의 민주성을 보장할 수 </a:t>
            </a:r>
            <a:endParaRPr lang="en-US" altLang="ko-KR" sz="1800" dirty="0"/>
          </a:p>
          <a:p>
            <a:pPr marL="717550" indent="-271463" algn="just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    </a:t>
            </a:r>
            <a:r>
              <a:rPr lang="ko-KR" altLang="en-US" sz="1800" dirty="0"/>
              <a:t>있는 제도적 장치</a:t>
            </a:r>
            <a:endParaRPr lang="en-US" altLang="ko-KR" sz="1800" dirty="0"/>
          </a:p>
          <a:p>
            <a:pPr marL="717550" indent="-271463" algn="just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② 원조성의 원칙은 권력의 집중현상 방지와 다수에게 권력분산의 장점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352928" cy="4873645"/>
          </a:xfrm>
        </p:spPr>
        <p:txBody>
          <a:bodyPr>
            <a:normAutofit/>
          </a:bodyPr>
          <a:lstStyle/>
          <a:p>
            <a:pPr marL="53340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536575" algn="l"/>
              </a:tabLst>
            </a:pPr>
            <a:r>
              <a:rPr lang="ko-KR" altLang="en-US" sz="1800" dirty="0"/>
              <a:t>복지욕구의 다양성과 복지 다원주의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전체 사회복지체계의 조화성 문제와 형평성의 문제 발생 여지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원조성의 원칙과 연대성의 원칙 역할분담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err="1"/>
              <a:t>원조성</a:t>
            </a:r>
            <a:endParaRPr lang="en-US" altLang="ko-KR" sz="1800" dirty="0"/>
          </a:p>
          <a:p>
            <a:pPr marL="901700" indent="-4556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횡적 측면에서 다양한 사회원조주체들 간 동반자적 관계 형성 </a:t>
            </a:r>
            <a:endParaRPr lang="en-US" altLang="ko-KR" sz="1800" dirty="0"/>
          </a:p>
          <a:p>
            <a:pPr marL="901700" indent="-4556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② 종적 측면에서 문제해결을 위한 사회원조 절차를 설정하여 사회복지</a:t>
            </a:r>
            <a:endParaRPr lang="en-US" altLang="ko-KR" sz="1800" dirty="0"/>
          </a:p>
          <a:p>
            <a:pPr marL="901700" indent="-4556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</a:t>
            </a:r>
            <a:r>
              <a:rPr lang="ko-KR" altLang="en-US" sz="1800" dirty="0"/>
              <a:t>체계의 연계성과 조화성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연대성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원조성의 원칙에서 발생할 수 있는 사회원조 주체의 개별성 문제를 보완</a:t>
            </a:r>
            <a:endParaRPr lang="en-US" altLang="ko-KR" sz="1800" dirty="0"/>
          </a:p>
          <a:p>
            <a:pPr marL="717550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하여 사회 전체적으로 조직의 결속력 유지∙강화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760144"/>
            <a:ext cx="6972320" cy="882906"/>
          </a:xfrm>
        </p:spPr>
        <p:txBody>
          <a:bodyPr>
            <a:no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연대성의 원칙</a:t>
            </a:r>
            <a:r>
              <a:rPr lang="en-US" altLang="ko-KR" sz="2800" b="1" dirty="0"/>
              <a:t>(</a:t>
            </a:r>
            <a:r>
              <a:rPr lang="en-US" altLang="ko-KR" sz="2800" b="1" dirty="0" err="1"/>
              <a:t>Solidaritätsprinzip</a:t>
            </a:r>
            <a:r>
              <a:rPr lang="en-US" altLang="ko-KR" sz="2400" b="1" dirty="0"/>
              <a:t>)</a:t>
            </a:r>
            <a:endParaRPr lang="ko-KR" altLang="en-US" sz="32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891182"/>
            <a:ext cx="8605868" cy="4181024"/>
          </a:xfrm>
        </p:spPr>
        <p:txBody>
          <a:bodyPr>
            <a:noAutofit/>
          </a:bodyPr>
          <a:lstStyle/>
          <a:p>
            <a:pPr marL="446088" indent="-446088">
              <a:lnSpc>
                <a:spcPct val="130000"/>
              </a:lnSpc>
              <a:spcBef>
                <a:spcPts val="500"/>
              </a:spcBef>
              <a:buAutoNum type="arabicPeriod"/>
            </a:pPr>
            <a:r>
              <a:rPr lang="ko-KR" altLang="en-US" sz="2400" b="1" dirty="0"/>
              <a:t>연대성의 정의</a:t>
            </a:r>
            <a:endParaRPr lang="en-US" altLang="ko-KR" sz="2400" b="1" dirty="0"/>
          </a:p>
          <a:p>
            <a:pPr marL="536575" indent="-3302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법률 용어인 연대보증</a:t>
            </a:r>
            <a:r>
              <a:rPr lang="en-US" altLang="ko-KR" sz="1800" dirty="0"/>
              <a:t>(</a:t>
            </a:r>
            <a:r>
              <a:rPr lang="en-US" altLang="ko-KR" sz="1800" dirty="0" err="1"/>
              <a:t>Solidarhaftung</a:t>
            </a:r>
            <a:r>
              <a:rPr lang="en-US" altLang="ko-KR" sz="1800" dirty="0"/>
              <a:t>)</a:t>
            </a:r>
            <a:r>
              <a:rPr lang="ko-KR" altLang="en-US" sz="1800" dirty="0"/>
              <a:t>에서 유래</a:t>
            </a:r>
            <a:endParaRPr lang="en-US" altLang="ko-KR" sz="1800" dirty="0"/>
          </a:p>
          <a:p>
            <a:pPr marL="536575" indent="-3302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채무자 </a:t>
            </a:r>
            <a:r>
              <a:rPr lang="en-US" altLang="ko-KR" sz="1800" dirty="0"/>
              <a:t>- </a:t>
            </a:r>
            <a:r>
              <a:rPr lang="ko-KR" altLang="en-US" sz="1800" dirty="0"/>
              <a:t>채권자 </a:t>
            </a:r>
            <a:r>
              <a:rPr lang="en-US" altLang="ko-KR" sz="1800" dirty="0"/>
              <a:t>- </a:t>
            </a:r>
            <a:r>
              <a:rPr lang="ko-KR" altLang="en-US" sz="1800" dirty="0"/>
              <a:t>다수의 연대보증인 상호간 채무의 청산관계</a:t>
            </a:r>
            <a:endParaRPr lang="en-US" altLang="ko-KR" sz="1800" dirty="0"/>
          </a:p>
          <a:p>
            <a:pPr marL="536575" indent="-3302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특정한 사회문제로 인한 소수의 피해자를 위하여 다수가 그 비용을 공동분담</a:t>
            </a:r>
            <a:endParaRPr lang="en-US" altLang="ko-KR" sz="1800" dirty="0"/>
          </a:p>
          <a:p>
            <a:pPr marL="536575" indent="-3302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연대성</a:t>
            </a:r>
            <a:endParaRPr lang="en-US" altLang="ko-KR" sz="1800" dirty="0"/>
          </a:p>
          <a:p>
            <a:pPr marL="804863" indent="-3302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구성원 상호간 결속력∙유대감</a:t>
            </a:r>
            <a:r>
              <a:rPr lang="en-US" altLang="ko-KR" sz="1800" dirty="0"/>
              <a:t>, </a:t>
            </a:r>
            <a:r>
              <a:rPr lang="ko-KR" altLang="en-US" sz="1800" dirty="0"/>
              <a:t>동료의식</a:t>
            </a:r>
            <a:r>
              <a:rPr lang="en-US" altLang="ko-KR" sz="1800" dirty="0"/>
              <a:t>, </a:t>
            </a:r>
            <a:r>
              <a:rPr lang="ko-KR" altLang="en-US" sz="1800" dirty="0"/>
              <a:t>연대의식</a:t>
            </a:r>
            <a:endParaRPr lang="en-US" altLang="ko-KR" sz="1800" dirty="0"/>
          </a:p>
          <a:p>
            <a:pPr marL="804863" indent="-330200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연대성의 수준은 특정한 사안에 대해 얼마나 많은 수의 구성원들이 공동의 </a:t>
            </a:r>
            <a:endParaRPr lang="en-US" altLang="ko-KR" sz="1800" dirty="0"/>
          </a:p>
          <a:p>
            <a:pPr marL="804863" indent="-3302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관심사로 인식</a:t>
            </a:r>
            <a:r>
              <a:rPr lang="en-US" altLang="ko-KR" sz="1800" dirty="0"/>
              <a:t>(</a:t>
            </a:r>
            <a:r>
              <a:rPr lang="ko-KR" altLang="en-US" sz="1800" dirty="0"/>
              <a:t>특히 노동현장</a:t>
            </a:r>
            <a:r>
              <a:rPr lang="en-US" altLang="ko-KR" sz="1800" dirty="0"/>
              <a:t>) </a:t>
            </a:r>
          </a:p>
          <a:p>
            <a:pPr marL="804863" indent="-3302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③ </a:t>
            </a:r>
            <a:r>
              <a:rPr lang="ko-KR" altLang="en-US" sz="1800" dirty="0"/>
              <a:t>한 배를 탄 운명공동체의 의식이 전제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882649"/>
            <a:ext cx="8534430" cy="5046681"/>
          </a:xfrm>
        </p:spPr>
        <p:txBody>
          <a:bodyPr>
            <a:normAutofit/>
          </a:bodyPr>
          <a:lstStyle/>
          <a:p>
            <a:pPr marL="3429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연대성의 원칙과 사회복지정책</a:t>
            </a:r>
            <a:endParaRPr lang="en-US" altLang="ko-KR" sz="2400" b="1" dirty="0"/>
          </a:p>
          <a:p>
            <a:pPr marL="342900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800" b="1" dirty="0"/>
          </a:p>
          <a:p>
            <a:pPr marL="53340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사회복지정책에서의 연대성</a:t>
            </a:r>
            <a:endParaRPr lang="en-US" altLang="ko-KR" sz="1800" dirty="0"/>
          </a:p>
          <a:p>
            <a:pPr marL="5334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구성원 개개인이 사회문제를 공동의 관심사로 인식하고</a:t>
            </a:r>
            <a:r>
              <a:rPr lang="en-US" altLang="ko-KR" sz="1800" dirty="0"/>
              <a:t>, </a:t>
            </a:r>
            <a:r>
              <a:rPr lang="ko-KR" altLang="en-US" sz="1800" dirty="0"/>
              <a:t>공동의 노력으로 </a:t>
            </a:r>
            <a:endParaRPr lang="en-US" altLang="ko-KR" sz="1800" dirty="0"/>
          </a:p>
          <a:p>
            <a:pPr marL="5334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해결하고자 하는 의지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사회보험의 경우 보험료 납부의지</a:t>
            </a:r>
            <a:r>
              <a:rPr lang="en-US" altLang="ko-KR" sz="1800" dirty="0"/>
              <a:t>)</a:t>
            </a:r>
          </a:p>
          <a:p>
            <a:pPr marL="53340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연대성의 특성</a:t>
            </a:r>
            <a:endParaRPr lang="en-US" altLang="ko-KR" sz="1800" dirty="0"/>
          </a:p>
          <a:p>
            <a:pPr marL="53657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이타적 희생정신</a:t>
            </a:r>
            <a:endParaRPr lang="en-US" altLang="ko-KR" sz="1800" dirty="0"/>
          </a:p>
          <a:p>
            <a:pPr marL="536575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상부상조의 정신</a:t>
            </a:r>
            <a:endParaRPr lang="en-US" altLang="ko-KR" sz="1800" dirty="0"/>
          </a:p>
          <a:p>
            <a:pPr marL="5381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문제에 대한 집단적 대처수단으로서 상호성</a:t>
            </a:r>
            <a:r>
              <a:rPr lang="en-US" altLang="ko-KR" sz="1800" dirty="0"/>
              <a:t>(reciprocity)    </a:t>
            </a:r>
          </a:p>
          <a:p>
            <a:pPr marL="5381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② </a:t>
            </a:r>
            <a:r>
              <a:rPr lang="ko-KR" altLang="en-US" sz="1800" dirty="0"/>
              <a:t>사후적 차원에서 피해를 겪고 있는 사람에 대한 자선행위가 아니라</a:t>
            </a:r>
            <a:r>
              <a:rPr lang="en-US" altLang="ko-KR" sz="1800" dirty="0"/>
              <a:t>, </a:t>
            </a:r>
          </a:p>
          <a:p>
            <a:pPr marL="5381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</a:t>
            </a:r>
            <a:r>
              <a:rPr lang="ko-KR" altLang="en-US" sz="1800" dirty="0"/>
              <a:t>사전적 차원에서 문제해결을 위한 공동전략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2478" y="1285860"/>
            <a:ext cx="7748612" cy="4500594"/>
          </a:xfrm>
        </p:spPr>
        <p:txBody>
          <a:bodyPr>
            <a:normAutofit/>
          </a:bodyPr>
          <a:lstStyle/>
          <a:p>
            <a:pPr marL="53340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연대성에 대한 두 가지 특성의 종합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전체는 개인을 위하여 그리고 개인은 전체를 위하여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개인과 사회의 이해 상호간 우선순위의 문제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개인주의</a:t>
            </a:r>
            <a:r>
              <a:rPr lang="en-US" altLang="ko-KR" sz="1800" dirty="0"/>
              <a:t>(individualism) : </a:t>
            </a:r>
            <a:r>
              <a:rPr lang="ko-KR" altLang="en-US" sz="1800" dirty="0"/>
              <a:t>이기주의</a:t>
            </a:r>
            <a:r>
              <a:rPr lang="en-US" altLang="ko-KR" sz="1800" dirty="0"/>
              <a:t>(egoism)</a:t>
            </a:r>
          </a:p>
          <a:p>
            <a:pPr marL="7175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전체주의</a:t>
            </a:r>
            <a:r>
              <a:rPr lang="en-US" altLang="ko-KR" sz="1800" dirty="0"/>
              <a:t>(collectivism) : </a:t>
            </a:r>
            <a:r>
              <a:rPr lang="ko-KR" altLang="en-US" sz="1800" dirty="0"/>
              <a:t>이타주의</a:t>
            </a:r>
            <a:r>
              <a:rPr lang="en-US" altLang="ko-KR" sz="1800" dirty="0"/>
              <a:t>(altruism)</a:t>
            </a:r>
          </a:p>
          <a:p>
            <a:pPr marL="717550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/>
              <a:t>Nell-</a:t>
            </a:r>
            <a:r>
              <a:rPr lang="en-US" altLang="ko-KR" sz="1800" dirty="0" err="1"/>
              <a:t>Breuning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연대성은 양자를 절충하는 사회철학으로서</a:t>
            </a:r>
            <a:r>
              <a:rPr lang="en-US" altLang="ko-KR" sz="1800" dirty="0"/>
              <a:t>, </a:t>
            </a:r>
            <a:r>
              <a:rPr lang="ko-KR" altLang="en-US" sz="1800" dirty="0"/>
              <a:t>개인의 이해와 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  </a:t>
            </a:r>
            <a:r>
              <a:rPr lang="ko-KR" altLang="en-US" sz="1800" dirty="0"/>
              <a:t>사회의 이해가 균형적으로 반영될 수 있도록 하는 상호주의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  (mutualism)</a:t>
            </a:r>
            <a:r>
              <a:rPr lang="ko-KR" altLang="en-US" sz="1800" dirty="0"/>
              <a:t>를 바탕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② 이 경우에만 연대의식을 최대한의 수준으로 동원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8546" y="1190630"/>
            <a:ext cx="8539734" cy="4524386"/>
          </a:xfrm>
        </p:spPr>
        <p:txBody>
          <a:bodyPr>
            <a:normAutofit/>
          </a:bodyPr>
          <a:lstStyle/>
          <a:p>
            <a:pPr marL="350838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조직의 규모와 연대성의 수준</a:t>
            </a:r>
            <a:endParaRPr lang="en-US" altLang="ko-KR" sz="2400" b="1" dirty="0"/>
          </a:p>
          <a:p>
            <a:pPr marL="53340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전통사회에서의 연대성</a:t>
            </a:r>
            <a:endParaRPr lang="en-US" altLang="ko-KR" sz="1800" dirty="0"/>
          </a:p>
          <a:p>
            <a:pPr marL="622300" indent="-2476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공동의 관심사를 배경으로 형성된 소규모 집단의 조직연대성</a:t>
            </a:r>
            <a:endParaRPr lang="en-US" altLang="ko-KR" sz="1800" dirty="0"/>
          </a:p>
          <a:p>
            <a:pPr marL="622300" indent="-2476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혈연</a:t>
            </a:r>
            <a:r>
              <a:rPr lang="en-US" altLang="ko-KR" sz="1800" dirty="0"/>
              <a:t>∙</a:t>
            </a:r>
            <a:r>
              <a:rPr lang="ko-KR" altLang="en-US" sz="1800" dirty="0"/>
              <a:t>지연공동체</a:t>
            </a:r>
            <a:r>
              <a:rPr lang="en-US" altLang="ko-KR" sz="1800" dirty="0"/>
              <a:t>, </a:t>
            </a:r>
            <a:r>
              <a:rPr lang="ko-KR" altLang="en-US" sz="1800" dirty="0"/>
              <a:t>공제조합 등</a:t>
            </a:r>
            <a:endParaRPr lang="en-US" altLang="ko-KR" sz="1800" dirty="0"/>
          </a:p>
          <a:p>
            <a:pPr marL="622300" indent="-2476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개별적 특성</a:t>
            </a:r>
            <a:endParaRPr lang="en-US" altLang="ko-KR" sz="1800" dirty="0"/>
          </a:p>
          <a:p>
            <a:pPr marL="9001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공동체에 대한 연대의식은 개인의 자유의지</a:t>
            </a:r>
            <a:endParaRPr lang="en-US" altLang="ko-KR" sz="1800" dirty="0"/>
          </a:p>
          <a:p>
            <a:pPr marL="9001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(</a:t>
            </a:r>
            <a:r>
              <a:rPr lang="ko-KR" altLang="en-US" sz="1800" dirty="0"/>
              <a:t>정서적 소속감이나 심리적 유대감</a:t>
            </a:r>
            <a:r>
              <a:rPr lang="en-US" altLang="ko-KR" sz="1800" dirty="0"/>
              <a:t>)</a:t>
            </a:r>
          </a:p>
          <a:p>
            <a:pPr marL="9001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개인의 연대감은 도덕적 의무감이나 내부적 강제규범에 의해서도 영향</a:t>
            </a:r>
            <a:endParaRPr lang="en-US" altLang="ko-KR" sz="1800" dirty="0"/>
          </a:p>
          <a:p>
            <a:pPr marL="622300" indent="-247650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소규모 조직은 연대성의 동원능력이 절대적으로 부족</a:t>
            </a:r>
            <a:r>
              <a:rPr lang="en-US" altLang="ko-KR" sz="1800" dirty="0"/>
              <a:t>, </a:t>
            </a:r>
            <a:r>
              <a:rPr lang="ko-KR" altLang="en-US" sz="1800" dirty="0"/>
              <a:t>연대의식은 개인별 차이로 인해 근대사회 이후 대량적 사회문제의 해결에 한계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8184" y="857232"/>
            <a:ext cx="7741468" cy="5236064"/>
          </a:xfrm>
          <a:prstGeom prst="roundRect">
            <a:avLst>
              <a:gd name="adj" fmla="val 804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   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52816" y="4918875"/>
            <a:ext cx="471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+mn-ea"/>
              </a:rPr>
              <a:t>K</a:t>
            </a:r>
            <a:endParaRPr lang="ko-KR" altLang="en-US" sz="1600" dirty="0">
              <a:latin typeface="+mn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507613" y="5284771"/>
            <a:ext cx="1970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</a:pPr>
            <a:r>
              <a:rPr lang="ko-KR" altLang="en-US" sz="1600" dirty="0">
                <a:latin typeface="+mj-lt"/>
              </a:rPr>
              <a:t>적정</a:t>
            </a:r>
            <a:r>
              <a:rPr lang="en-US" altLang="ko-KR" sz="1600" dirty="0">
                <a:latin typeface="+mj-lt"/>
              </a:rPr>
              <a:t> </a:t>
            </a:r>
            <a:r>
              <a:rPr lang="ko-KR" altLang="en-US" sz="1600" dirty="0">
                <a:latin typeface="+mj-lt"/>
              </a:rPr>
              <a:t>가입자의 규모</a:t>
            </a:r>
            <a:endParaRPr lang="en-US" altLang="ko-KR" sz="1600" dirty="0">
              <a:latin typeface="+mj-lt"/>
            </a:endParaRPr>
          </a:p>
        </p:txBody>
      </p:sp>
      <p:sp>
        <p:nvSpPr>
          <p:cNvPr id="13" name="자유형 12"/>
          <p:cNvSpPr/>
          <p:nvPr/>
        </p:nvSpPr>
        <p:spPr>
          <a:xfrm>
            <a:off x="1512866" y="1772816"/>
            <a:ext cx="6158407" cy="3103511"/>
          </a:xfrm>
          <a:custGeom>
            <a:avLst/>
            <a:gdLst>
              <a:gd name="connsiteX0" fmla="*/ 0 w 3263900"/>
              <a:gd name="connsiteY0" fmla="*/ 3124200 h 3124200"/>
              <a:gd name="connsiteX1" fmla="*/ 1651000 w 3263900"/>
              <a:gd name="connsiteY1" fmla="*/ 1657350 h 3124200"/>
              <a:gd name="connsiteX2" fmla="*/ 3263900 w 3263900"/>
              <a:gd name="connsiteY2" fmla="*/ 0 h 3124200"/>
              <a:gd name="connsiteX0" fmla="*/ 0 w 3263900"/>
              <a:gd name="connsiteY0" fmla="*/ 3124200 h 3124200"/>
              <a:gd name="connsiteX1" fmla="*/ 1330316 w 3263900"/>
              <a:gd name="connsiteY1" fmla="*/ 29384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82933"/>
              <a:gd name="connsiteX1" fmla="*/ 1330316 w 3263900"/>
              <a:gd name="connsiteY1" fmla="*/ 2938458 h 3182933"/>
              <a:gd name="connsiteX2" fmla="*/ 1651000 w 3263900"/>
              <a:gd name="connsiteY2" fmla="*/ 1657350 h 3182933"/>
              <a:gd name="connsiteX3" fmla="*/ 3263900 w 3263900"/>
              <a:gd name="connsiteY3" fmla="*/ 0 h 3182933"/>
              <a:gd name="connsiteX0" fmla="*/ 0 w 3263900"/>
              <a:gd name="connsiteY0" fmla="*/ 3124200 h 3182933"/>
              <a:gd name="connsiteX1" fmla="*/ 1330316 w 3263900"/>
              <a:gd name="connsiteY1" fmla="*/ 2938458 h 3182933"/>
              <a:gd name="connsiteX2" fmla="*/ 1651000 w 3263900"/>
              <a:gd name="connsiteY2" fmla="*/ 1657350 h 3182933"/>
              <a:gd name="connsiteX3" fmla="*/ 3263900 w 3263900"/>
              <a:gd name="connsiteY3" fmla="*/ 0 h 3182933"/>
              <a:gd name="connsiteX0" fmla="*/ 0 w 3263900"/>
              <a:gd name="connsiteY0" fmla="*/ 3124200 h 3124200"/>
              <a:gd name="connsiteX1" fmla="*/ 133031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24200"/>
              <a:gd name="connsiteX1" fmla="*/ 133031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24200"/>
              <a:gd name="connsiteX1" fmla="*/ 125884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40054"/>
              <a:gd name="connsiteX1" fmla="*/ 1258846 w 3263900"/>
              <a:gd name="connsiteY1" fmla="*/ 2795558 h 3140054"/>
              <a:gd name="connsiteX2" fmla="*/ 1651000 w 3263900"/>
              <a:gd name="connsiteY2" fmla="*/ 1657350 h 3140054"/>
              <a:gd name="connsiteX3" fmla="*/ 3263900 w 3263900"/>
              <a:gd name="connsiteY3" fmla="*/ 0 h 3140054"/>
              <a:gd name="connsiteX0" fmla="*/ 0 w 3263900"/>
              <a:gd name="connsiteY0" fmla="*/ 3124200 h 3140054"/>
              <a:gd name="connsiteX1" fmla="*/ 1258846 w 3263900"/>
              <a:gd name="connsiteY1" fmla="*/ 2795558 h 3140054"/>
              <a:gd name="connsiteX2" fmla="*/ 1651000 w 3263900"/>
              <a:gd name="connsiteY2" fmla="*/ 1657350 h 3140054"/>
              <a:gd name="connsiteX3" fmla="*/ 3263900 w 3263900"/>
              <a:gd name="connsiteY3" fmla="*/ 0 h 3140054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192430"/>
              <a:gd name="connsiteY0" fmla="*/ 3124200 h 3163860"/>
              <a:gd name="connsiteX1" fmla="*/ 1325508 w 3192430"/>
              <a:gd name="connsiteY1" fmla="*/ 2819364 h 3163860"/>
              <a:gd name="connsiteX2" fmla="*/ 1651000 w 3192430"/>
              <a:gd name="connsiteY2" fmla="*/ 1657350 h 3163860"/>
              <a:gd name="connsiteX3" fmla="*/ 3192430 w 3192430"/>
              <a:gd name="connsiteY3" fmla="*/ 0 h 3163860"/>
              <a:gd name="connsiteX0" fmla="*/ 0 w 3192430"/>
              <a:gd name="connsiteY0" fmla="*/ 3124200 h 3163860"/>
              <a:gd name="connsiteX1" fmla="*/ 1325508 w 3192430"/>
              <a:gd name="connsiteY1" fmla="*/ 2819364 h 3163860"/>
              <a:gd name="connsiteX2" fmla="*/ 1651000 w 3192430"/>
              <a:gd name="connsiteY2" fmla="*/ 1657350 h 3163860"/>
              <a:gd name="connsiteX3" fmla="*/ 3192430 w 3192430"/>
              <a:gd name="connsiteY3" fmla="*/ 0 h 3163860"/>
              <a:gd name="connsiteX0" fmla="*/ 0 w 3192430"/>
              <a:gd name="connsiteY0" fmla="*/ 3124200 h 3124200"/>
              <a:gd name="connsiteX1" fmla="*/ 1651000 w 3192430"/>
              <a:gd name="connsiteY1" fmla="*/ 1657350 h 3124200"/>
              <a:gd name="connsiteX2" fmla="*/ 3192430 w 3192430"/>
              <a:gd name="connsiteY2" fmla="*/ 0 h 3124200"/>
              <a:gd name="connsiteX0" fmla="*/ 0 w 1541430"/>
              <a:gd name="connsiteY0" fmla="*/ 1657350 h 1657350"/>
              <a:gd name="connsiteX1" fmla="*/ 1541430 w 1541430"/>
              <a:gd name="connsiteY1" fmla="*/ 0 h 1657350"/>
              <a:gd name="connsiteX0" fmla="*/ 0 w 1541430"/>
              <a:gd name="connsiteY0" fmla="*/ 1657350 h 1870655"/>
              <a:gd name="connsiteX1" fmla="*/ 6920 w 1541430"/>
              <a:gd name="connsiteY1" fmla="*/ 1870655 h 1870655"/>
              <a:gd name="connsiteX2" fmla="*/ 1541430 w 1541430"/>
              <a:gd name="connsiteY2" fmla="*/ 0 h 1870655"/>
              <a:gd name="connsiteX0" fmla="*/ 0 w 1534510"/>
              <a:gd name="connsiteY0" fmla="*/ 1870655 h 1870655"/>
              <a:gd name="connsiteX1" fmla="*/ 1534510 w 1534510"/>
              <a:gd name="connsiteY1" fmla="*/ 0 h 1870655"/>
              <a:gd name="connsiteX0" fmla="*/ 0 w 1577362"/>
              <a:gd name="connsiteY0" fmla="*/ 1905580 h 1905580"/>
              <a:gd name="connsiteX1" fmla="*/ 1577362 w 1577362"/>
              <a:gd name="connsiteY1" fmla="*/ 0 h 1905580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3845043"/>
              <a:gd name="connsiteY0" fmla="*/ 2255634 h 2255634"/>
              <a:gd name="connsiteX1" fmla="*/ 3845043 w 3845043"/>
              <a:gd name="connsiteY1" fmla="*/ 0 h 2255634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3380" h="2244879">
                <a:moveTo>
                  <a:pt x="0" y="2244879"/>
                </a:moveTo>
                <a:cubicBezTo>
                  <a:pt x="713555" y="1980668"/>
                  <a:pt x="2445441" y="1494233"/>
                  <a:pt x="3803380" y="0"/>
                </a:cubicBezTo>
              </a:path>
            </a:pathLst>
          </a:cu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1500168" y="1623143"/>
            <a:ext cx="6215105" cy="3258842"/>
            <a:chOff x="1571606" y="1974950"/>
            <a:chExt cx="6215105" cy="3258842"/>
          </a:xfrm>
        </p:grpSpPr>
        <p:cxnSp>
          <p:nvCxnSpPr>
            <p:cNvPr id="14" name="직선 연결선 13"/>
            <p:cNvCxnSpPr/>
            <p:nvPr/>
          </p:nvCxnSpPr>
          <p:spPr>
            <a:xfrm rot="5400000">
              <a:off x="-36916" y="3593993"/>
              <a:ext cx="3240000" cy="1914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10800000" flipV="1">
              <a:off x="1571606" y="5214950"/>
              <a:ext cx="6215105" cy="1884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5400000">
              <a:off x="6155475" y="3593993"/>
              <a:ext cx="3240000" cy="1914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7458478" y="4934581"/>
            <a:ext cx="471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+mn-ea"/>
              </a:rPr>
              <a:t>N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90822" y="5279579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>
                <a:latin typeface="+mn-ea"/>
              </a:rPr>
              <a:t>전 국민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5852" y="4918875"/>
            <a:ext cx="471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+mn-ea"/>
              </a:rPr>
              <a:t>0</a:t>
            </a:r>
            <a:endParaRPr lang="ko-KR" altLang="en-US" sz="1600" dirty="0">
              <a:latin typeface="+mn-ea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5400000">
            <a:off x="3959768" y="4330779"/>
            <a:ext cx="1080000" cy="1588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자유형 25"/>
          <p:cNvSpPr/>
          <p:nvPr/>
        </p:nvSpPr>
        <p:spPr>
          <a:xfrm flipV="1">
            <a:off x="1556865" y="1756447"/>
            <a:ext cx="6162383" cy="2693702"/>
          </a:xfrm>
          <a:custGeom>
            <a:avLst/>
            <a:gdLst>
              <a:gd name="connsiteX0" fmla="*/ 0 w 3263900"/>
              <a:gd name="connsiteY0" fmla="*/ 3124200 h 3124200"/>
              <a:gd name="connsiteX1" fmla="*/ 1651000 w 3263900"/>
              <a:gd name="connsiteY1" fmla="*/ 1657350 h 3124200"/>
              <a:gd name="connsiteX2" fmla="*/ 3263900 w 3263900"/>
              <a:gd name="connsiteY2" fmla="*/ 0 h 3124200"/>
              <a:gd name="connsiteX0" fmla="*/ 0 w 3263900"/>
              <a:gd name="connsiteY0" fmla="*/ 3124200 h 3124200"/>
              <a:gd name="connsiteX1" fmla="*/ 1330316 w 3263900"/>
              <a:gd name="connsiteY1" fmla="*/ 29384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82933"/>
              <a:gd name="connsiteX1" fmla="*/ 1330316 w 3263900"/>
              <a:gd name="connsiteY1" fmla="*/ 2938458 h 3182933"/>
              <a:gd name="connsiteX2" fmla="*/ 1651000 w 3263900"/>
              <a:gd name="connsiteY2" fmla="*/ 1657350 h 3182933"/>
              <a:gd name="connsiteX3" fmla="*/ 3263900 w 3263900"/>
              <a:gd name="connsiteY3" fmla="*/ 0 h 3182933"/>
              <a:gd name="connsiteX0" fmla="*/ 0 w 3263900"/>
              <a:gd name="connsiteY0" fmla="*/ 3124200 h 3182933"/>
              <a:gd name="connsiteX1" fmla="*/ 1330316 w 3263900"/>
              <a:gd name="connsiteY1" fmla="*/ 2938458 h 3182933"/>
              <a:gd name="connsiteX2" fmla="*/ 1651000 w 3263900"/>
              <a:gd name="connsiteY2" fmla="*/ 1657350 h 3182933"/>
              <a:gd name="connsiteX3" fmla="*/ 3263900 w 3263900"/>
              <a:gd name="connsiteY3" fmla="*/ 0 h 3182933"/>
              <a:gd name="connsiteX0" fmla="*/ 0 w 3263900"/>
              <a:gd name="connsiteY0" fmla="*/ 3124200 h 3124200"/>
              <a:gd name="connsiteX1" fmla="*/ 133031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24200"/>
              <a:gd name="connsiteX1" fmla="*/ 133031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24200"/>
              <a:gd name="connsiteX1" fmla="*/ 1258846 w 3263900"/>
              <a:gd name="connsiteY1" fmla="*/ 2795558 h 3124200"/>
              <a:gd name="connsiteX2" fmla="*/ 1651000 w 3263900"/>
              <a:gd name="connsiteY2" fmla="*/ 1657350 h 3124200"/>
              <a:gd name="connsiteX3" fmla="*/ 3263900 w 3263900"/>
              <a:gd name="connsiteY3" fmla="*/ 0 h 3124200"/>
              <a:gd name="connsiteX0" fmla="*/ 0 w 3263900"/>
              <a:gd name="connsiteY0" fmla="*/ 3124200 h 3140054"/>
              <a:gd name="connsiteX1" fmla="*/ 1258846 w 3263900"/>
              <a:gd name="connsiteY1" fmla="*/ 2795558 h 3140054"/>
              <a:gd name="connsiteX2" fmla="*/ 1651000 w 3263900"/>
              <a:gd name="connsiteY2" fmla="*/ 1657350 h 3140054"/>
              <a:gd name="connsiteX3" fmla="*/ 3263900 w 3263900"/>
              <a:gd name="connsiteY3" fmla="*/ 0 h 3140054"/>
              <a:gd name="connsiteX0" fmla="*/ 0 w 3263900"/>
              <a:gd name="connsiteY0" fmla="*/ 3124200 h 3140054"/>
              <a:gd name="connsiteX1" fmla="*/ 1258846 w 3263900"/>
              <a:gd name="connsiteY1" fmla="*/ 2795558 h 3140054"/>
              <a:gd name="connsiteX2" fmla="*/ 1651000 w 3263900"/>
              <a:gd name="connsiteY2" fmla="*/ 1657350 h 3140054"/>
              <a:gd name="connsiteX3" fmla="*/ 3263900 w 3263900"/>
              <a:gd name="connsiteY3" fmla="*/ 0 h 3140054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263900"/>
              <a:gd name="connsiteY0" fmla="*/ 3124200 h 3163860"/>
              <a:gd name="connsiteX1" fmla="*/ 1325508 w 3263900"/>
              <a:gd name="connsiteY1" fmla="*/ 2819364 h 3163860"/>
              <a:gd name="connsiteX2" fmla="*/ 1651000 w 3263900"/>
              <a:gd name="connsiteY2" fmla="*/ 1657350 h 3163860"/>
              <a:gd name="connsiteX3" fmla="*/ 3263900 w 3263900"/>
              <a:gd name="connsiteY3" fmla="*/ 0 h 3163860"/>
              <a:gd name="connsiteX0" fmla="*/ 0 w 3192430"/>
              <a:gd name="connsiteY0" fmla="*/ 3124200 h 3163860"/>
              <a:gd name="connsiteX1" fmla="*/ 1325508 w 3192430"/>
              <a:gd name="connsiteY1" fmla="*/ 2819364 h 3163860"/>
              <a:gd name="connsiteX2" fmla="*/ 1651000 w 3192430"/>
              <a:gd name="connsiteY2" fmla="*/ 1657350 h 3163860"/>
              <a:gd name="connsiteX3" fmla="*/ 3192430 w 3192430"/>
              <a:gd name="connsiteY3" fmla="*/ 0 h 3163860"/>
              <a:gd name="connsiteX0" fmla="*/ 0 w 3192430"/>
              <a:gd name="connsiteY0" fmla="*/ 3124200 h 3163860"/>
              <a:gd name="connsiteX1" fmla="*/ 1325508 w 3192430"/>
              <a:gd name="connsiteY1" fmla="*/ 2819364 h 3163860"/>
              <a:gd name="connsiteX2" fmla="*/ 1651000 w 3192430"/>
              <a:gd name="connsiteY2" fmla="*/ 1657350 h 3163860"/>
              <a:gd name="connsiteX3" fmla="*/ 3192430 w 3192430"/>
              <a:gd name="connsiteY3" fmla="*/ 0 h 3163860"/>
              <a:gd name="connsiteX0" fmla="*/ 0 w 3192430"/>
              <a:gd name="connsiteY0" fmla="*/ 3124200 h 3124200"/>
              <a:gd name="connsiteX1" fmla="*/ 1651000 w 3192430"/>
              <a:gd name="connsiteY1" fmla="*/ 1657350 h 3124200"/>
              <a:gd name="connsiteX2" fmla="*/ 3192430 w 3192430"/>
              <a:gd name="connsiteY2" fmla="*/ 0 h 3124200"/>
              <a:gd name="connsiteX0" fmla="*/ 0 w 1541430"/>
              <a:gd name="connsiteY0" fmla="*/ 1657350 h 1657350"/>
              <a:gd name="connsiteX1" fmla="*/ 1541430 w 1541430"/>
              <a:gd name="connsiteY1" fmla="*/ 0 h 1657350"/>
              <a:gd name="connsiteX0" fmla="*/ 0 w 1541430"/>
              <a:gd name="connsiteY0" fmla="*/ 1657350 h 1870655"/>
              <a:gd name="connsiteX1" fmla="*/ 6920 w 1541430"/>
              <a:gd name="connsiteY1" fmla="*/ 1870655 h 1870655"/>
              <a:gd name="connsiteX2" fmla="*/ 1541430 w 1541430"/>
              <a:gd name="connsiteY2" fmla="*/ 0 h 1870655"/>
              <a:gd name="connsiteX0" fmla="*/ 0 w 1534510"/>
              <a:gd name="connsiteY0" fmla="*/ 1870655 h 1870655"/>
              <a:gd name="connsiteX1" fmla="*/ 1534510 w 1534510"/>
              <a:gd name="connsiteY1" fmla="*/ 0 h 1870655"/>
              <a:gd name="connsiteX0" fmla="*/ 0 w 1577362"/>
              <a:gd name="connsiteY0" fmla="*/ 1905580 h 1905580"/>
              <a:gd name="connsiteX1" fmla="*/ 1577362 w 1577362"/>
              <a:gd name="connsiteY1" fmla="*/ 0 h 1905580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2080282"/>
              <a:gd name="connsiteY0" fmla="*/ 2358964 h 2358964"/>
              <a:gd name="connsiteX1" fmla="*/ 2080282 w 2080282"/>
              <a:gd name="connsiteY1" fmla="*/ 0 h 2358964"/>
              <a:gd name="connsiteX0" fmla="*/ 0 w 3845043"/>
              <a:gd name="connsiteY0" fmla="*/ 2255634 h 2255634"/>
              <a:gd name="connsiteX1" fmla="*/ 3845043 w 3845043"/>
              <a:gd name="connsiteY1" fmla="*/ 0 h 2255634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2244879 h 2244879"/>
              <a:gd name="connsiteX1" fmla="*/ 3803380 w 3803380"/>
              <a:gd name="connsiteY1" fmla="*/ 0 h 2244879"/>
              <a:gd name="connsiteX0" fmla="*/ 0 w 3803380"/>
              <a:gd name="connsiteY0" fmla="*/ 1807354 h 1807354"/>
              <a:gd name="connsiteX1" fmla="*/ 3803380 w 3803380"/>
              <a:gd name="connsiteY1" fmla="*/ 0 h 1807354"/>
              <a:gd name="connsiteX0" fmla="*/ 0 w 3803380"/>
              <a:gd name="connsiteY0" fmla="*/ 1807354 h 1807354"/>
              <a:gd name="connsiteX1" fmla="*/ 3803380 w 3803380"/>
              <a:gd name="connsiteY1" fmla="*/ 0 h 1807354"/>
              <a:gd name="connsiteX0" fmla="*/ 0 w 3803380"/>
              <a:gd name="connsiteY0" fmla="*/ 1807354 h 1807354"/>
              <a:gd name="connsiteX1" fmla="*/ 3803380 w 3803380"/>
              <a:gd name="connsiteY1" fmla="*/ 0 h 1807354"/>
              <a:gd name="connsiteX0" fmla="*/ 0 w 3790777"/>
              <a:gd name="connsiteY0" fmla="*/ 1992545 h 1992545"/>
              <a:gd name="connsiteX1" fmla="*/ 3790777 w 3790777"/>
              <a:gd name="connsiteY1" fmla="*/ 0 h 1992545"/>
              <a:gd name="connsiteX0" fmla="*/ 0 w 3805836"/>
              <a:gd name="connsiteY0" fmla="*/ 1948450 h 1948450"/>
              <a:gd name="connsiteX1" fmla="*/ 3805836 w 3805836"/>
              <a:gd name="connsiteY1" fmla="*/ 0 h 1948450"/>
              <a:gd name="connsiteX0" fmla="*/ 0 w 3805836"/>
              <a:gd name="connsiteY0" fmla="*/ 1948450 h 1948450"/>
              <a:gd name="connsiteX1" fmla="*/ 3805836 w 3805836"/>
              <a:gd name="connsiteY1" fmla="*/ 0 h 194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5836" h="1948450">
                <a:moveTo>
                  <a:pt x="0" y="1948450"/>
                </a:moveTo>
                <a:cubicBezTo>
                  <a:pt x="1162759" y="621421"/>
                  <a:pt x="2165525" y="93958"/>
                  <a:pt x="3805836" y="0"/>
                </a:cubicBezTo>
              </a:path>
            </a:pathLst>
          </a:cu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857224" y="1434119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>
                <a:latin typeface="+mn-ea"/>
              </a:rPr>
              <a:t>연대</a:t>
            </a:r>
            <a:endParaRPr lang="en-US" altLang="ko-KR" sz="1400" dirty="0">
              <a:latin typeface="+mn-ea"/>
            </a:endParaRPr>
          </a:p>
          <a:p>
            <a:pPr algn="ctr"/>
            <a:r>
              <a:rPr lang="ko-KR" altLang="en-US" sz="1400" dirty="0">
                <a:latin typeface="+mn-ea"/>
              </a:rPr>
              <a:t>의식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08906" y="103668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+mn-ea"/>
              </a:rPr>
              <a:t>사회문제의</a:t>
            </a:r>
            <a:endParaRPr lang="en-US" altLang="ko-KR" sz="1400" dirty="0">
              <a:latin typeface="+mn-ea"/>
            </a:endParaRPr>
          </a:p>
          <a:p>
            <a:pPr algn="ctr"/>
            <a:r>
              <a:rPr lang="ko-KR" altLang="en-US" sz="1400" dirty="0">
                <a:latin typeface="+mn-ea"/>
              </a:rPr>
              <a:t>해결능력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57488" y="2219937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+mn-ea"/>
              </a:rPr>
              <a:t>연대의식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00628" y="2268221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+mn-ea"/>
              </a:rPr>
              <a:t>사회문제의</a:t>
            </a:r>
            <a:endParaRPr lang="en-US" altLang="ko-KR" sz="1400" dirty="0">
              <a:latin typeface="+mn-ea"/>
            </a:endParaRPr>
          </a:p>
          <a:p>
            <a:pPr algn="ctr"/>
            <a:r>
              <a:rPr lang="ko-KR" altLang="en-US" sz="1400" dirty="0">
                <a:latin typeface="+mn-ea"/>
              </a:rPr>
              <a:t>해결능력</a:t>
            </a:r>
          </a:p>
        </p:txBody>
      </p:sp>
      <p:cxnSp>
        <p:nvCxnSpPr>
          <p:cNvPr id="33" name="직선 화살표 연결선 32"/>
          <p:cNvCxnSpPr>
            <a:stCxn id="29" idx="1"/>
          </p:cNvCxnSpPr>
          <p:nvPr/>
        </p:nvCxnSpPr>
        <p:spPr>
          <a:xfrm rot="10800000">
            <a:off x="2318194" y="2367010"/>
            <a:ext cx="539294" cy="681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>
            <a:endCxn id="31" idx="2"/>
          </p:cNvCxnSpPr>
          <p:nvPr/>
        </p:nvCxnSpPr>
        <p:spPr>
          <a:xfrm rot="16200000" flipV="1">
            <a:off x="5395538" y="3003754"/>
            <a:ext cx="426810" cy="2183"/>
          </a:xfrm>
          <a:prstGeom prst="straightConnector1">
            <a:avLst/>
          </a:prstGeom>
          <a:ln>
            <a:headEnd type="triangl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928662" y="5795207"/>
            <a:ext cx="60324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</a:pPr>
            <a:r>
              <a:rPr lang="ko-KR" altLang="en-US" sz="1200" dirty="0">
                <a:latin typeface="+mj-lt"/>
              </a:rPr>
              <a:t>그림 </a:t>
            </a:r>
            <a:r>
              <a:rPr lang="en-US" altLang="ko-KR" sz="1200" dirty="0">
                <a:latin typeface="+mj-lt"/>
              </a:rPr>
              <a:t>8-1) </a:t>
            </a:r>
            <a:r>
              <a:rPr lang="ko-KR" altLang="en-US" sz="1200" dirty="0">
                <a:latin typeface="+mj-lt"/>
              </a:rPr>
              <a:t>공동체의 규모가 사회문제의 해결능력과 구성원의 연대의식에 미치는 영향</a:t>
            </a:r>
            <a:endParaRPr lang="en-US" altLang="ko-KR" sz="1200" dirty="0">
              <a:latin typeface="+mj-lt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28736"/>
            <a:ext cx="8352928" cy="4714908"/>
          </a:xfrm>
        </p:spPr>
        <p:txBody>
          <a:bodyPr>
            <a:normAutofit/>
          </a:bodyPr>
          <a:lstStyle/>
          <a:p>
            <a:pPr marL="53340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근대사회 사회복지정책의 확대와 연대성</a:t>
            </a:r>
            <a:endParaRPr lang="en-US" altLang="ko-KR" sz="1800" dirty="0"/>
          </a:p>
          <a:p>
            <a:pPr marL="533400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7175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사회문제의 해결능력 향상 </a:t>
            </a:r>
            <a:r>
              <a:rPr lang="en-US" altLang="ko-KR" sz="1800" dirty="0"/>
              <a:t>: </a:t>
            </a:r>
            <a:r>
              <a:rPr lang="ko-KR" altLang="en-US" sz="1800" dirty="0"/>
              <a:t>규모의 경제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가입계층의 확대는 연대의식에 부정적 영향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연대성의 강도는 구성원의 동질성과 밀접한 관련성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② </a:t>
            </a:r>
            <a:r>
              <a:rPr lang="ko-KR" altLang="en-US" sz="1800" dirty="0"/>
              <a:t>대규모 조직의 경우 문제의 공동체적 해결과정에서 이해의 상충과 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</a:t>
            </a:r>
            <a:r>
              <a:rPr lang="ko-KR" altLang="en-US" sz="1800" dirty="0"/>
              <a:t>내부적 갈등</a:t>
            </a:r>
            <a:r>
              <a:rPr lang="en-US" altLang="ko-KR" sz="1800" dirty="0"/>
              <a:t>(</a:t>
            </a:r>
            <a:r>
              <a:rPr lang="ko-KR" altLang="en-US" sz="1800" dirty="0"/>
              <a:t>개인적 이익이 우선</a:t>
            </a:r>
            <a:r>
              <a:rPr lang="en-US" altLang="ko-KR" sz="1800" dirty="0"/>
              <a:t>)</a:t>
            </a:r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③ </a:t>
            </a:r>
            <a:r>
              <a:rPr lang="ko-KR" altLang="en-US" sz="1800" dirty="0"/>
              <a:t>연대의식의 약화</a:t>
            </a:r>
            <a:r>
              <a:rPr lang="en-US" altLang="ko-KR" sz="1800" dirty="0"/>
              <a:t>(</a:t>
            </a:r>
            <a:r>
              <a:rPr lang="ko-KR" altLang="en-US" sz="1800" dirty="0"/>
              <a:t>가입 및 보험료 납부의 기피</a:t>
            </a:r>
            <a:r>
              <a:rPr lang="en-US" altLang="ko-KR" sz="1800" dirty="0"/>
              <a:t>)</a:t>
            </a:r>
          </a:p>
          <a:p>
            <a:pPr marL="7175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강제적 연대성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① </a:t>
            </a:r>
            <a:r>
              <a:rPr lang="ko-KR" altLang="en-US" sz="1800" dirty="0"/>
              <a:t>가입과 보험료 납부의 의무</a:t>
            </a:r>
            <a:endParaRPr lang="en-US" altLang="ko-KR" sz="1800" dirty="0"/>
          </a:p>
          <a:p>
            <a:pPr marL="7175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② 제도운영의 경직성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관료성</a:t>
            </a:r>
            <a:r>
              <a:rPr lang="en-US" altLang="ko-KR" sz="1800" dirty="0"/>
              <a:t>, </a:t>
            </a:r>
            <a:r>
              <a:rPr lang="ko-KR" altLang="en-US" sz="1800" dirty="0"/>
              <a:t>비민주성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314" y="1164262"/>
            <a:ext cx="8786842" cy="45507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4. </a:t>
            </a:r>
            <a:r>
              <a:rPr lang="ko-KR" altLang="en-US" sz="2400" b="1" dirty="0"/>
              <a:t>사회의 유형과 연대성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2600" b="1" dirty="0"/>
          </a:p>
          <a:p>
            <a:pPr marL="0" indent="0"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집단의 특성에 따라 소속감이나 연대의지의 차이</a:t>
            </a:r>
            <a:r>
              <a:rPr lang="en-US" altLang="ko-KR" sz="1800" dirty="0"/>
              <a:t> </a:t>
            </a:r>
          </a:p>
          <a:p>
            <a:pPr marL="0" indent="0">
              <a:buNone/>
            </a:pPr>
            <a:r>
              <a:rPr lang="en-US" altLang="ko-KR" sz="1800" dirty="0"/>
              <a:t>  </a:t>
            </a:r>
          </a:p>
          <a:p>
            <a:pPr marL="0" indent="0">
              <a:buNone/>
            </a:pPr>
            <a:r>
              <a:rPr lang="en-US" altLang="ko-KR" sz="1800" dirty="0"/>
              <a:t>   ☞  </a:t>
            </a:r>
            <a:r>
              <a:rPr lang="ko-KR" altLang="en-US" sz="1800" dirty="0" err="1"/>
              <a:t>퇴니스의</a:t>
            </a:r>
            <a:r>
              <a:rPr lang="ko-KR" altLang="en-US" sz="1800" dirty="0"/>
              <a:t> 사회 유형의 분류기준을 중심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1) </a:t>
            </a:r>
            <a:r>
              <a:rPr lang="ko-KR" altLang="en-US" sz="1800" dirty="0" err="1"/>
              <a:t>게마인샤프트</a:t>
            </a:r>
            <a:r>
              <a:rPr lang="en-US" altLang="ko-KR" sz="1800" dirty="0"/>
              <a:t>(</a:t>
            </a:r>
            <a:r>
              <a:rPr lang="en-US" altLang="ko-KR" sz="1800" dirty="0" err="1"/>
              <a:t>Gemeinschaft</a:t>
            </a:r>
            <a:r>
              <a:rPr lang="en-US" altLang="ko-KR" sz="1800" dirty="0"/>
              <a:t>)</a:t>
            </a:r>
          </a:p>
          <a:p>
            <a:r>
              <a:rPr lang="ko-KR" altLang="en-US" sz="1800" dirty="0"/>
              <a:t>혈연∙종교적 신념의 동질성을 배경으로 한 운명적 공동체</a:t>
            </a:r>
            <a:endParaRPr lang="en-US" altLang="ko-KR" sz="1800" dirty="0"/>
          </a:p>
          <a:p>
            <a:r>
              <a:rPr lang="ko-KR" altLang="en-US" sz="1800" dirty="0"/>
              <a:t>본질적 의지</a:t>
            </a:r>
            <a:r>
              <a:rPr lang="en-US" altLang="ko-KR" sz="1800" dirty="0"/>
              <a:t>(</a:t>
            </a:r>
            <a:r>
              <a:rPr lang="en-US" altLang="ko-KR" sz="1800" dirty="0" err="1"/>
              <a:t>Wesenswille</a:t>
            </a:r>
            <a:r>
              <a:rPr lang="en-US" altLang="ko-KR" sz="1800" dirty="0"/>
              <a:t>): </a:t>
            </a:r>
            <a:r>
              <a:rPr lang="ko-KR" altLang="en-US" sz="1800" dirty="0"/>
              <a:t>자연적 감성이나 욕구가 관계형성이나 행동을 지배</a:t>
            </a:r>
            <a:endParaRPr lang="en-US" altLang="ko-KR" sz="1800" dirty="0"/>
          </a:p>
          <a:p>
            <a:r>
              <a:rPr lang="ko-KR" altLang="en-US" sz="1800" dirty="0"/>
              <a:t>가정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b="1" dirty="0"/>
              <a:t>    : </a:t>
            </a:r>
            <a:r>
              <a:rPr lang="ko-KR" altLang="en-US" sz="1800" dirty="0"/>
              <a:t>합리∙타산적 시장원리보단</a:t>
            </a:r>
            <a:r>
              <a:rPr lang="en-US" altLang="ko-KR" sz="1800" dirty="0"/>
              <a:t>, </a:t>
            </a:r>
            <a:r>
              <a:rPr lang="ko-KR" altLang="en-US" sz="1800" dirty="0"/>
              <a:t>주관적 감성이나 본능에 기초한 이타적 심리가 주도</a:t>
            </a:r>
            <a:endParaRPr lang="en-US" altLang="ko-KR" sz="1800" dirty="0"/>
          </a:p>
          <a:p>
            <a:r>
              <a:rPr lang="ko-KR" altLang="en-US" sz="1800" dirty="0"/>
              <a:t>가족구성원들 상호간에는 피해에 대한 교감능력과 무한한 연대의지</a:t>
            </a:r>
          </a:p>
        </p:txBody>
      </p:sp>
    </p:spTree>
    <p:extLst>
      <p:ext uri="{BB962C8B-B14F-4D97-AF65-F5344CB8AC3E}">
        <p14:creationId xmlns:p14="http://schemas.microsoft.com/office/powerpoint/2010/main" val="292985931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1480" y="1071546"/>
            <a:ext cx="8686800" cy="5049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게젤샤프트</a:t>
            </a:r>
            <a:r>
              <a:rPr lang="en-US" altLang="ko-KR" sz="1800" dirty="0"/>
              <a:t>(</a:t>
            </a:r>
            <a:r>
              <a:rPr lang="en-US" altLang="ko-KR" sz="1800" dirty="0" err="1"/>
              <a:t>Gesellschaft</a:t>
            </a:r>
            <a:r>
              <a:rPr lang="en-US" altLang="ko-KR" sz="1800" dirty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정의</a:t>
            </a:r>
            <a:r>
              <a:rPr lang="en-US" altLang="ko-KR" sz="1800" dirty="0"/>
              <a:t>: </a:t>
            </a:r>
            <a:r>
              <a:rPr lang="ko-KR" altLang="en-US" sz="1800" dirty="0"/>
              <a:t>특정한 정치∙경제∙사회문화적 환경을 배경으로 가진 사람들이 공통적으로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추구하는 목표나 이익을 위해 결성된 조직체</a:t>
            </a:r>
            <a:endParaRPr lang="en-US" altLang="ko-KR" sz="1800" dirty="0"/>
          </a:p>
          <a:p>
            <a:r>
              <a:rPr lang="ko-KR" altLang="en-US" sz="1800" dirty="0"/>
              <a:t>각자가 어떠한 의도나 목적을 가지고 성립된 단체나 조직</a:t>
            </a:r>
            <a:endParaRPr lang="en-US" altLang="ko-KR" sz="1800" dirty="0"/>
          </a:p>
          <a:p>
            <a:r>
              <a:rPr lang="ko-KR" altLang="en-US" sz="1800" dirty="0"/>
              <a:t>목적에 관계되는 인격의 일부분만 상대방과 결합</a:t>
            </a:r>
            <a:endParaRPr lang="en-US" altLang="ko-KR" sz="1800" dirty="0"/>
          </a:p>
          <a:p>
            <a:r>
              <a:rPr lang="ko-KR" altLang="en-US" sz="1800" dirty="0"/>
              <a:t>구성원들 상호간 관계는 본질적으로 소원하고 종종 이해가 충돌</a:t>
            </a:r>
            <a:endParaRPr lang="en-US" altLang="ko-KR" sz="1800" dirty="0"/>
          </a:p>
          <a:p>
            <a:r>
              <a:rPr lang="en-US" altLang="ko-KR" sz="1800" dirty="0" err="1"/>
              <a:t>Tönnies</a:t>
            </a:r>
            <a:r>
              <a:rPr lang="en-US" altLang="ko-KR" sz="1800" dirty="0"/>
              <a:t>: </a:t>
            </a:r>
            <a:r>
              <a:rPr lang="ko-KR" altLang="en-US" sz="1800" dirty="0"/>
              <a:t>구성원 각자가 이해타산을 토대로 자신들의 자의적 의지</a:t>
            </a:r>
            <a:r>
              <a:rPr lang="en-US" altLang="ko-KR" sz="1800" dirty="0"/>
              <a:t>(</a:t>
            </a:r>
            <a:r>
              <a:rPr lang="en-US" altLang="ko-KR" sz="1800" dirty="0" err="1"/>
              <a:t>Kürswille</a:t>
            </a:r>
            <a:r>
              <a:rPr lang="en-US" altLang="ko-KR" sz="1800" dirty="0"/>
              <a:t>)</a:t>
            </a:r>
            <a:r>
              <a:rPr lang="ko-KR" altLang="en-US" sz="1800" dirty="0"/>
              <a:t>에</a:t>
            </a:r>
            <a:r>
              <a:rPr lang="en-US" altLang="ko-KR" sz="1800" dirty="0"/>
              <a:t> </a:t>
            </a:r>
          </a:p>
          <a:p>
            <a:pPr>
              <a:buNone/>
            </a:pPr>
            <a:r>
              <a:rPr lang="en-US" altLang="ko-KR" sz="1800" dirty="0"/>
              <a:t>        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따라 </a:t>
            </a:r>
            <a:r>
              <a:rPr lang="ko-KR" altLang="en-US" sz="1800"/>
              <a:t>결성된 집단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(</a:t>
            </a:r>
            <a:r>
              <a:rPr lang="ko-KR" altLang="en-US" sz="1800" dirty="0"/>
              <a:t>종합</a:t>
            </a:r>
            <a:r>
              <a:rPr lang="en-US" altLang="ko-KR" sz="1800" dirty="0"/>
              <a:t>)</a:t>
            </a:r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자기중심적이고 타산적인 개인들이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전적으로 자신들의 이익을 추구하는 과정에서 형성된 사회로서 </a:t>
            </a: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/>
              <a:t>③ 타인을 위한 배려나 지원은 항상 반대급부를 전제 </a:t>
            </a: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/>
              <a:t>④ 문제의 공동해결을 위한 연대의지는 구성원 각자가 연대의 비용을 상회하는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혜택을 기대할 수 있을 경우</a:t>
            </a:r>
          </a:p>
        </p:txBody>
      </p:sp>
    </p:spTree>
    <p:extLst>
      <p:ext uri="{BB962C8B-B14F-4D97-AF65-F5344CB8AC3E}">
        <p14:creationId xmlns:p14="http://schemas.microsoft.com/office/powerpoint/2010/main" val="227566228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1256</Words>
  <Application>Microsoft Office PowerPoint</Application>
  <PresentationFormat>화면 슬라이드 쇼(4:3)</PresentationFormat>
  <Paragraphs>217</Paragraphs>
  <Slides>17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맑은 고딕</vt:lpstr>
      <vt:lpstr>함초롬바탕</vt:lpstr>
      <vt:lpstr>Arial</vt:lpstr>
      <vt:lpstr>Wingdings</vt:lpstr>
      <vt:lpstr>Office 테마</vt:lpstr>
      <vt:lpstr>제8장 연대성의 원칙과 원조성의 원칙</vt:lpstr>
      <vt:lpstr>제1절 연대성의 원칙(Solidaritätsprinzip)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제2절 원조성의 원칙(Subidiaritätsprinzip)</vt:lpstr>
      <vt:lpstr>PowerPoint 프레젠테이션</vt:lpstr>
      <vt:lpstr>제3절 연대성의 원칙과 원조성의 원칙의 종합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91</cp:revision>
  <dcterms:created xsi:type="dcterms:W3CDTF">2013-02-19T13:16:54Z</dcterms:created>
  <dcterms:modified xsi:type="dcterms:W3CDTF">2019-04-29T07:06:46Z</dcterms:modified>
</cp:coreProperties>
</file>