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9" r:id="rId5"/>
    <p:sldId id="260" r:id="rId6"/>
    <p:sldId id="270" r:id="rId7"/>
    <p:sldId id="261" r:id="rId8"/>
    <p:sldId id="272" r:id="rId9"/>
    <p:sldId id="262" r:id="rId10"/>
    <p:sldId id="271" r:id="rId11"/>
    <p:sldId id="263" r:id="rId12"/>
    <p:sldId id="273" r:id="rId13"/>
    <p:sldId id="274" r:id="rId14"/>
    <p:sldId id="281" r:id="rId15"/>
    <p:sldId id="264" r:id="rId16"/>
    <p:sldId id="265" r:id="rId17"/>
    <p:sldId id="266" r:id="rId18"/>
    <p:sldId id="275" r:id="rId19"/>
    <p:sldId id="278" r:id="rId20"/>
    <p:sldId id="276" r:id="rId21"/>
    <p:sldId id="277" r:id="rId22"/>
    <p:sldId id="279" r:id="rId23"/>
    <p:sldId id="267" r:id="rId24"/>
    <p:sldId id="280" r:id="rId25"/>
    <p:sldId id="268" r:id="rId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890">
          <p15:clr>
            <a:srgbClr val="A4A3A4"/>
          </p15:clr>
        </p15:guide>
        <p15:guide id="4" pos="2880">
          <p15:clr>
            <a:srgbClr val="A4A3A4"/>
          </p15:clr>
        </p15:guide>
        <p15:guide id="5" pos="2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howGuides="1">
      <p:cViewPr varScale="1">
        <p:scale>
          <a:sx n="70" d="100"/>
          <a:sy n="70" d="100"/>
        </p:scale>
        <p:origin x="1012" y="40"/>
      </p:cViewPr>
      <p:guideLst>
        <p:guide orient="horz" pos="2160"/>
        <p:guide orient="horz" pos="255"/>
        <p:guide orient="horz" pos="890"/>
        <p:guide pos="2880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1A3BF-C423-4660-9ABA-E8469F169191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3473E-52AC-4A43-AF85-D89CCB5A7E9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749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3473E-52AC-4A43-AF85-D89CCB5A7E90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272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\바탕 화면\정책론-타이틀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75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istrator\바탕 화면\정책론-본문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3757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F7CA-189C-4819-BCCF-E7ACD8799376}" type="datetimeFigureOut">
              <a:rPr lang="ko-KR" altLang="en-US" smtClean="0"/>
              <a:pPr/>
              <a:t>2018-02-11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F39-D24C-47DE-ADAA-D2BA0449F2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ctrTitle"/>
          </p:nvPr>
        </p:nvSpPr>
        <p:spPr>
          <a:xfrm>
            <a:off x="144016" y="2055148"/>
            <a:ext cx="8820472" cy="2088232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2000"/>
              </a:spcBef>
            </a:pP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제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5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장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/>
            </a:r>
            <a:b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</a:b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사회복지정책의</a:t>
            </a:r>
            <a:r>
              <a:rPr lang="en-US" altLang="ko-KR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 </a:t>
            </a:r>
            <a:r>
              <a:rPr lang="ko-KR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ea"/>
                <a:ea typeface="+mn-ea"/>
              </a:rPr>
              <a:t>목표체계</a:t>
            </a: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14282" y="5572140"/>
            <a:ext cx="5105406" cy="1143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1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목표의 의의와 목표설정의 구체화</a:t>
            </a: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2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 목표의 계량화</a:t>
            </a:r>
          </a:p>
          <a:p>
            <a:pPr lvl="0">
              <a:spcBef>
                <a:spcPct val="20000"/>
              </a:spcBef>
            </a:pP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제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3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절</a:t>
            </a:r>
            <a:r>
              <a:rPr lang="en-US" altLang="ko-KR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 </a:t>
            </a:r>
            <a:r>
              <a:rPr lang="ko-KR" altLang="en-US" sz="2000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사회복지정책의 </a:t>
            </a:r>
            <a:r>
              <a:rPr lang="ko-KR" altLang="en-US" sz="20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ea"/>
              </a:rPr>
              <a:t>목표체계</a:t>
            </a:r>
            <a:endParaRPr lang="ko-KR" altLang="en-US" sz="200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19127"/>
            <a:ext cx="8534430" cy="588170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v"/>
            </a:pPr>
            <a:r>
              <a:rPr lang="ko-KR" altLang="en-US" sz="1800" dirty="0"/>
              <a:t>빈곤규모의 측정 방식</a:t>
            </a:r>
            <a:endParaRPr lang="en-US" altLang="ko-KR" sz="1800" dirty="0"/>
          </a:p>
          <a:p>
            <a:pPr marL="622300" indent="-328613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빈곤자 수</a:t>
            </a:r>
            <a:r>
              <a:rPr lang="en-US" altLang="ko-KR" sz="1800" dirty="0"/>
              <a:t>(headcount)</a:t>
            </a:r>
          </a:p>
          <a:p>
            <a:pPr marL="719138" indent="-242888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/>
              <a:t>최저생계비 이하 사람들의 규모</a:t>
            </a:r>
            <a:endParaRPr lang="en-US" altLang="ko-KR" sz="1800" dirty="0"/>
          </a:p>
          <a:p>
            <a:pPr marL="719138" indent="-242888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 err="1"/>
              <a:t>빈곤률</a:t>
            </a:r>
            <a:r>
              <a:rPr lang="en-US" altLang="ko-KR" sz="1800" dirty="0"/>
              <a:t> = P / N</a:t>
            </a:r>
          </a:p>
          <a:p>
            <a:pPr marL="719138" indent="-242888">
              <a:lnSpc>
                <a:spcPct val="150000"/>
              </a:lnSpc>
              <a:spcBef>
                <a:spcPts val="500"/>
              </a:spcBef>
            </a:pPr>
            <a:r>
              <a:rPr lang="ko-KR" altLang="en-US" sz="1800" dirty="0"/>
              <a:t>한계</a:t>
            </a:r>
            <a:r>
              <a:rPr lang="en-US" altLang="ko-KR" sz="1800" dirty="0"/>
              <a:t>: </a:t>
            </a:r>
            <a:r>
              <a:rPr lang="ko-KR" altLang="en-US" sz="1800" dirty="0"/>
              <a:t>사각지대</a:t>
            </a:r>
            <a:r>
              <a:rPr lang="en-US" altLang="ko-KR" sz="1800" dirty="0"/>
              <a:t>( non-take-up), </a:t>
            </a:r>
            <a:r>
              <a:rPr lang="ko-KR" altLang="en-US" sz="1800" dirty="0" err="1"/>
              <a:t>부정수급자</a:t>
            </a:r>
            <a:r>
              <a:rPr lang="en-US" altLang="ko-KR" sz="1800" dirty="0"/>
              <a:t>, </a:t>
            </a:r>
            <a:r>
              <a:rPr lang="ko-KR" altLang="en-US" sz="1800" dirty="0"/>
              <a:t>빈곤의 실태를 제대로 파악할 수 없음</a:t>
            </a:r>
            <a:r>
              <a:rPr lang="en-US" altLang="ko-KR" sz="1800" dirty="0"/>
              <a:t>.</a:t>
            </a:r>
          </a:p>
          <a:p>
            <a:pPr marL="622300" indent="-328613">
              <a:lnSpc>
                <a:spcPct val="15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 err="1"/>
              <a:t>빈곤갭</a:t>
            </a:r>
            <a:r>
              <a:rPr lang="en-US" altLang="ko-KR" sz="1800" dirty="0"/>
              <a:t>(poverty gap)</a:t>
            </a:r>
          </a:p>
          <a:p>
            <a:pPr marL="719138" indent="-242888">
              <a:lnSpc>
                <a:spcPct val="150000"/>
              </a:lnSpc>
              <a:spcBef>
                <a:spcPts val="1000"/>
              </a:spcBef>
            </a:pPr>
            <a:r>
              <a:rPr lang="ko-KR" altLang="en-US" sz="1800" dirty="0"/>
              <a:t>빈곤계층의 실제 소득분포를 용이하게 파악</a:t>
            </a:r>
            <a:endParaRPr lang="en-US" altLang="ko-KR" sz="1800" dirty="0"/>
          </a:p>
          <a:p>
            <a:pPr marL="719138" indent="-242888">
              <a:lnSpc>
                <a:spcPct val="150000"/>
              </a:lnSpc>
              <a:spcBef>
                <a:spcPts val="1000"/>
              </a:spcBef>
            </a:pPr>
            <a:r>
              <a:rPr lang="ko-KR" altLang="en-US" sz="1800" dirty="0"/>
              <a:t>평균적 빈곤수준 </a:t>
            </a:r>
            <a:r>
              <a:rPr lang="en-US" altLang="ko-KR" sz="1800" dirty="0"/>
              <a:t>= </a:t>
            </a:r>
          </a:p>
          <a:p>
            <a:pPr marL="719138" indent="-242888">
              <a:lnSpc>
                <a:spcPct val="150000"/>
              </a:lnSpc>
              <a:spcBef>
                <a:spcPts val="1000"/>
              </a:spcBef>
            </a:pPr>
            <a:r>
              <a:rPr lang="ko-KR" altLang="en-US" sz="1800" dirty="0"/>
              <a:t>빈곤구제를 위한 상대적 비용 </a:t>
            </a:r>
            <a:r>
              <a:rPr lang="en-US" altLang="ko-KR" sz="1800" dirty="0"/>
              <a:t>= </a:t>
            </a:r>
          </a:p>
          <a:p>
            <a:pPr marL="808038" indent="-514350">
              <a:lnSpc>
                <a:spcPct val="150000"/>
              </a:lnSpc>
              <a:spcBef>
                <a:spcPts val="500"/>
              </a:spcBef>
            </a:pPr>
            <a:endParaRPr lang="en-US" altLang="ko-KR" sz="2000" dirty="0"/>
          </a:p>
          <a:p>
            <a:pPr marL="808038" indent="-514350">
              <a:lnSpc>
                <a:spcPct val="135000"/>
              </a:lnSpc>
              <a:spcBef>
                <a:spcPts val="500"/>
              </a:spcBef>
            </a:pPr>
            <a:endParaRPr lang="ko-KR" altLang="en-US" sz="2000" dirty="0"/>
          </a:p>
        </p:txBody>
      </p:sp>
      <p:grpSp>
        <p:nvGrpSpPr>
          <p:cNvPr id="17" name="그룹 16"/>
          <p:cNvGrpSpPr/>
          <p:nvPr/>
        </p:nvGrpSpPr>
        <p:grpSpPr>
          <a:xfrm>
            <a:off x="3071802" y="4357018"/>
            <a:ext cx="1428760" cy="715056"/>
            <a:chOff x="3214734" y="4223240"/>
            <a:chExt cx="1457738" cy="857932"/>
          </a:xfrm>
        </p:grpSpPr>
        <p:sp>
          <p:nvSpPr>
            <p:cNvPr id="5" name="직사각형 4"/>
            <p:cNvSpPr/>
            <p:nvPr/>
          </p:nvSpPr>
          <p:spPr>
            <a:xfrm>
              <a:off x="3214734" y="4306601"/>
              <a:ext cx="1429274" cy="77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∑(</a:t>
              </a: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Y</a:t>
              </a:r>
              <a:r>
                <a:rPr lang="en-US" altLang="ko-KR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PL</a:t>
              </a: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Y</a:t>
              </a:r>
              <a:r>
                <a:rPr lang="en-US" altLang="ko-KR" sz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</a:t>
              </a: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)/P</a:t>
              </a:r>
              <a:endPara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endParaRPr>
            </a:p>
            <a:p>
              <a:pPr algn="ctr">
                <a:spcBef>
                  <a:spcPts val="1000"/>
                </a:spcBef>
              </a:pPr>
              <a:r>
                <a:rPr lang="en-US" altLang="ko-KR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Y</a:t>
              </a:r>
              <a:r>
                <a:rPr lang="en-US" altLang="ko-KR" sz="11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PL</a:t>
              </a:r>
              <a:endPara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endParaRPr>
            </a:p>
          </p:txBody>
        </p:sp>
        <p:cxnSp>
          <p:nvCxnSpPr>
            <p:cNvPr id="8" name="직선 연결선 7"/>
            <p:cNvCxnSpPr/>
            <p:nvPr/>
          </p:nvCxnSpPr>
          <p:spPr>
            <a:xfrm>
              <a:off x="3304320" y="4761996"/>
              <a:ext cx="136815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직사각형 8"/>
            <p:cNvSpPr/>
            <p:nvPr/>
          </p:nvSpPr>
          <p:spPr>
            <a:xfrm>
              <a:off x="3308514" y="4223240"/>
              <a:ext cx="25680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P</a:t>
              </a:r>
              <a:endParaRPr lang="ko-KR" altLang="en-US" sz="1000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247392" y="4568509"/>
              <a:ext cx="36099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</a:t>
              </a:r>
              <a:r>
                <a:rPr lang="en-US" altLang="ko-KR" sz="1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=1</a:t>
              </a:r>
              <a:endParaRPr lang="ko-KR" altLang="en-US" sz="1000" dirty="0"/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4285734" y="4753455"/>
            <a:ext cx="1429274" cy="890123"/>
            <a:chOff x="4932040" y="4825616"/>
            <a:chExt cx="1429274" cy="890123"/>
          </a:xfrm>
        </p:grpSpPr>
        <p:sp>
          <p:nvSpPr>
            <p:cNvPr id="11" name="직사각형 10"/>
            <p:cNvSpPr/>
            <p:nvPr/>
          </p:nvSpPr>
          <p:spPr>
            <a:xfrm>
              <a:off x="4932040" y="4941168"/>
              <a:ext cx="1429274" cy="77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∑ </a:t>
              </a: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Y</a:t>
              </a:r>
              <a:r>
                <a:rPr lang="en-US" altLang="ko-KR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PL</a:t>
              </a:r>
              <a:r>
                <a:rPr lang="en-US" altLang="ko-KR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 – Y</a:t>
              </a:r>
              <a:r>
                <a:rPr lang="en-US" altLang="ko-KR" sz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i</a:t>
              </a:r>
              <a:endPara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endParaRPr>
            </a:p>
            <a:p>
              <a:pPr algn="ctr">
                <a:spcBef>
                  <a:spcPts val="1000"/>
                </a:spcBef>
              </a:pPr>
              <a:r>
                <a:rPr lang="en-US" altLang="ko-KR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</a:rPr>
                <a:t>NI</a:t>
              </a:r>
              <a:endParaRPr lang="en-US" altLang="ko-K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endParaRPr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5130486" y="5407449"/>
              <a:ext cx="10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그룹 14"/>
            <p:cNvGrpSpPr/>
            <p:nvPr/>
          </p:nvGrpSpPr>
          <p:grpSpPr>
            <a:xfrm>
              <a:off x="5104520" y="4825616"/>
              <a:ext cx="360996" cy="624148"/>
              <a:chOff x="3399792" y="4342982"/>
              <a:chExt cx="360996" cy="624148"/>
            </a:xfrm>
          </p:grpSpPr>
          <p:sp>
            <p:nvSpPr>
              <p:cNvPr id="13" name="직사각형 12"/>
              <p:cNvSpPr/>
              <p:nvPr/>
            </p:nvSpPr>
            <p:spPr>
              <a:xfrm>
                <a:off x="3460914" y="4342982"/>
                <a:ext cx="25680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itchFamily="18" charset="0"/>
                  </a:rPr>
                  <a:t>P</a:t>
                </a:r>
                <a:endParaRPr lang="ko-KR" altLang="en-US" sz="1000" dirty="0"/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3399792" y="4720909"/>
                <a:ext cx="36099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10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itchFamily="18" charset="0"/>
                  </a:rPr>
                  <a:t>i</a:t>
                </a:r>
                <a:r>
                  <a:rPr lang="en-US" altLang="ko-KR" sz="1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" pitchFamily="18" charset="0"/>
                  </a:rPr>
                  <a:t>=1</a:t>
                </a:r>
                <a:endParaRPr lang="ko-KR" altLang="en-US" sz="1000" dirty="0"/>
              </a:p>
            </p:txBody>
          </p:sp>
        </p:grpSp>
      </p:grp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그룹 54"/>
          <p:cNvGrpSpPr/>
          <p:nvPr/>
        </p:nvGrpSpPr>
        <p:grpSpPr>
          <a:xfrm>
            <a:off x="218862" y="707571"/>
            <a:ext cx="8683216" cy="5169702"/>
            <a:chOff x="218862" y="707571"/>
            <a:chExt cx="8683216" cy="516970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218862" y="707571"/>
              <a:ext cx="8642109" cy="5169702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</a:t>
              </a:r>
              <a:endParaRPr lang="ko-KR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4629" y="980728"/>
              <a:ext cx="1152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소득수준</a:t>
              </a:r>
              <a:endParaRPr lang="en-US" altLang="ko-KR" sz="1400" dirty="0"/>
            </a:p>
            <a:p>
              <a:pPr algn="ctr"/>
              <a:r>
                <a:rPr lang="en-US" altLang="ko-KR" sz="1400" dirty="0"/>
                <a:t>(Y)</a:t>
              </a:r>
              <a:endParaRPr lang="ko-KR" altLang="en-US" sz="1400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 rot="10800000">
              <a:off x="923148" y="3309276"/>
              <a:ext cx="3240000" cy="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172631" y="4807466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소득계층</a:t>
              </a:r>
              <a:r>
                <a:rPr lang="en-US" altLang="ko-KR" sz="1400" dirty="0"/>
                <a:t>(N)</a:t>
              </a:r>
              <a:endParaRPr lang="ko-KR" alt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91473" y="3140968"/>
              <a:ext cx="712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latin typeface="Cambria" pitchFamily="18" charset="0"/>
                </a:rPr>
                <a:t>Y</a:t>
              </a:r>
              <a:r>
                <a:rPr lang="en-US" altLang="ko-KR" sz="1100" dirty="0">
                  <a:latin typeface="Cambria" pitchFamily="18" charset="0"/>
                </a:rPr>
                <a:t>PL</a:t>
              </a:r>
              <a:endParaRPr lang="ko-KR" altLang="en-US" sz="1600" dirty="0"/>
            </a:p>
          </p:txBody>
        </p:sp>
        <p:cxnSp>
          <p:nvCxnSpPr>
            <p:cNvPr id="12" name="직선 연결선 11"/>
            <p:cNvCxnSpPr/>
            <p:nvPr/>
          </p:nvCxnSpPr>
          <p:spPr>
            <a:xfrm rot="10800000">
              <a:off x="5298772" y="3309276"/>
              <a:ext cx="3060000" cy="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직사각형 16"/>
            <p:cNvSpPr/>
            <p:nvPr/>
          </p:nvSpPr>
          <p:spPr>
            <a:xfrm>
              <a:off x="2395728" y="4769334"/>
              <a:ext cx="396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altLang="ko-KR" sz="1400" dirty="0"/>
                <a:t>(P)</a:t>
              </a:r>
            </a:p>
          </p:txBody>
        </p:sp>
        <p:sp>
          <p:nvSpPr>
            <p:cNvPr id="18" name="자유형 17"/>
            <p:cNvSpPr/>
            <p:nvPr/>
          </p:nvSpPr>
          <p:spPr>
            <a:xfrm>
              <a:off x="930122" y="3323456"/>
              <a:ext cx="1660635" cy="1460937"/>
            </a:xfrm>
            <a:custGeom>
              <a:avLst/>
              <a:gdLst>
                <a:gd name="connsiteX0" fmla="*/ 0 w 1660635"/>
                <a:gd name="connsiteY0" fmla="*/ 1460937 h 1460937"/>
                <a:gd name="connsiteX1" fmla="*/ 1660635 w 1660635"/>
                <a:gd name="connsiteY1" fmla="*/ 0 h 1460937"/>
                <a:gd name="connsiteX2" fmla="*/ 1660635 w 1660635"/>
                <a:gd name="connsiteY2" fmla="*/ 1460937 h 1460937"/>
                <a:gd name="connsiteX3" fmla="*/ 0 w 1660635"/>
                <a:gd name="connsiteY3" fmla="*/ 1460937 h 1460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0635" h="1460937">
                  <a:moveTo>
                    <a:pt x="0" y="1460937"/>
                  </a:moveTo>
                  <a:lnTo>
                    <a:pt x="1660635" y="0"/>
                  </a:lnTo>
                  <a:lnTo>
                    <a:pt x="1660635" y="1460937"/>
                  </a:lnTo>
                  <a:lnTo>
                    <a:pt x="0" y="1460937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9" name="직선 연결선 18"/>
            <p:cNvCxnSpPr/>
            <p:nvPr/>
          </p:nvCxnSpPr>
          <p:spPr>
            <a:xfrm rot="10800000" flipV="1">
              <a:off x="938143" y="1951954"/>
              <a:ext cx="3221831" cy="2821792"/>
            </a:xfrm>
            <a:prstGeom prst="line">
              <a:avLst/>
            </a:prstGeom>
            <a:ln w="28575">
              <a:solidFill>
                <a:schemeClr val="tx2"/>
              </a:solidFill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rot="5400000">
              <a:off x="-686166" y="3156026"/>
              <a:ext cx="3240000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rot="10800000">
              <a:off x="924309" y="4784072"/>
              <a:ext cx="3240000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자유형 21"/>
            <p:cNvSpPr/>
            <p:nvPr/>
          </p:nvSpPr>
          <p:spPr>
            <a:xfrm>
              <a:off x="5294063" y="3307727"/>
              <a:ext cx="1651000" cy="1466850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1661323"/>
                <a:gd name="connsiteY0" fmla="*/ 2481282 h 2520942"/>
                <a:gd name="connsiteX1" fmla="*/ 1325508 w 1661323"/>
                <a:gd name="connsiteY1" fmla="*/ 2176446 h 2520942"/>
                <a:gd name="connsiteX2" fmla="*/ 1651000 w 1661323"/>
                <a:gd name="connsiteY2" fmla="*/ 1014432 h 2520942"/>
                <a:gd name="connsiteX3" fmla="*/ 1263572 w 1661323"/>
                <a:gd name="connsiteY3" fmla="*/ 0 h 2520942"/>
                <a:gd name="connsiteX0" fmla="*/ 0 w 1661323"/>
                <a:gd name="connsiteY0" fmla="*/ 1466850 h 1506510"/>
                <a:gd name="connsiteX1" fmla="*/ 1325508 w 1661323"/>
                <a:gd name="connsiteY1" fmla="*/ 1162014 h 1506510"/>
                <a:gd name="connsiteX2" fmla="*/ 1651000 w 1661323"/>
                <a:gd name="connsiteY2" fmla="*/ 0 h 1506510"/>
                <a:gd name="connsiteX0" fmla="*/ 16469 w 1677792"/>
                <a:gd name="connsiteY0" fmla="*/ 1506612 h 1506612"/>
                <a:gd name="connsiteX1" fmla="*/ 270375 w 1677792"/>
                <a:gd name="connsiteY1" fmla="*/ 344496 h 1506612"/>
                <a:gd name="connsiteX2" fmla="*/ 1667469 w 1677792"/>
                <a:gd name="connsiteY2" fmla="*/ 39762 h 1506612"/>
                <a:gd name="connsiteX0" fmla="*/ 0 w 1661323"/>
                <a:gd name="connsiteY0" fmla="*/ 1506612 h 1506612"/>
                <a:gd name="connsiteX1" fmla="*/ 253906 w 1661323"/>
                <a:gd name="connsiteY1" fmla="*/ 344496 h 1506612"/>
                <a:gd name="connsiteX2" fmla="*/ 1651000 w 1661323"/>
                <a:gd name="connsiteY2" fmla="*/ 39762 h 1506612"/>
                <a:gd name="connsiteX0" fmla="*/ 0 w 1661323"/>
                <a:gd name="connsiteY0" fmla="*/ 1506612 h 1506612"/>
                <a:gd name="connsiteX1" fmla="*/ 253906 w 1661323"/>
                <a:gd name="connsiteY1" fmla="*/ 344496 h 1506612"/>
                <a:gd name="connsiteX2" fmla="*/ 1651000 w 1661323"/>
                <a:gd name="connsiteY2" fmla="*/ 39762 h 1506612"/>
                <a:gd name="connsiteX0" fmla="*/ 0 w 1661323"/>
                <a:gd name="connsiteY0" fmla="*/ 1466850 h 1466850"/>
                <a:gd name="connsiteX1" fmla="*/ 25390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25390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182436 w 1661323"/>
                <a:gd name="connsiteY1" fmla="*/ 447586 h 1466850"/>
                <a:gd name="connsiteX2" fmla="*/ 1651000 w 1661323"/>
                <a:gd name="connsiteY2" fmla="*/ 0 h 1466850"/>
                <a:gd name="connsiteX0" fmla="*/ 0 w 1661323"/>
                <a:gd name="connsiteY0" fmla="*/ 1466850 h 1466850"/>
                <a:gd name="connsiteX1" fmla="*/ 220531 w 1661323"/>
                <a:gd name="connsiteY1" fmla="*/ 309472 h 1466850"/>
                <a:gd name="connsiteX2" fmla="*/ 1651000 w 1661323"/>
                <a:gd name="connsiteY2" fmla="*/ 0 h 1466850"/>
                <a:gd name="connsiteX0" fmla="*/ 0 w 1651000"/>
                <a:gd name="connsiteY0" fmla="*/ 1466850 h 1466850"/>
                <a:gd name="connsiteX1" fmla="*/ 220531 w 1651000"/>
                <a:gd name="connsiteY1" fmla="*/ 309472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220531 w 1651000"/>
                <a:gd name="connsiteY1" fmla="*/ 309472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220525 w 1651000"/>
                <a:gd name="connsiteY1" fmla="*/ 2808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220525 w 1651000"/>
                <a:gd name="connsiteY1" fmla="*/ 2808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  <a:gd name="connsiteX0" fmla="*/ 0 w 1651000"/>
                <a:gd name="connsiteY0" fmla="*/ 1466850 h 1466850"/>
                <a:gd name="connsiteX1" fmla="*/ 469415 w 1651000"/>
                <a:gd name="connsiteY1" fmla="*/ 337297 h 1466850"/>
                <a:gd name="connsiteX2" fmla="*/ 1651000 w 1651000"/>
                <a:gd name="connsiteY2" fmla="*/ 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1000" h="1466850">
                  <a:moveTo>
                    <a:pt x="0" y="1466850"/>
                  </a:moveTo>
                  <a:cubicBezTo>
                    <a:pt x="160348" y="848013"/>
                    <a:pt x="330171" y="478863"/>
                    <a:pt x="469415" y="337297"/>
                  </a:cubicBezTo>
                  <a:cubicBezTo>
                    <a:pt x="617379" y="234338"/>
                    <a:pt x="1167357" y="58731"/>
                    <a:pt x="1651000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자유형 24"/>
            <p:cNvSpPr/>
            <p:nvPr/>
          </p:nvSpPr>
          <p:spPr>
            <a:xfrm>
              <a:off x="5292422" y="1650340"/>
              <a:ext cx="3192430" cy="3124200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275284"/>
                <a:gd name="connsiteX1" fmla="*/ 1047120 w 3192430"/>
                <a:gd name="connsiteY1" fmla="*/ 2930788 h 3275284"/>
                <a:gd name="connsiteX2" fmla="*/ 1651000 w 3192430"/>
                <a:gd name="connsiteY2" fmla="*/ 1657350 h 3275284"/>
                <a:gd name="connsiteX3" fmla="*/ 3192430 w 3192430"/>
                <a:gd name="connsiteY3" fmla="*/ 0 h 3275284"/>
                <a:gd name="connsiteX0" fmla="*/ 0 w 3192430"/>
                <a:gd name="connsiteY0" fmla="*/ 3124200 h 3124200"/>
                <a:gd name="connsiteX1" fmla="*/ 1047120 w 3192430"/>
                <a:gd name="connsiteY1" fmla="*/ 2930788 h 3124200"/>
                <a:gd name="connsiteX2" fmla="*/ 1651000 w 3192430"/>
                <a:gd name="connsiteY2" fmla="*/ 1657350 h 3124200"/>
                <a:gd name="connsiteX3" fmla="*/ 3192430 w 3192430"/>
                <a:gd name="connsiteY3" fmla="*/ 0 h 3124200"/>
                <a:gd name="connsiteX0" fmla="*/ 0 w 3192430"/>
                <a:gd name="connsiteY0" fmla="*/ 3124200 h 3124200"/>
                <a:gd name="connsiteX1" fmla="*/ 1047120 w 3192430"/>
                <a:gd name="connsiteY1" fmla="*/ 2858780 h 3124200"/>
                <a:gd name="connsiteX2" fmla="*/ 1651000 w 3192430"/>
                <a:gd name="connsiteY2" fmla="*/ 1657350 h 3124200"/>
                <a:gd name="connsiteX3" fmla="*/ 3192430 w 3192430"/>
                <a:gd name="connsiteY3" fmla="*/ 0 h 3124200"/>
                <a:gd name="connsiteX0" fmla="*/ 0 w 3192430"/>
                <a:gd name="connsiteY0" fmla="*/ 3124200 h 3124200"/>
                <a:gd name="connsiteX1" fmla="*/ 1047120 w 3192430"/>
                <a:gd name="connsiteY1" fmla="*/ 2858780 h 3124200"/>
                <a:gd name="connsiteX2" fmla="*/ 1651000 w 3192430"/>
                <a:gd name="connsiteY2" fmla="*/ 1657350 h 3124200"/>
                <a:gd name="connsiteX3" fmla="*/ 3192430 w 3192430"/>
                <a:gd name="connsiteY3" fmla="*/ 0 h 3124200"/>
                <a:gd name="connsiteX0" fmla="*/ 0 w 3192430"/>
                <a:gd name="connsiteY0" fmla="*/ 3124200 h 3124200"/>
                <a:gd name="connsiteX1" fmla="*/ 1047120 w 3192430"/>
                <a:gd name="connsiteY1" fmla="*/ 2858780 h 3124200"/>
                <a:gd name="connsiteX2" fmla="*/ 1651000 w 3192430"/>
                <a:gd name="connsiteY2" fmla="*/ 1657350 h 3124200"/>
                <a:gd name="connsiteX3" fmla="*/ 3192430 w 3192430"/>
                <a:gd name="connsiteY3" fmla="*/ 0 h 312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2430" h="3124200">
                  <a:moveTo>
                    <a:pt x="0" y="3124200"/>
                  </a:moveTo>
                  <a:cubicBezTo>
                    <a:pt x="505741" y="3022424"/>
                    <a:pt x="959977" y="2972107"/>
                    <a:pt x="1047120" y="2858780"/>
                  </a:cubicBezTo>
                  <a:cubicBezTo>
                    <a:pt x="1134263" y="2745453"/>
                    <a:pt x="1533739" y="2138457"/>
                    <a:pt x="1651000" y="1657350"/>
                  </a:cubicBezTo>
                  <a:cubicBezTo>
                    <a:pt x="1861237" y="1371856"/>
                    <a:pt x="2919380" y="279400"/>
                    <a:pt x="3192430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7" name="직선 연결선 26"/>
            <p:cNvCxnSpPr/>
            <p:nvPr/>
          </p:nvCxnSpPr>
          <p:spPr>
            <a:xfrm rot="5400000">
              <a:off x="3671001" y="3156026"/>
              <a:ext cx="3240000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rot="10800000">
              <a:off x="5281476" y="4784072"/>
              <a:ext cx="3240000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>
              <a:off x="6948264" y="3324334"/>
              <a:ext cx="0" cy="1440000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90870" y="2636912"/>
              <a:ext cx="615553" cy="13681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ko-KR" altLang="en-US" sz="1400" dirty="0"/>
                <a:t>최저생계비</a:t>
              </a:r>
              <a:endParaRPr lang="en-US" altLang="ko-KR" sz="1400" dirty="0"/>
            </a:p>
            <a:p>
              <a:pPr algn="ctr"/>
              <a:r>
                <a:rPr lang="en-US" altLang="ko-KR" sz="1400" dirty="0"/>
                <a:t>(</a:t>
              </a:r>
              <a:r>
                <a:rPr lang="ko-KR" altLang="en-US" sz="1400" dirty="0"/>
                <a:t>빈곤선</a:t>
              </a:r>
              <a:r>
                <a:rPr lang="en-US" altLang="ko-KR" sz="1400" dirty="0"/>
                <a:t>)</a:t>
              </a:r>
              <a:endParaRPr lang="ko-KR" altLang="en-US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54084" y="1391004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국민</a:t>
              </a:r>
              <a:r>
                <a:rPr lang="en-US" altLang="ko-KR" sz="1400" dirty="0"/>
                <a:t> </a:t>
              </a:r>
              <a:r>
                <a:rPr lang="ko-KR" altLang="en-US" sz="1400" dirty="0"/>
                <a:t>개인별</a:t>
              </a:r>
              <a:endParaRPr lang="en-US" altLang="ko-KR" sz="1400" dirty="0"/>
            </a:p>
            <a:p>
              <a:pPr algn="ctr"/>
              <a:r>
                <a:rPr lang="ko-KR" altLang="en-US" sz="1400" dirty="0"/>
                <a:t>소득수준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09324" y="980728"/>
              <a:ext cx="1152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소득수준</a:t>
              </a:r>
              <a:endParaRPr lang="en-US" altLang="ko-KR" sz="1400" dirty="0"/>
            </a:p>
            <a:p>
              <a:pPr algn="ctr"/>
              <a:r>
                <a:rPr lang="en-US" altLang="ko-KR" sz="1400" dirty="0"/>
                <a:t>(Y)</a:t>
              </a:r>
              <a:endParaRPr lang="ko-KR" altLang="en-US" sz="14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65780" y="2636912"/>
              <a:ext cx="615553" cy="13681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ko-KR" altLang="en-US" sz="1400" dirty="0"/>
                <a:t>최저생계비</a:t>
              </a:r>
              <a:endParaRPr lang="en-US" altLang="ko-KR" sz="1400" dirty="0"/>
            </a:p>
            <a:p>
              <a:pPr algn="ctr"/>
              <a:r>
                <a:rPr lang="en-US" altLang="ko-KR" sz="1400" dirty="0"/>
                <a:t>(</a:t>
              </a:r>
              <a:r>
                <a:rPr lang="ko-KR" altLang="en-US" sz="1400" dirty="0"/>
                <a:t>빈곤선</a:t>
              </a:r>
              <a:r>
                <a:rPr lang="en-US" altLang="ko-KR" sz="1400" dirty="0"/>
                <a:t>)</a:t>
              </a:r>
              <a:endParaRPr lang="ko-KR" altLang="en-US" sz="1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491670" y="1124744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국민</a:t>
              </a:r>
              <a:r>
                <a:rPr lang="en-US" altLang="ko-KR" sz="1400" dirty="0"/>
                <a:t> </a:t>
              </a:r>
              <a:r>
                <a:rPr lang="ko-KR" altLang="en-US" sz="1400" dirty="0"/>
                <a:t>개인별</a:t>
              </a:r>
              <a:endParaRPr lang="en-US" altLang="ko-KR" sz="1400" dirty="0"/>
            </a:p>
            <a:p>
              <a:pPr algn="ctr"/>
              <a:r>
                <a:rPr lang="ko-KR" altLang="en-US" sz="1400" dirty="0"/>
                <a:t>소득수준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189978" y="3130082"/>
              <a:ext cx="712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latin typeface="Cambria" pitchFamily="18" charset="0"/>
                </a:rPr>
                <a:t>Y</a:t>
              </a:r>
              <a:r>
                <a:rPr lang="en-US" altLang="ko-KR" sz="1100" dirty="0">
                  <a:latin typeface="Cambria" pitchFamily="18" charset="0"/>
                </a:rPr>
                <a:t>PL</a:t>
              </a:r>
              <a:endParaRPr lang="ko-KR" altLang="en-US" sz="1600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6754012" y="4769334"/>
              <a:ext cx="396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altLang="ko-KR" sz="1400" dirty="0"/>
                <a:t>(P)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552792" y="4807466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dirty="0"/>
                <a:t>소득계층</a:t>
              </a:r>
              <a:r>
                <a:rPr lang="en-US" altLang="ko-KR" sz="1400" dirty="0"/>
                <a:t>(N)</a:t>
              </a:r>
              <a:endParaRPr lang="ko-KR" altLang="en-US" sz="1400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486686" y="4221088"/>
              <a:ext cx="396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altLang="ko-KR" sz="1400" dirty="0"/>
                <a:t>(I)</a:t>
              </a: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5709048" y="3612366"/>
              <a:ext cx="396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altLang="ko-KR" sz="1400" dirty="0"/>
                <a:t>(II)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78902" y="5301208"/>
              <a:ext cx="3816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[</a:t>
              </a:r>
              <a:r>
                <a:rPr lang="ko-KR" altLang="en-US" sz="1400" dirty="0"/>
                <a:t>그림 </a:t>
              </a:r>
              <a:r>
                <a:rPr lang="en-US" altLang="ko-KR" sz="1400" dirty="0" smtClean="0"/>
                <a:t>5-4] </a:t>
              </a:r>
              <a:r>
                <a:rPr lang="ko-KR" altLang="en-US" sz="1400" dirty="0"/>
                <a:t>빈곤계층의 규모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043398" y="5301208"/>
              <a:ext cx="3816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/>
                <a:t>[</a:t>
              </a:r>
              <a:r>
                <a:rPr lang="ko-KR" altLang="en-US" sz="1400" dirty="0"/>
                <a:t>그림 </a:t>
              </a:r>
              <a:r>
                <a:rPr lang="en-US" altLang="ko-KR" sz="1400" dirty="0" smtClean="0"/>
                <a:t>5</a:t>
              </a:r>
              <a:r>
                <a:rPr lang="en-US" altLang="ko-KR" sz="1400" dirty="0" smtClean="0"/>
                <a:t>-5] </a:t>
              </a:r>
              <a:r>
                <a:rPr lang="ko-KR" altLang="en-US" sz="1400" dirty="0"/>
                <a:t>빈곤수준의 사례별 차이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993079"/>
            <a:ext cx="8229600" cy="5222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2) </a:t>
            </a:r>
            <a:r>
              <a:rPr lang="ko-KR" altLang="en-US" sz="1800" dirty="0"/>
              <a:t>불평등의 측정 방식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소득 불평등의 </a:t>
            </a:r>
            <a:r>
              <a:rPr lang="ko-KR" altLang="en-US" sz="1800" dirty="0" smtClean="0"/>
              <a:t>정의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소득은 개별 가계가 생산요소를 판매하는 과정에서 발생</a:t>
            </a:r>
            <a:r>
              <a:rPr lang="en-US" altLang="ko-KR" sz="1800" dirty="0"/>
              <a:t>: </a:t>
            </a:r>
            <a:r>
              <a:rPr lang="ko-KR" altLang="en-US" sz="1800" dirty="0"/>
              <a:t>임금</a:t>
            </a:r>
            <a:r>
              <a:rPr lang="en-US" altLang="ko-KR" sz="1800" dirty="0"/>
              <a:t>, </a:t>
            </a:r>
            <a:r>
              <a:rPr lang="ko-KR" altLang="en-US" sz="1800" dirty="0"/>
              <a:t>이자</a:t>
            </a:r>
            <a:r>
              <a:rPr lang="en-US" altLang="ko-KR" sz="1800" dirty="0"/>
              <a:t>, </a:t>
            </a:r>
            <a:r>
              <a:rPr lang="ko-KR" altLang="en-US" sz="1800" dirty="0"/>
              <a:t>지대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개별 가계 간 소득의 편차 → 소득의 불평등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계량화의 필요성</a:t>
            </a:r>
            <a:r>
              <a:rPr lang="en-US" altLang="ko-KR" sz="1800" dirty="0"/>
              <a:t>: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① </a:t>
            </a:r>
            <a:r>
              <a:rPr lang="ko-KR" altLang="en-US" sz="1800" dirty="0" smtClean="0"/>
              <a:t>우리나라의 </a:t>
            </a:r>
            <a:r>
              <a:rPr lang="ko-KR" altLang="en-US" sz="1800" dirty="0"/>
              <a:t>소득 불평등 수준은</a:t>
            </a:r>
            <a:r>
              <a:rPr lang="en-US" altLang="ko-KR" sz="1800" dirty="0"/>
              <a:t>?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② </a:t>
            </a:r>
            <a:r>
              <a:rPr lang="ko-KR" altLang="en-US" sz="1800" dirty="0" smtClean="0"/>
              <a:t>과거와 </a:t>
            </a:r>
            <a:r>
              <a:rPr lang="ko-KR" altLang="en-US" sz="1800" dirty="0"/>
              <a:t>비교하여 현재의 불평등 수준은</a:t>
            </a:r>
            <a:r>
              <a:rPr lang="en-US" altLang="ko-KR" sz="1800" dirty="0"/>
              <a:t>?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③ </a:t>
            </a:r>
            <a:r>
              <a:rPr lang="ko-KR" altLang="en-US" sz="1800" dirty="0" smtClean="0"/>
              <a:t>다른 </a:t>
            </a:r>
            <a:r>
              <a:rPr lang="ko-KR" altLang="en-US" sz="1800" dirty="0"/>
              <a:t>나라와 비교해 볼 때 우리나라의 불평등 수준은</a:t>
            </a:r>
            <a:r>
              <a:rPr lang="en-US" altLang="ko-KR" sz="1800" dirty="0"/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불평등에 대한 문제인식과 평가 → 정책 개입의 필요성 판단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     </a:t>
            </a:r>
            <a:r>
              <a:rPr lang="ko-KR" altLang="en-US" sz="1800" dirty="0" smtClean="0"/>
              <a:t>→ </a:t>
            </a:r>
            <a:r>
              <a:rPr lang="ko-KR" altLang="en-US" sz="1800" dirty="0"/>
              <a:t>개입의 방향 및 수단 동원의 결정 등과 같은 의사결정</a:t>
            </a:r>
          </a:p>
        </p:txBody>
      </p:sp>
    </p:spTree>
    <p:extLst>
      <p:ext uri="{BB962C8B-B14F-4D97-AF65-F5344CB8AC3E}">
        <p14:creationId xmlns:p14="http://schemas.microsoft.com/office/powerpoint/2010/main" val="92099623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57224" y="1285860"/>
            <a:ext cx="7358114" cy="428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/>
              <a:t>로렌츠 곡선</a:t>
            </a:r>
            <a:r>
              <a:rPr lang="en-US" altLang="ko-KR" sz="1800" dirty="0"/>
              <a:t>(Lorenz Curve)</a:t>
            </a:r>
          </a:p>
          <a:p>
            <a:pPr marL="0" indent="0">
              <a:buNone/>
            </a:pPr>
            <a:endParaRPr lang="en-US" altLang="ko-KR" sz="1000" dirty="0"/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불평등의 </a:t>
            </a:r>
            <a:r>
              <a:rPr lang="ko-KR" altLang="en-US" sz="1800" dirty="0"/>
              <a:t>수준을 </a:t>
            </a:r>
            <a:r>
              <a:rPr lang="ko-KR" altLang="en-US" sz="1800" spc="-150" dirty="0"/>
              <a:t>시각적으로</a:t>
            </a:r>
            <a:r>
              <a:rPr lang="ko-KR" altLang="en-US" sz="1800" dirty="0"/>
              <a:t> </a:t>
            </a:r>
            <a:r>
              <a:rPr lang="ko-KR" altLang="en-US" sz="1800" spc="-150" dirty="0" smtClean="0"/>
              <a:t>표현하기</a:t>
            </a:r>
            <a:r>
              <a:rPr lang="ko-KR" altLang="en-US" sz="1800" dirty="0" smtClean="0"/>
              <a:t> </a:t>
            </a:r>
            <a:r>
              <a:rPr lang="ko-KR" altLang="en-US" sz="1800" dirty="0"/>
              <a:t>위한 </a:t>
            </a:r>
            <a:r>
              <a:rPr lang="ko-KR" altLang="en-US" sz="1800" dirty="0" smtClean="0"/>
              <a:t>통계 기술적 </a:t>
            </a:r>
            <a:r>
              <a:rPr lang="ko-KR" altLang="en-US" sz="1800" dirty="0"/>
              <a:t>장치</a:t>
            </a:r>
            <a:endParaRPr lang="en-US" altLang="ko-KR" sz="1800" dirty="0"/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err="1" smtClean="0"/>
              <a:t>로렌츠곡선</a:t>
            </a:r>
            <a:r>
              <a:rPr lang="ko-KR" altLang="en-US" sz="1800" dirty="0" smtClean="0"/>
              <a:t> </a:t>
            </a:r>
            <a:r>
              <a:rPr lang="en-US" altLang="ko-KR" sz="1800" dirty="0"/>
              <a:t>= O-a-B</a:t>
            </a:r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en-US" altLang="ko-KR" sz="1800" b="1" dirty="0" smtClean="0"/>
              <a:t>A</a:t>
            </a:r>
            <a:r>
              <a:rPr lang="ko-KR" altLang="en-US" sz="1800" b="1" dirty="0"/>
              <a:t>점</a:t>
            </a:r>
            <a:r>
              <a:rPr lang="en-US" altLang="ko-KR" sz="1800" dirty="0"/>
              <a:t>: </a:t>
            </a:r>
            <a:r>
              <a:rPr lang="ko-KR" altLang="en-US" sz="1800" dirty="0"/>
              <a:t>소득의 하위 </a:t>
            </a:r>
            <a:r>
              <a:rPr lang="en-US" altLang="ko-KR" sz="1800" dirty="0"/>
              <a:t>40%</a:t>
            </a:r>
            <a:r>
              <a:rPr lang="ko-KR" altLang="en-US" sz="1800" dirty="0"/>
              <a:t>가 </a:t>
            </a:r>
            <a:r>
              <a:rPr lang="ko-KR" altLang="en-US" sz="1800" dirty="0" smtClean="0"/>
              <a:t>전체 </a:t>
            </a:r>
            <a:r>
              <a:rPr lang="ko-KR" altLang="en-US" sz="1800" dirty="0"/>
              <a:t>총소득의 </a:t>
            </a:r>
            <a:r>
              <a:rPr lang="en-US" altLang="ko-KR" sz="1800" dirty="0"/>
              <a:t>20%</a:t>
            </a:r>
            <a:r>
              <a:rPr lang="ko-KR" altLang="en-US" sz="1800" dirty="0"/>
              <a:t>를 차지</a:t>
            </a:r>
            <a:endParaRPr lang="en-US" altLang="ko-KR" sz="1800" dirty="0"/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완전한 </a:t>
            </a:r>
            <a:r>
              <a:rPr lang="ko-KR" altLang="en-US" sz="1800" dirty="0"/>
              <a:t>평등 </a:t>
            </a:r>
            <a:r>
              <a:rPr lang="en-US" altLang="ko-KR" sz="1800" dirty="0"/>
              <a:t>= </a:t>
            </a:r>
            <a:r>
              <a:rPr lang="ko-KR" altLang="en-US" sz="1800" dirty="0"/>
              <a:t>대각선 </a:t>
            </a:r>
            <a:r>
              <a:rPr lang="en-US" altLang="ko-KR" sz="1800" dirty="0"/>
              <a:t>O-B</a:t>
            </a:r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가장 </a:t>
            </a:r>
            <a:r>
              <a:rPr lang="ko-KR" altLang="en-US" sz="1800" dirty="0"/>
              <a:t>극심한 </a:t>
            </a:r>
            <a:r>
              <a:rPr lang="ko-KR" altLang="en-US" sz="1800" dirty="0" smtClean="0"/>
              <a:t>불평등 </a:t>
            </a:r>
            <a:r>
              <a:rPr lang="en-US" altLang="ko-KR" sz="1800" dirty="0" smtClean="0"/>
              <a:t>= </a:t>
            </a:r>
            <a:r>
              <a:rPr lang="ko-KR" altLang="en-US" sz="1800" dirty="0"/>
              <a:t>삼각형 </a:t>
            </a:r>
            <a:r>
              <a:rPr lang="en-US" altLang="ko-KR" sz="1800" dirty="0"/>
              <a:t>O-A-B</a:t>
            </a:r>
          </a:p>
          <a:p>
            <a:pPr marL="0" indent="0">
              <a:buNone/>
            </a:pPr>
            <a:endParaRPr lang="en-US" altLang="ko-KR" sz="1000" dirty="0"/>
          </a:p>
          <a:p>
            <a:pPr marL="0" indent="0">
              <a:buNone/>
            </a:pPr>
            <a:r>
              <a:rPr lang="en-US" altLang="ko-KR" sz="1800" dirty="0"/>
              <a:t>□ </a:t>
            </a:r>
            <a:r>
              <a:rPr lang="ko-KR" altLang="en-US" sz="1800" dirty="0" err="1"/>
              <a:t>지니계수</a:t>
            </a:r>
            <a:r>
              <a:rPr lang="en-US" altLang="ko-KR" sz="1800" dirty="0"/>
              <a:t>(</a:t>
            </a:r>
            <a:r>
              <a:rPr lang="en-US" altLang="ko-KR" sz="1800" dirty="0" err="1" smtClean="0"/>
              <a:t>Gini</a:t>
            </a:r>
            <a:r>
              <a:rPr lang="en-US" altLang="ko-KR" sz="1800" dirty="0" smtClean="0"/>
              <a:t>-Coefficient)</a:t>
            </a:r>
          </a:p>
          <a:p>
            <a:pPr marL="0" indent="0">
              <a:buNone/>
            </a:pPr>
            <a:endParaRPr lang="en-US" altLang="ko-KR" sz="1000" dirty="0"/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측정방식</a:t>
            </a:r>
            <a:r>
              <a:rPr lang="en-US" altLang="ko-KR" sz="1800" dirty="0"/>
              <a:t>= O-a-B / O-A-B</a:t>
            </a:r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err="1" smtClean="0"/>
              <a:t>계수값</a:t>
            </a:r>
            <a:r>
              <a:rPr lang="ko-KR" altLang="en-US" sz="1800" dirty="0" smtClean="0"/>
              <a:t> </a:t>
            </a:r>
            <a:r>
              <a:rPr lang="en-US" altLang="ko-KR" sz="1800" dirty="0"/>
              <a:t>= 0 〈</a:t>
            </a:r>
            <a:r>
              <a:rPr lang="ko-KR" altLang="en-US" sz="1800" dirty="0" err="1"/>
              <a:t>지니계수</a:t>
            </a:r>
            <a:r>
              <a:rPr lang="ko-KR" altLang="en-US" sz="1800" dirty="0"/>
              <a:t> </a:t>
            </a:r>
            <a:r>
              <a:rPr lang="en-US" altLang="ko-KR" sz="1800" dirty="0"/>
              <a:t>〈 1</a:t>
            </a:r>
          </a:p>
          <a:p>
            <a:pPr marL="540000">
              <a:buNone/>
            </a:pPr>
            <a:r>
              <a:rPr lang="en-US" altLang="ko-KR" sz="1800" dirty="0" smtClean="0"/>
              <a:t>• </a:t>
            </a:r>
            <a:r>
              <a:rPr lang="en-US" altLang="ko-KR" sz="1800" dirty="0" smtClean="0">
                <a:solidFill>
                  <a:srgbClr val="FF0000"/>
                </a:solidFill>
              </a:rPr>
              <a:t>0</a:t>
            </a:r>
            <a:r>
              <a:rPr lang="ko-KR" altLang="en-US" sz="1800" dirty="0">
                <a:solidFill>
                  <a:srgbClr val="FF0000"/>
                </a:solidFill>
              </a:rPr>
              <a:t>의 값</a:t>
            </a:r>
            <a:r>
              <a:rPr lang="ko-KR" altLang="en-US" sz="1800" dirty="0"/>
              <a:t>에 가까워질수록 평등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 marL="540000">
              <a:buNone/>
            </a:pPr>
            <a:r>
              <a:rPr lang="en-US" altLang="ko-KR" sz="1800" dirty="0" smtClean="0"/>
              <a:t>•</a:t>
            </a:r>
            <a:r>
              <a:rPr lang="en-US" altLang="ko-KR" sz="1800" dirty="0" smtClean="0">
                <a:solidFill>
                  <a:srgbClr val="FF0000"/>
                </a:solidFill>
              </a:rPr>
              <a:t> 1</a:t>
            </a:r>
            <a:r>
              <a:rPr lang="ko-KR" altLang="en-US" sz="1800" dirty="0">
                <a:solidFill>
                  <a:srgbClr val="FF0000"/>
                </a:solidFill>
              </a:rPr>
              <a:t>의 값</a:t>
            </a:r>
            <a:r>
              <a:rPr lang="ko-KR" altLang="en-US" sz="1800" dirty="0"/>
              <a:t>에 </a:t>
            </a:r>
            <a:r>
              <a:rPr lang="ko-KR" altLang="en-US" sz="1800" dirty="0" smtClean="0"/>
              <a:t>다가갈수록 </a:t>
            </a:r>
            <a:r>
              <a:rPr lang="ko-KR" altLang="en-US" sz="1800" dirty="0"/>
              <a:t>불평등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353354504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99789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800" dirty="0"/>
              <a:t>[</a:t>
            </a:r>
            <a:r>
              <a:rPr lang="ko-KR" altLang="en-US" sz="2800" dirty="0"/>
              <a:t>그림 </a:t>
            </a:r>
            <a:r>
              <a:rPr lang="en-US" altLang="ko-KR" sz="2800" dirty="0"/>
              <a:t>5-6] </a:t>
            </a:r>
            <a:r>
              <a:rPr lang="ko-KR" altLang="en-US" sz="2800" dirty="0" err="1"/>
              <a:t>로렌츠곡선의</a:t>
            </a:r>
            <a:r>
              <a:rPr lang="ko-KR" altLang="en-US" sz="2800" dirty="0"/>
              <a:t> </a:t>
            </a:r>
            <a:r>
              <a:rPr lang="ko-KR" altLang="en-US" sz="2800" dirty="0" smtClean="0"/>
              <a:t>특징</a:t>
            </a:r>
            <a:endParaRPr lang="ko-KR" altLang="en-US" sz="2800" dirty="0"/>
          </a:p>
        </p:txBody>
      </p:sp>
      <p:grpSp>
        <p:nvGrpSpPr>
          <p:cNvPr id="41" name="그룹 40"/>
          <p:cNvGrpSpPr/>
          <p:nvPr/>
        </p:nvGrpSpPr>
        <p:grpSpPr>
          <a:xfrm>
            <a:off x="-1580122" y="71414"/>
            <a:ext cx="9866898" cy="6738482"/>
            <a:chOff x="-1147020" y="-30768"/>
            <a:chExt cx="8880057" cy="6738482"/>
          </a:xfrm>
        </p:grpSpPr>
        <p:cxnSp>
          <p:nvCxnSpPr>
            <p:cNvPr id="33" name="직선 연결선 32"/>
            <p:cNvCxnSpPr/>
            <p:nvPr/>
          </p:nvCxnSpPr>
          <p:spPr>
            <a:xfrm>
              <a:off x="3798190" y="5921896"/>
              <a:ext cx="0" cy="14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그룹 37"/>
            <p:cNvGrpSpPr/>
            <p:nvPr/>
          </p:nvGrpSpPr>
          <p:grpSpPr>
            <a:xfrm>
              <a:off x="-1147020" y="-30768"/>
              <a:ext cx="8880057" cy="6738482"/>
              <a:chOff x="-1147020" y="17870"/>
              <a:chExt cx="8880057" cy="6738482"/>
            </a:xfrm>
          </p:grpSpPr>
          <p:grpSp>
            <p:nvGrpSpPr>
              <p:cNvPr id="61" name="그룹 60"/>
              <p:cNvGrpSpPr/>
              <p:nvPr/>
            </p:nvGrpSpPr>
            <p:grpSpPr>
              <a:xfrm>
                <a:off x="-1147020" y="17870"/>
                <a:ext cx="8880057" cy="6381292"/>
                <a:chOff x="-1147020" y="182472"/>
                <a:chExt cx="8880057" cy="6381292"/>
              </a:xfrm>
            </p:grpSpPr>
            <p:grpSp>
              <p:nvGrpSpPr>
                <p:cNvPr id="29" name="그룹 28"/>
                <p:cNvGrpSpPr/>
                <p:nvPr/>
              </p:nvGrpSpPr>
              <p:grpSpPr>
                <a:xfrm>
                  <a:off x="-1147020" y="182472"/>
                  <a:ext cx="8880057" cy="5918274"/>
                  <a:chOff x="-1147020" y="180514"/>
                  <a:chExt cx="8880057" cy="5918274"/>
                </a:xfrm>
              </p:grpSpPr>
              <p:sp>
                <p:nvSpPr>
                  <p:cNvPr id="2" name="직사각형 1"/>
                  <p:cNvSpPr/>
                  <p:nvPr/>
                </p:nvSpPr>
                <p:spPr>
                  <a:xfrm>
                    <a:off x="1668145" y="1202244"/>
                    <a:ext cx="5112568" cy="4896544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5" name="직선 연결선 4"/>
                  <p:cNvCxnSpPr/>
                  <p:nvPr/>
                </p:nvCxnSpPr>
                <p:spPr>
                  <a:xfrm flipV="1">
                    <a:off x="1668145" y="1202244"/>
                    <a:ext cx="5112568" cy="488156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현 11"/>
                  <p:cNvSpPr/>
                  <p:nvPr/>
                </p:nvSpPr>
                <p:spPr>
                  <a:xfrm rot="19188539">
                    <a:off x="-1147020" y="180514"/>
                    <a:ext cx="8880057" cy="4710702"/>
                  </a:xfrm>
                  <a:prstGeom prst="chord">
                    <a:avLst>
                      <a:gd name="adj1" fmla="val 1298979"/>
                      <a:gd name="adj2" fmla="val 9420709"/>
                    </a:avLst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4" name="직선 연결선 13"/>
                  <p:cNvCxnSpPr/>
                  <p:nvPr/>
                </p:nvCxnSpPr>
                <p:spPr>
                  <a:xfrm>
                    <a:off x="6780713" y="5061608"/>
                    <a:ext cx="9001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직선 연결선 22"/>
                  <p:cNvCxnSpPr/>
                  <p:nvPr/>
                </p:nvCxnSpPr>
                <p:spPr>
                  <a:xfrm>
                    <a:off x="6780713" y="4132914"/>
                    <a:ext cx="9001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직선 연결선 23"/>
                  <p:cNvCxnSpPr/>
                  <p:nvPr/>
                </p:nvCxnSpPr>
                <p:spPr>
                  <a:xfrm>
                    <a:off x="6786222" y="3132782"/>
                    <a:ext cx="9001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직선 연결선 27"/>
                  <p:cNvCxnSpPr/>
                  <p:nvPr/>
                </p:nvCxnSpPr>
                <p:spPr>
                  <a:xfrm>
                    <a:off x="6780713" y="2132856"/>
                    <a:ext cx="90010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0" name="직선 연결선 29"/>
                <p:cNvCxnSpPr/>
                <p:nvPr/>
              </p:nvCxnSpPr>
              <p:spPr>
                <a:xfrm>
                  <a:off x="1668145" y="6083804"/>
                  <a:ext cx="0" cy="14401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직선 연결선 31"/>
                <p:cNvCxnSpPr/>
                <p:nvPr/>
              </p:nvCxnSpPr>
              <p:spPr>
                <a:xfrm>
                  <a:off x="2699792" y="6098788"/>
                  <a:ext cx="0" cy="14401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>
                  <a:off x="4788024" y="6093071"/>
                  <a:ext cx="0" cy="14401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직선 연결선 34"/>
                <p:cNvCxnSpPr/>
                <p:nvPr/>
              </p:nvCxnSpPr>
              <p:spPr>
                <a:xfrm>
                  <a:off x="5796136" y="6093071"/>
                  <a:ext cx="0" cy="14401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직사각형 35"/>
                <p:cNvSpPr/>
                <p:nvPr/>
              </p:nvSpPr>
              <p:spPr>
                <a:xfrm>
                  <a:off x="6796866" y="6021288"/>
                  <a:ext cx="275464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400" b="1" dirty="0" smtClean="0">
                      <a:solidFill>
                        <a:schemeClr val="tx1"/>
                      </a:solidFill>
                    </a:rPr>
                    <a:t>A</a:t>
                  </a:r>
                  <a:endParaRPr lang="ko-KR" altLang="en-US" sz="2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직사각형 36"/>
                <p:cNvSpPr/>
                <p:nvPr/>
              </p:nvSpPr>
              <p:spPr>
                <a:xfrm>
                  <a:off x="6783728" y="1124382"/>
                  <a:ext cx="360040" cy="22440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400" b="1" dirty="0">
                      <a:solidFill>
                        <a:schemeClr val="tx1"/>
                      </a:solidFill>
                    </a:rPr>
                    <a:t>B</a:t>
                  </a:r>
                  <a:endParaRPr lang="ko-KR" altLang="en-US" sz="24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39" name="직선 연결선 38"/>
                <p:cNvCxnSpPr/>
                <p:nvPr/>
              </p:nvCxnSpPr>
              <p:spPr>
                <a:xfrm rot="5400000">
                  <a:off x="3222969" y="5630638"/>
                  <a:ext cx="1150442" cy="142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>
                <a:xfrm flipH="1" flipV="1">
                  <a:off x="3792478" y="5063566"/>
                  <a:ext cx="2952329" cy="66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직사각형 48"/>
                <p:cNvSpPr/>
                <p:nvPr/>
              </p:nvSpPr>
              <p:spPr>
                <a:xfrm>
                  <a:off x="3786182" y="5135004"/>
                  <a:ext cx="275464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2800" b="1" dirty="0" smtClean="0">
                      <a:solidFill>
                        <a:schemeClr val="tx1"/>
                      </a:solidFill>
                    </a:rPr>
                    <a:t>a</a:t>
                  </a:r>
                  <a:endParaRPr lang="ko-KR" altLang="en-US" sz="28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직사각형 49"/>
                <p:cNvSpPr/>
                <p:nvPr/>
              </p:nvSpPr>
              <p:spPr>
                <a:xfrm>
                  <a:off x="1530413" y="6237312"/>
                  <a:ext cx="275464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직사각형 50"/>
                <p:cNvSpPr/>
                <p:nvPr/>
              </p:nvSpPr>
              <p:spPr>
                <a:xfrm>
                  <a:off x="2411760" y="6237312"/>
                  <a:ext cx="635504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20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직사각형 51"/>
                <p:cNvSpPr/>
                <p:nvPr/>
              </p:nvSpPr>
              <p:spPr>
                <a:xfrm>
                  <a:off x="3491880" y="6275732"/>
                  <a:ext cx="588533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4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직사각형 52"/>
                <p:cNvSpPr/>
                <p:nvPr/>
              </p:nvSpPr>
              <p:spPr>
                <a:xfrm>
                  <a:off x="4499992" y="6237312"/>
                  <a:ext cx="612067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6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직사각형 53"/>
                <p:cNvSpPr/>
                <p:nvPr/>
              </p:nvSpPr>
              <p:spPr>
                <a:xfrm>
                  <a:off x="5508104" y="6237312"/>
                  <a:ext cx="563496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8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직사각형 54"/>
                <p:cNvSpPr/>
                <p:nvPr/>
              </p:nvSpPr>
              <p:spPr>
                <a:xfrm>
                  <a:off x="6804247" y="4918410"/>
                  <a:ext cx="491488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2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직사각형 55"/>
                <p:cNvSpPr/>
                <p:nvPr/>
              </p:nvSpPr>
              <p:spPr>
                <a:xfrm>
                  <a:off x="6791098" y="3989716"/>
                  <a:ext cx="478920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4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직사각형 56"/>
                <p:cNvSpPr/>
                <p:nvPr/>
              </p:nvSpPr>
              <p:spPr>
                <a:xfrm>
                  <a:off x="6829384" y="1988840"/>
                  <a:ext cx="406912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80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직사각형 57"/>
                <p:cNvSpPr/>
                <p:nvPr/>
              </p:nvSpPr>
              <p:spPr>
                <a:xfrm>
                  <a:off x="6819966" y="2991864"/>
                  <a:ext cx="466352" cy="2880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1400" b="1" dirty="0">
                      <a:solidFill>
                        <a:schemeClr val="tx1"/>
                      </a:solidFill>
                    </a:rPr>
                    <a:t>6</a:t>
                  </a:r>
                  <a:r>
                    <a:rPr lang="en-US" altLang="ko-KR" sz="1400" b="1" dirty="0" smtClean="0">
                      <a:solidFill>
                        <a:schemeClr val="tx1"/>
                      </a:solidFill>
                    </a:rPr>
                    <a:t>0</a:t>
                  </a:r>
                  <a:endParaRPr lang="ko-KR" altLang="en-US" sz="14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9" name="직사각형 58"/>
              <p:cNvSpPr/>
              <p:nvPr/>
            </p:nvSpPr>
            <p:spPr>
              <a:xfrm>
                <a:off x="7380312" y="1772816"/>
                <a:ext cx="275464" cy="36004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소</a:t>
                </a:r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득</a:t>
                </a:r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누</a:t>
                </a:r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적</a:t>
                </a:r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비</a:t>
                </a:r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endParaRPr lang="en-US" altLang="ko-KR" sz="1600" b="1" dirty="0" smtClean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율</a:t>
                </a:r>
                <a:endParaRPr lang="ko-KR" altLang="en-US" sz="1600" b="1" dirty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2339752" y="6381328"/>
                <a:ext cx="3808040" cy="3750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인</a:t>
                </a:r>
                <a:r>
                  <a:rPr lang="en-US" altLang="ko-KR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 </a:t>
                </a:r>
                <a:r>
                  <a:rPr lang="ko-KR" altLang="en-US" sz="1600" b="1" dirty="0" smtClean="0">
                    <a:solidFill>
                      <a:schemeClr val="tx1"/>
                    </a:solidFill>
                    <a:latin typeface="돋움체" pitchFamily="49" charset="-127"/>
                    <a:ea typeface="돋움체" pitchFamily="49" charset="-127"/>
                  </a:rPr>
                  <a:t>구 누 적 비 율</a:t>
                </a:r>
                <a:endParaRPr lang="ko-KR" altLang="en-US" sz="1600" b="1" dirty="0">
                  <a:solidFill>
                    <a:schemeClr val="tx1"/>
                  </a:solidFill>
                  <a:latin typeface="돋움체" pitchFamily="49" charset="-127"/>
                  <a:ea typeface="돋움체" pitchFamily="49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22788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4282" y="357191"/>
            <a:ext cx="8673846" cy="6357957"/>
          </a:xfrm>
        </p:spPr>
        <p:txBody>
          <a:bodyPr>
            <a:noAutofit/>
          </a:bodyPr>
          <a:lstStyle/>
          <a:p>
            <a:pPr marL="630238" indent="-514350">
              <a:lnSpc>
                <a:spcPct val="110000"/>
              </a:lnSpc>
              <a:spcBef>
                <a:spcPts val="300"/>
              </a:spcBef>
              <a:buNone/>
            </a:pPr>
            <a:r>
              <a:rPr lang="ko-KR" altLang="en-US" sz="2800" b="1" dirty="0">
                <a:latin typeface="+mn-ea"/>
                <a:ea typeface="+mn-ea"/>
              </a:rPr>
              <a:t>제</a:t>
            </a:r>
            <a:r>
              <a:rPr lang="en-US" altLang="ko-KR" sz="2800" b="1" dirty="0">
                <a:latin typeface="+mn-ea"/>
                <a:ea typeface="+mn-ea"/>
              </a:rPr>
              <a:t>3</a:t>
            </a:r>
            <a:r>
              <a:rPr lang="ko-KR" altLang="en-US" sz="2800" b="1" dirty="0">
                <a:latin typeface="+mn-ea"/>
                <a:ea typeface="+mn-ea"/>
              </a:rPr>
              <a:t>절 사회복지정책의 </a:t>
            </a:r>
            <a:r>
              <a:rPr lang="ko-KR" altLang="en-US" sz="2800" b="1" dirty="0" smtClean="0">
                <a:latin typeface="+mn-ea"/>
                <a:ea typeface="+mn-ea"/>
              </a:rPr>
              <a:t>목표체계</a:t>
            </a:r>
            <a:endParaRPr lang="en-US" altLang="ko-KR" sz="2800" b="1" dirty="0" smtClean="0">
              <a:latin typeface="+mn-ea"/>
              <a:ea typeface="+mn-ea"/>
            </a:endParaRPr>
          </a:p>
          <a:p>
            <a:pPr marL="630238" indent="-51435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  <a:p>
            <a:pPr marL="349250" indent="-273050">
              <a:lnSpc>
                <a:spcPct val="110000"/>
              </a:lnSpc>
              <a:spcBef>
                <a:spcPts val="300"/>
              </a:spcBef>
              <a:buAutoNum type="arabicPeriod"/>
            </a:pPr>
            <a:r>
              <a:rPr lang="ko-KR" altLang="en-US" sz="2400" b="1" dirty="0">
                <a:latin typeface="+mn-ea"/>
                <a:ea typeface="+mn-ea"/>
              </a:rPr>
              <a:t>빈곤문제의 </a:t>
            </a:r>
            <a:r>
              <a:rPr lang="ko-KR" altLang="en-US" sz="2400" b="1" dirty="0" smtClean="0">
                <a:latin typeface="+mn-ea"/>
                <a:ea typeface="+mn-ea"/>
              </a:rPr>
              <a:t>해소</a:t>
            </a:r>
            <a:endParaRPr lang="en-US" altLang="ko-KR" sz="2400" b="1" dirty="0" smtClean="0">
              <a:latin typeface="+mn-ea"/>
              <a:ea typeface="+mn-ea"/>
            </a:endParaRPr>
          </a:p>
          <a:p>
            <a:pPr marL="349250" indent="-273050">
              <a:lnSpc>
                <a:spcPct val="110000"/>
              </a:lnSpc>
              <a:spcBef>
                <a:spcPts val="300"/>
              </a:spcBef>
              <a:buNone/>
            </a:pPr>
            <a:endParaRPr lang="en-US" altLang="ko-KR" sz="700" dirty="0">
              <a:latin typeface="+mn-ea"/>
              <a:ea typeface="+mn-ea"/>
            </a:endParaRPr>
          </a:p>
          <a:p>
            <a:pPr marL="349250" indent="-273050">
              <a:lnSpc>
                <a:spcPct val="110000"/>
              </a:lnSpc>
              <a:spcBef>
                <a:spcPts val="300"/>
              </a:spcBef>
              <a:buFont typeface="Wingdings" pitchFamily="2" charset="2"/>
              <a:buChar char="l"/>
            </a:pPr>
            <a:r>
              <a:rPr lang="ko-KR" altLang="en-US" sz="1800" dirty="0">
                <a:latin typeface="+mn-ea"/>
                <a:ea typeface="+mn-ea"/>
              </a:rPr>
              <a:t>빈곤의 폐해 </a:t>
            </a:r>
            <a:r>
              <a:rPr lang="en-US" altLang="ko-KR" sz="1800" dirty="0">
                <a:latin typeface="+mn-ea"/>
                <a:ea typeface="+mn-ea"/>
              </a:rPr>
              <a:t>: </a:t>
            </a:r>
            <a:r>
              <a:rPr lang="ko-KR" altLang="en-US" sz="1800" dirty="0">
                <a:latin typeface="+mn-ea"/>
                <a:ea typeface="+mn-ea"/>
              </a:rPr>
              <a:t>인간의 생존권과 존엄성 훼손</a:t>
            </a:r>
            <a:endParaRPr lang="en-US" altLang="ko-KR" sz="18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최저생계의 보장은 국가의 의무와 국민의 권리</a:t>
            </a:r>
            <a:endParaRPr lang="en-US" altLang="ko-KR" sz="16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빈곤의 기준 모호 </a:t>
            </a:r>
            <a:r>
              <a:rPr lang="en-US" altLang="ko-KR" sz="1600" dirty="0">
                <a:latin typeface="+mn-ea"/>
                <a:ea typeface="+mn-ea"/>
              </a:rPr>
              <a:t>: </a:t>
            </a:r>
            <a:r>
              <a:rPr lang="ko-KR" altLang="en-US" sz="1600" dirty="0">
                <a:latin typeface="+mn-ea"/>
                <a:ea typeface="+mn-ea"/>
              </a:rPr>
              <a:t>사회적 관념을 토대로 정치적 의사결정</a:t>
            </a:r>
            <a:endParaRPr lang="en-US" altLang="ko-KR" sz="16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절대적 빈곤 </a:t>
            </a:r>
            <a:r>
              <a:rPr lang="en-US" altLang="ko-KR" sz="1600" dirty="0">
                <a:latin typeface="+mn-ea"/>
                <a:ea typeface="+mn-ea"/>
              </a:rPr>
              <a:t>: </a:t>
            </a:r>
            <a:r>
              <a:rPr lang="ko-KR" altLang="en-US" sz="1600" dirty="0">
                <a:latin typeface="+mn-ea"/>
                <a:ea typeface="+mn-ea"/>
              </a:rPr>
              <a:t>인간의 생존을 위해 반드시 요구되는 소득수준을 기준으로 결정</a:t>
            </a:r>
            <a:endParaRPr lang="en-US" altLang="ko-KR" sz="16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문제점</a:t>
            </a:r>
            <a:endParaRPr lang="en-US" altLang="ko-KR" sz="1600" dirty="0">
              <a:latin typeface="+mn-ea"/>
            </a:endParaRPr>
          </a:p>
          <a:p>
            <a:pPr marL="354013" indent="-180975">
              <a:lnSpc>
                <a:spcPct val="11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ko-KR" altLang="en-US" sz="1500" b="1" dirty="0">
                <a:latin typeface="+mn-ea"/>
                <a:ea typeface="+mn-ea"/>
              </a:rPr>
              <a:t>   </a:t>
            </a:r>
            <a:r>
              <a:rPr lang="ko-KR" altLang="en-US" sz="1500" b="1" dirty="0" smtClean="0">
                <a:latin typeface="+mn-ea"/>
                <a:ea typeface="+mn-ea"/>
              </a:rPr>
              <a:t> </a:t>
            </a:r>
            <a:r>
              <a:rPr lang="en-US" altLang="ko-KR" sz="1500" b="1" dirty="0">
                <a:latin typeface="+mn-ea"/>
                <a:ea typeface="+mn-ea"/>
              </a:rPr>
              <a:t>: </a:t>
            </a:r>
            <a:r>
              <a:rPr lang="ko-KR" altLang="en-US" sz="1500" dirty="0">
                <a:latin typeface="+mn-ea"/>
                <a:ea typeface="+mn-ea"/>
              </a:rPr>
              <a:t>기본적 영양요구량의 개인간 차이</a:t>
            </a:r>
            <a:r>
              <a:rPr lang="en-US" altLang="ko-KR" sz="1500" dirty="0">
                <a:latin typeface="+mn-ea"/>
                <a:ea typeface="+mn-ea"/>
              </a:rPr>
              <a:t>, </a:t>
            </a:r>
            <a:r>
              <a:rPr lang="ko-KR" altLang="en-US" sz="1500" dirty="0">
                <a:latin typeface="+mn-ea"/>
                <a:ea typeface="+mn-ea"/>
              </a:rPr>
              <a:t>정서적 문화적 차원의 빈곤도 정책의 대상이 되어야 함</a:t>
            </a:r>
            <a:r>
              <a:rPr lang="en-US" altLang="ko-KR" sz="1500" dirty="0">
                <a:latin typeface="+mn-ea"/>
                <a:ea typeface="+mn-ea"/>
              </a:rPr>
              <a:t>.</a:t>
            </a: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상대적 빈곤 </a:t>
            </a:r>
            <a:r>
              <a:rPr lang="en-US" altLang="ko-KR" sz="1600" dirty="0">
                <a:latin typeface="+mn-ea"/>
                <a:ea typeface="+mn-ea"/>
              </a:rPr>
              <a:t>: </a:t>
            </a:r>
            <a:r>
              <a:rPr lang="ko-KR" altLang="en-US" sz="1600" dirty="0">
                <a:latin typeface="+mn-ea"/>
                <a:ea typeface="+mn-ea"/>
              </a:rPr>
              <a:t>주위환경과의 비교를 통해 느끼게 되는 빈곤현상</a:t>
            </a:r>
            <a:r>
              <a:rPr lang="en-US" altLang="ko-KR" sz="1600" dirty="0">
                <a:latin typeface="+mn-ea"/>
                <a:ea typeface="+mn-ea"/>
              </a:rPr>
              <a:t>, </a:t>
            </a:r>
            <a:r>
              <a:rPr lang="ko-KR" altLang="en-US" sz="1600" dirty="0">
                <a:latin typeface="+mn-ea"/>
                <a:ea typeface="+mn-ea"/>
              </a:rPr>
              <a:t>전체 국민의 평균소득을 </a:t>
            </a:r>
            <a:r>
              <a:rPr lang="ko-KR" altLang="en-US" sz="1600" dirty="0" smtClean="0">
                <a:latin typeface="+mn-ea"/>
                <a:ea typeface="+mn-ea"/>
              </a:rPr>
              <a:t> </a:t>
            </a:r>
            <a:endParaRPr lang="en-US" altLang="ko-KR" sz="1600" dirty="0" smtClean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buNone/>
              <a:tabLst>
                <a:tab pos="354013" algn="l"/>
              </a:tabLst>
            </a:pPr>
            <a:r>
              <a:rPr lang="en-US" altLang="ko-KR" sz="1600" dirty="0" smtClean="0">
                <a:latin typeface="+mn-ea"/>
                <a:ea typeface="+mn-ea"/>
              </a:rPr>
              <a:t>                    </a:t>
            </a:r>
            <a:r>
              <a:rPr lang="ko-KR" altLang="en-US" sz="1600" dirty="0" smtClean="0">
                <a:latin typeface="+mn-ea"/>
                <a:ea typeface="+mn-ea"/>
              </a:rPr>
              <a:t>기준으로 </a:t>
            </a:r>
            <a:r>
              <a:rPr lang="ko-KR" altLang="en-US" sz="1600" dirty="0">
                <a:latin typeface="+mn-ea"/>
                <a:ea typeface="+mn-ea"/>
              </a:rPr>
              <a:t>결정</a:t>
            </a:r>
            <a:r>
              <a:rPr lang="en-US" altLang="ko-KR" sz="1600" dirty="0">
                <a:latin typeface="+mn-ea"/>
                <a:ea typeface="+mn-ea"/>
              </a:rPr>
              <a:t>(ex.</a:t>
            </a:r>
            <a:r>
              <a:rPr lang="ko-KR" altLang="en-US" sz="1600" dirty="0">
                <a:latin typeface="+mn-ea"/>
                <a:ea typeface="+mn-ea"/>
              </a:rPr>
              <a:t> 평균소득의 </a:t>
            </a:r>
            <a:r>
              <a:rPr lang="en-US" altLang="ko-KR" sz="1600" dirty="0">
                <a:latin typeface="+mn-ea"/>
                <a:ea typeface="+mn-ea"/>
              </a:rPr>
              <a:t>50%)</a:t>
            </a: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빈곤선의 지속적 인상의 필요성</a:t>
            </a:r>
            <a:endParaRPr lang="en-US" altLang="ko-KR" sz="1600" dirty="0">
              <a:latin typeface="+mn-ea"/>
              <a:ea typeface="+mn-ea"/>
            </a:endParaRPr>
          </a:p>
          <a:p>
            <a:pPr marL="536575" indent="-180975">
              <a:lnSpc>
                <a:spcPct val="110000"/>
              </a:lnSpc>
              <a:spcBef>
                <a:spcPts val="200"/>
              </a:spcBef>
              <a:buNone/>
              <a:tabLst>
                <a:tab pos="536575" algn="l"/>
              </a:tabLst>
            </a:pPr>
            <a:r>
              <a:rPr lang="en-US" altLang="ko-KR" sz="1400" dirty="0">
                <a:latin typeface="+mn-ea"/>
                <a:ea typeface="+mn-ea"/>
              </a:rPr>
              <a:t>① </a:t>
            </a:r>
            <a:r>
              <a:rPr lang="ko-KR" altLang="en-US" sz="1400" dirty="0">
                <a:latin typeface="+mn-ea"/>
                <a:ea typeface="+mn-ea"/>
              </a:rPr>
              <a:t>평균소득의 </a:t>
            </a:r>
            <a:r>
              <a:rPr lang="ko-KR" altLang="en-US" sz="1400" dirty="0" err="1">
                <a:latin typeface="+mn-ea"/>
                <a:ea typeface="+mn-ea"/>
              </a:rPr>
              <a:t>연동성</a:t>
            </a:r>
            <a:endParaRPr lang="en-US" altLang="ko-KR" sz="1400" dirty="0">
              <a:latin typeface="+mn-ea"/>
            </a:endParaRPr>
          </a:p>
          <a:p>
            <a:pPr marL="536575" indent="-180975">
              <a:lnSpc>
                <a:spcPct val="110000"/>
              </a:lnSpc>
              <a:spcBef>
                <a:spcPts val="200"/>
              </a:spcBef>
              <a:buNone/>
              <a:tabLst>
                <a:tab pos="536575" algn="l"/>
              </a:tabLst>
            </a:pPr>
            <a:r>
              <a:rPr lang="en-US" altLang="ko-KR" sz="1400" dirty="0">
                <a:latin typeface="+mn-ea"/>
                <a:ea typeface="+mn-ea"/>
              </a:rPr>
              <a:t>② </a:t>
            </a:r>
            <a:r>
              <a:rPr lang="ko-KR" altLang="en-US" sz="1400" dirty="0">
                <a:latin typeface="+mn-ea"/>
                <a:ea typeface="+mn-ea"/>
              </a:rPr>
              <a:t>사회 문화적 생활수준에 연계</a:t>
            </a:r>
            <a:endParaRPr lang="en-US" altLang="ko-KR" sz="1400" dirty="0">
              <a:latin typeface="+mn-ea"/>
            </a:endParaRPr>
          </a:p>
          <a:p>
            <a:pPr marL="536575" indent="-180975">
              <a:lnSpc>
                <a:spcPct val="110000"/>
              </a:lnSpc>
              <a:spcBef>
                <a:spcPts val="200"/>
              </a:spcBef>
              <a:buNone/>
              <a:tabLst>
                <a:tab pos="536575" algn="l"/>
              </a:tabLst>
            </a:pPr>
            <a:r>
              <a:rPr lang="en-US" altLang="ko-KR" sz="1400" dirty="0">
                <a:latin typeface="+mn-ea"/>
                <a:ea typeface="+mn-ea"/>
              </a:rPr>
              <a:t>③ </a:t>
            </a:r>
            <a:r>
              <a:rPr lang="ko-KR" altLang="en-US" sz="1400" dirty="0">
                <a:latin typeface="+mn-ea"/>
                <a:ea typeface="+mn-ea"/>
              </a:rPr>
              <a:t>풍요의 역설</a:t>
            </a:r>
            <a:r>
              <a:rPr lang="en-US" altLang="ko-KR" sz="1400" dirty="0">
                <a:latin typeface="+mn-ea"/>
                <a:ea typeface="+mn-ea"/>
              </a:rPr>
              <a:t>(paradox of affluence)</a:t>
            </a:r>
          </a:p>
          <a:p>
            <a:pPr marL="536575" indent="-180975">
              <a:lnSpc>
                <a:spcPct val="110000"/>
              </a:lnSpc>
              <a:spcBef>
                <a:spcPts val="200"/>
              </a:spcBef>
              <a:buNone/>
              <a:tabLst>
                <a:tab pos="536575" algn="l"/>
              </a:tabLst>
            </a:pPr>
            <a:r>
              <a:rPr lang="en-US" altLang="ko-KR" sz="1400" b="1" dirty="0" smtClean="0">
                <a:latin typeface="+mn-ea"/>
              </a:rPr>
              <a:t>    : </a:t>
            </a:r>
            <a:r>
              <a:rPr lang="ko-KR" altLang="en-US" sz="1400" dirty="0" err="1" smtClean="0">
                <a:latin typeface="+mn-ea"/>
                <a:ea typeface="+mn-ea"/>
              </a:rPr>
              <a:t>열등재</a:t>
            </a:r>
            <a:r>
              <a:rPr lang="en-US" altLang="ko-KR" sz="1400" dirty="0">
                <a:latin typeface="+mn-ea"/>
                <a:ea typeface="+mn-ea"/>
              </a:rPr>
              <a:t>(</a:t>
            </a:r>
            <a:r>
              <a:rPr lang="ko-KR" altLang="en-US" sz="1400" dirty="0">
                <a:latin typeface="+mn-ea"/>
                <a:ea typeface="+mn-ea"/>
              </a:rPr>
              <a:t>연탄</a:t>
            </a:r>
            <a:r>
              <a:rPr lang="en-US" altLang="ko-KR" sz="1400" dirty="0">
                <a:latin typeface="+mn-ea"/>
                <a:ea typeface="+mn-ea"/>
              </a:rPr>
              <a:t>, </a:t>
            </a:r>
            <a:r>
              <a:rPr lang="ko-KR" altLang="en-US" sz="1400" dirty="0">
                <a:latin typeface="+mn-ea"/>
                <a:ea typeface="+mn-ea"/>
              </a:rPr>
              <a:t>보리밥</a:t>
            </a:r>
            <a:r>
              <a:rPr lang="en-US" altLang="ko-KR" sz="1400" dirty="0">
                <a:latin typeface="+mn-ea"/>
                <a:ea typeface="+mn-ea"/>
              </a:rPr>
              <a:t>, </a:t>
            </a:r>
            <a:r>
              <a:rPr lang="ko-KR" altLang="en-US" sz="1400" dirty="0">
                <a:latin typeface="+mn-ea"/>
                <a:ea typeface="+mn-ea"/>
              </a:rPr>
              <a:t>대중교통 등</a:t>
            </a:r>
            <a:r>
              <a:rPr lang="en-US" altLang="ko-KR" sz="1400" dirty="0">
                <a:latin typeface="+mn-ea"/>
                <a:ea typeface="+mn-ea"/>
              </a:rPr>
              <a:t>)</a:t>
            </a:r>
            <a:r>
              <a:rPr lang="ko-KR" altLang="en-US" sz="1400" dirty="0">
                <a:latin typeface="+mn-ea"/>
                <a:ea typeface="+mn-ea"/>
              </a:rPr>
              <a:t>의 소멸 또는 가격인상으로 새로운 대체재의 확보</a:t>
            </a:r>
            <a:endParaRPr lang="en-US" altLang="ko-KR" sz="14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절대적 빈곤은 궁핍으로 인한 육체적 고통과 생존을 위협</a:t>
            </a:r>
            <a:r>
              <a:rPr lang="en-US" altLang="ko-KR" sz="1600" dirty="0">
                <a:latin typeface="+mn-ea"/>
                <a:ea typeface="+mn-ea"/>
              </a:rPr>
              <a:t>, </a:t>
            </a:r>
            <a:r>
              <a:rPr lang="ko-KR" altLang="en-US" sz="1600" dirty="0">
                <a:latin typeface="+mn-ea"/>
                <a:ea typeface="+mn-ea"/>
              </a:rPr>
              <a:t>상당부분</a:t>
            </a:r>
            <a:r>
              <a:rPr lang="en-US" altLang="ko-KR" sz="1600" dirty="0">
                <a:latin typeface="+mn-ea"/>
                <a:ea typeface="+mn-ea"/>
              </a:rPr>
              <a:t> </a:t>
            </a:r>
            <a:r>
              <a:rPr lang="ko-KR" altLang="en-US" sz="1600" dirty="0">
                <a:latin typeface="+mn-ea"/>
                <a:ea typeface="+mn-ea"/>
              </a:rPr>
              <a:t>경제성장에 따른 국민소득의 증대를 통해 해결</a:t>
            </a:r>
            <a:endParaRPr lang="en-US" altLang="ko-KR" sz="16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spc="-150" dirty="0">
                <a:latin typeface="+mn-ea"/>
                <a:ea typeface="+mn-ea"/>
              </a:rPr>
              <a:t>상대적 빈곤은 갈등과</a:t>
            </a:r>
            <a:r>
              <a:rPr lang="ko-KR" altLang="en-US" sz="1600" dirty="0">
                <a:latin typeface="+mn-ea"/>
                <a:ea typeface="+mn-ea"/>
              </a:rPr>
              <a:t> </a:t>
            </a:r>
            <a:r>
              <a:rPr lang="ko-KR" altLang="en-US" sz="1600" spc="-150" dirty="0">
                <a:latin typeface="+mn-ea"/>
                <a:ea typeface="+mn-ea"/>
              </a:rPr>
              <a:t>사회적 혼란을 초래할 우려</a:t>
            </a:r>
            <a:r>
              <a:rPr lang="en-US" altLang="ko-KR" sz="1600" spc="-150" dirty="0">
                <a:latin typeface="+mn-ea"/>
                <a:ea typeface="+mn-ea"/>
              </a:rPr>
              <a:t>, </a:t>
            </a:r>
            <a:r>
              <a:rPr lang="ko-KR" altLang="en-US" sz="1600" spc="-150" dirty="0">
                <a:latin typeface="+mn-ea"/>
                <a:ea typeface="+mn-ea"/>
              </a:rPr>
              <a:t>소득분배가 불평등한 사회에서 항시적으로</a:t>
            </a:r>
            <a:r>
              <a:rPr lang="ko-KR" altLang="en-US" sz="1600" dirty="0">
                <a:latin typeface="+mn-ea"/>
                <a:ea typeface="+mn-ea"/>
              </a:rPr>
              <a:t> 존재</a:t>
            </a:r>
            <a:endParaRPr lang="en-US" altLang="ko-KR" sz="1600" dirty="0">
              <a:latin typeface="+mn-ea"/>
              <a:ea typeface="+mn-ea"/>
            </a:endParaRPr>
          </a:p>
          <a:p>
            <a:pPr marL="354013" indent="-180975">
              <a:lnSpc>
                <a:spcPct val="110000"/>
              </a:lnSpc>
              <a:spcBef>
                <a:spcPts val="200"/>
              </a:spcBef>
              <a:tabLst>
                <a:tab pos="354013" algn="l"/>
              </a:tabLst>
            </a:pPr>
            <a:r>
              <a:rPr lang="ko-KR" altLang="en-US" sz="1600" dirty="0">
                <a:latin typeface="+mn-ea"/>
                <a:ea typeface="+mn-ea"/>
              </a:rPr>
              <a:t>정책목표 </a:t>
            </a:r>
            <a:r>
              <a:rPr lang="en-US" altLang="ko-KR" sz="1600" dirty="0">
                <a:latin typeface="+mn-ea"/>
                <a:ea typeface="+mn-ea"/>
              </a:rPr>
              <a:t>: </a:t>
            </a:r>
            <a:r>
              <a:rPr lang="ko-KR" altLang="en-US" sz="1600" dirty="0">
                <a:latin typeface="+mn-ea"/>
                <a:ea typeface="+mn-ea"/>
              </a:rPr>
              <a:t>절대적 빈곤은 완전 해소</a:t>
            </a:r>
            <a:r>
              <a:rPr lang="en-US" altLang="ko-KR" sz="1600" dirty="0">
                <a:latin typeface="+mn-ea"/>
                <a:ea typeface="+mn-ea"/>
              </a:rPr>
              <a:t>, </a:t>
            </a:r>
            <a:r>
              <a:rPr lang="ko-KR" altLang="en-US" sz="1600" dirty="0">
                <a:latin typeface="+mn-ea"/>
                <a:ea typeface="+mn-ea"/>
              </a:rPr>
              <a:t>상대적 빈곤은 일정한 수준 이내의 범위에서 억제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882649"/>
            <a:ext cx="8929718" cy="4832367"/>
          </a:xfrm>
        </p:spPr>
        <p:txBody>
          <a:bodyPr>
            <a:noAutofit/>
          </a:bodyPr>
          <a:lstStyle/>
          <a:p>
            <a:pPr marL="447675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 smtClean="0"/>
              <a:t>생활수준보장</a:t>
            </a:r>
            <a:endParaRPr lang="en-US" altLang="ko-KR" sz="2400" b="1" dirty="0" smtClean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endParaRPr lang="en-US" altLang="ko-KR" sz="1050" dirty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사회복지정책은 </a:t>
            </a:r>
            <a:r>
              <a:rPr lang="ko-KR" altLang="en-US" sz="1800" dirty="0"/>
              <a:t>국민들이 </a:t>
            </a:r>
            <a:r>
              <a:rPr lang="ko-KR" altLang="en-US" sz="1800" dirty="0" err="1"/>
              <a:t>일생동안</a:t>
            </a:r>
            <a:r>
              <a:rPr lang="ko-KR" altLang="en-US" sz="1800" dirty="0"/>
              <a:t> 안정된 생활수준을 영위할 수 있도록 </a:t>
            </a:r>
            <a:r>
              <a:rPr lang="ko-KR" altLang="en-US" sz="1800" dirty="0" smtClean="0"/>
              <a:t>지원     </a:t>
            </a:r>
            <a:endParaRPr lang="en-US" altLang="ko-KR" sz="1800" dirty="0" smtClean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(</a:t>
            </a:r>
            <a:r>
              <a:rPr lang="en-US" altLang="ko-KR" sz="1800" dirty="0"/>
              <a:t>Income smoothing)</a:t>
            </a:r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사회적 </a:t>
            </a:r>
            <a:r>
              <a:rPr lang="ko-KR" altLang="en-US" sz="1800" dirty="0"/>
              <a:t>위험의 발생으로 소득활동능력이나 기회가 상실되었을 경우 종전소득에 </a:t>
            </a:r>
            <a:endParaRPr lang="en-US" altLang="ko-KR" sz="1800" dirty="0" smtClean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상응하는 </a:t>
            </a:r>
            <a:r>
              <a:rPr lang="ko-KR" altLang="en-US" sz="1800" dirty="0"/>
              <a:t>대체소득의 보장 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소득비례형</a:t>
            </a:r>
            <a:r>
              <a:rPr lang="ko-KR" altLang="en-US" sz="1800" dirty="0"/>
              <a:t> 급여</a:t>
            </a:r>
            <a:endParaRPr lang="en-US" altLang="ko-KR" sz="1800" dirty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정책목표의 </a:t>
            </a:r>
            <a:r>
              <a:rPr lang="ko-KR" altLang="en-US" sz="1800" dirty="0"/>
              <a:t>배타적 관계</a:t>
            </a:r>
            <a:endParaRPr lang="en-US" altLang="ko-KR" sz="1800" dirty="0"/>
          </a:p>
          <a:p>
            <a:pPr marL="715963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빈곤의 해소는 분배정책을 통하여 개인간 경제적 편차의 해소 </a:t>
            </a:r>
            <a:r>
              <a:rPr lang="ko-KR" altLang="en-US" sz="1800" dirty="0" smtClean="0"/>
              <a:t>또는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완화 지향</a:t>
            </a:r>
            <a:endParaRPr lang="en-US" altLang="ko-KR" sz="1800" dirty="0" smtClean="0"/>
          </a:p>
          <a:p>
            <a:pPr marL="715963" indent="-242888">
              <a:lnSpc>
                <a:spcPct val="120000"/>
              </a:lnSpc>
              <a:spcBef>
                <a:spcPts val="200"/>
              </a:spcBef>
              <a:buNone/>
            </a:pPr>
            <a:r>
              <a:rPr lang="ko-KR" altLang="en-US" sz="1800" dirty="0" smtClean="0"/>
              <a:t>② </a:t>
            </a:r>
            <a:r>
              <a:rPr lang="ko-KR" altLang="en-US" sz="1800" dirty="0"/>
              <a:t>생활수준보장은 개인의 경제적 지위가 일생 동안 안정화 추구</a:t>
            </a:r>
            <a:endParaRPr lang="en-US" altLang="ko-KR" sz="1800" dirty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생활수준의 </a:t>
            </a:r>
            <a:r>
              <a:rPr lang="ko-KR" altLang="en-US" sz="1800" dirty="0"/>
              <a:t>보장이 사회정책을 주도하게 될 경우 분배적 불평등이 고착화</a:t>
            </a:r>
            <a:endParaRPr lang="en-US" altLang="ko-KR" sz="1800" dirty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사회복지정책은 </a:t>
            </a:r>
            <a:r>
              <a:rPr lang="ko-KR" altLang="en-US" sz="1800" dirty="0"/>
              <a:t>빈곤문제의 해소와 생활수준의 보장이라는 두 가지 정책목표를 </a:t>
            </a:r>
            <a:endParaRPr lang="en-US" altLang="ko-KR" sz="1800" dirty="0" smtClean="0"/>
          </a:p>
          <a:p>
            <a:pPr marL="447675" indent="-242888">
              <a:lnSpc>
                <a:spcPct val="12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적절하게 </a:t>
            </a:r>
            <a:r>
              <a:rPr lang="ko-KR" altLang="en-US" sz="1800" dirty="0"/>
              <a:t>조화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894692" y="735446"/>
            <a:ext cx="5328452" cy="5357850"/>
            <a:chOff x="1958192" y="857232"/>
            <a:chExt cx="5328452" cy="5357850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958192" y="857232"/>
              <a:ext cx="5328452" cy="5357850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/>
                <a:t>    </a:t>
              </a:r>
              <a:endParaRPr lang="ko-KR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17514" y="1478274"/>
              <a:ext cx="463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dirty="0"/>
                <a:t>Y</a:t>
              </a:r>
              <a:endParaRPr lang="ko-KR" altLang="en-US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64590" y="5368084"/>
              <a:ext cx="12144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latin typeface="Lucida Calligraphy" pitchFamily="66" charset="0"/>
                </a:rPr>
                <a:t>Time</a:t>
              </a:r>
              <a:endParaRPr lang="ko-KR" altLang="en-US" sz="1600" dirty="0"/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3452860" y="3730792"/>
              <a:ext cx="3240000" cy="1588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직사각형 8"/>
            <p:cNvSpPr/>
            <p:nvPr/>
          </p:nvSpPr>
          <p:spPr>
            <a:xfrm>
              <a:off x="4757467" y="5366383"/>
              <a:ext cx="646331" cy="6848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ko-KR" altLang="en-US" dirty="0">
                  <a:latin typeface="+mj-lt"/>
                </a:rPr>
                <a:t>위험</a:t>
              </a:r>
              <a:endParaRPr lang="en-US" altLang="ko-KR" dirty="0">
                <a:latin typeface="+mj-lt"/>
              </a:endParaRPr>
            </a:p>
            <a:p>
              <a:pPr algn="ctr">
                <a:spcBef>
                  <a:spcPts val="300"/>
                </a:spcBef>
              </a:pPr>
              <a:r>
                <a:rPr lang="ko-KR" altLang="en-US" dirty="0">
                  <a:latin typeface="+mj-lt"/>
                </a:rPr>
                <a:t>발생</a:t>
              </a:r>
              <a:endParaRPr lang="en-US" altLang="ko-KR" dirty="0">
                <a:latin typeface="+mj-lt"/>
              </a:endParaRPr>
            </a:p>
          </p:txBody>
        </p:sp>
        <p:grpSp>
          <p:nvGrpSpPr>
            <p:cNvPr id="10" name="그룹 108"/>
            <p:cNvGrpSpPr/>
            <p:nvPr/>
          </p:nvGrpSpPr>
          <p:grpSpPr>
            <a:xfrm>
              <a:off x="2665784" y="1440818"/>
              <a:ext cx="3905139" cy="3914760"/>
              <a:chOff x="1714480" y="1442230"/>
              <a:chExt cx="3240000" cy="3247253"/>
            </a:xfrm>
          </p:grpSpPr>
          <p:cxnSp>
            <p:nvCxnSpPr>
              <p:cNvPr id="14" name="직선 연결선 13"/>
              <p:cNvCxnSpPr/>
              <p:nvPr/>
            </p:nvCxnSpPr>
            <p:spPr>
              <a:xfrm rot="5400000">
                <a:off x="104005" y="3061436"/>
                <a:ext cx="32400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연결선 14"/>
              <p:cNvCxnSpPr/>
              <p:nvPr/>
            </p:nvCxnSpPr>
            <p:spPr>
              <a:xfrm rot="10800000">
                <a:off x="1714480" y="4689482"/>
                <a:ext cx="3240000" cy="1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자유형 10"/>
            <p:cNvSpPr/>
            <p:nvPr/>
          </p:nvSpPr>
          <p:spPr>
            <a:xfrm>
              <a:off x="5081584" y="2143068"/>
              <a:ext cx="1450916" cy="681099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602394"/>
                <a:gd name="connsiteY0" fmla="*/ 1766892 h 1766892"/>
                <a:gd name="connsiteX1" fmla="*/ 1602394 w 1602394"/>
                <a:gd name="connsiteY1" fmla="*/ 0 h 1766892"/>
                <a:gd name="connsiteX0" fmla="*/ 0 w 1459486"/>
                <a:gd name="connsiteY0" fmla="*/ 1052536 h 1052536"/>
                <a:gd name="connsiteX1" fmla="*/ 1459486 w 1459486"/>
                <a:gd name="connsiteY1" fmla="*/ 0 h 1052536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766808 h 766808"/>
                <a:gd name="connsiteX1" fmla="*/ 1459486 w 1459486"/>
                <a:gd name="connsiteY1" fmla="*/ 0 h 7668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23908"/>
                <a:gd name="connsiteX1" fmla="*/ 1459486 w 1459486"/>
                <a:gd name="connsiteY1" fmla="*/ 0 h 623908"/>
                <a:gd name="connsiteX0" fmla="*/ 0 w 1459486"/>
                <a:gd name="connsiteY0" fmla="*/ 623908 h 681099"/>
                <a:gd name="connsiteX1" fmla="*/ 8570 w 1459486"/>
                <a:gd name="connsiteY1" fmla="*/ 681099 h 681099"/>
                <a:gd name="connsiteX2" fmla="*/ 1459486 w 1459486"/>
                <a:gd name="connsiteY2" fmla="*/ 0 h 681099"/>
                <a:gd name="connsiteX0" fmla="*/ 0 w 1450916"/>
                <a:gd name="connsiteY0" fmla="*/ 681099 h 681099"/>
                <a:gd name="connsiteX1" fmla="*/ 1450916 w 1450916"/>
                <a:gd name="connsiteY1" fmla="*/ 0 h 68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0916" h="681099">
                  <a:moveTo>
                    <a:pt x="0" y="681099"/>
                  </a:moveTo>
                  <a:cubicBezTo>
                    <a:pt x="126377" y="535027"/>
                    <a:pt x="1092129" y="112720"/>
                    <a:pt x="1450916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5084164" y="4500570"/>
              <a:ext cx="1440000" cy="0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41430" h="1657350">
                  <a:moveTo>
                    <a:pt x="0" y="1657350"/>
                  </a:moveTo>
                  <a:cubicBezTo>
                    <a:pt x="149242" y="1330333"/>
                    <a:pt x="1268380" y="279400"/>
                    <a:pt x="1541430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자유형 12"/>
            <p:cNvSpPr/>
            <p:nvPr/>
          </p:nvSpPr>
          <p:spPr>
            <a:xfrm>
              <a:off x="2994638" y="2146942"/>
              <a:ext cx="2080282" cy="2358964"/>
            </a:xfrm>
            <a:custGeom>
              <a:avLst/>
              <a:gdLst>
                <a:gd name="connsiteX0" fmla="*/ 0 w 3263900"/>
                <a:gd name="connsiteY0" fmla="*/ 3124200 h 3124200"/>
                <a:gd name="connsiteX1" fmla="*/ 1651000 w 3263900"/>
                <a:gd name="connsiteY1" fmla="*/ 1657350 h 3124200"/>
                <a:gd name="connsiteX2" fmla="*/ 3263900 w 3263900"/>
                <a:gd name="connsiteY2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9384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82933"/>
                <a:gd name="connsiteX1" fmla="*/ 1330316 w 3263900"/>
                <a:gd name="connsiteY1" fmla="*/ 2938458 h 3182933"/>
                <a:gd name="connsiteX2" fmla="*/ 1651000 w 3263900"/>
                <a:gd name="connsiteY2" fmla="*/ 1657350 h 3182933"/>
                <a:gd name="connsiteX3" fmla="*/ 3263900 w 3263900"/>
                <a:gd name="connsiteY3" fmla="*/ 0 h 3182933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33031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24200"/>
                <a:gd name="connsiteX1" fmla="*/ 1258846 w 3263900"/>
                <a:gd name="connsiteY1" fmla="*/ 2795558 h 3124200"/>
                <a:gd name="connsiteX2" fmla="*/ 1651000 w 3263900"/>
                <a:gd name="connsiteY2" fmla="*/ 1657350 h 3124200"/>
                <a:gd name="connsiteX3" fmla="*/ 3263900 w 3263900"/>
                <a:gd name="connsiteY3" fmla="*/ 0 h 3124200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40054"/>
                <a:gd name="connsiteX1" fmla="*/ 1258846 w 3263900"/>
                <a:gd name="connsiteY1" fmla="*/ 2795558 h 3140054"/>
                <a:gd name="connsiteX2" fmla="*/ 1651000 w 3263900"/>
                <a:gd name="connsiteY2" fmla="*/ 1657350 h 3140054"/>
                <a:gd name="connsiteX3" fmla="*/ 3263900 w 3263900"/>
                <a:gd name="connsiteY3" fmla="*/ 0 h 3140054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263900"/>
                <a:gd name="connsiteY0" fmla="*/ 3124200 h 3163860"/>
                <a:gd name="connsiteX1" fmla="*/ 1325508 w 3263900"/>
                <a:gd name="connsiteY1" fmla="*/ 2819364 h 3163860"/>
                <a:gd name="connsiteX2" fmla="*/ 1651000 w 3263900"/>
                <a:gd name="connsiteY2" fmla="*/ 1657350 h 3163860"/>
                <a:gd name="connsiteX3" fmla="*/ 3263900 w 326390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63860"/>
                <a:gd name="connsiteX1" fmla="*/ 1325508 w 3192430"/>
                <a:gd name="connsiteY1" fmla="*/ 2819364 h 3163860"/>
                <a:gd name="connsiteX2" fmla="*/ 1651000 w 3192430"/>
                <a:gd name="connsiteY2" fmla="*/ 1657350 h 3163860"/>
                <a:gd name="connsiteX3" fmla="*/ 3192430 w 3192430"/>
                <a:gd name="connsiteY3" fmla="*/ 0 h 3163860"/>
                <a:gd name="connsiteX0" fmla="*/ 0 w 3192430"/>
                <a:gd name="connsiteY0" fmla="*/ 3124200 h 3124200"/>
                <a:gd name="connsiteX1" fmla="*/ 1651000 w 3192430"/>
                <a:gd name="connsiteY1" fmla="*/ 1657350 h 3124200"/>
                <a:gd name="connsiteX2" fmla="*/ 3192430 w 3192430"/>
                <a:gd name="connsiteY2" fmla="*/ 0 h 3124200"/>
                <a:gd name="connsiteX0" fmla="*/ 0 w 1541430"/>
                <a:gd name="connsiteY0" fmla="*/ 1657350 h 1657350"/>
                <a:gd name="connsiteX1" fmla="*/ 1541430 w 1541430"/>
                <a:gd name="connsiteY1" fmla="*/ 0 h 1657350"/>
                <a:gd name="connsiteX0" fmla="*/ 0 w 1541430"/>
                <a:gd name="connsiteY0" fmla="*/ 1657350 h 1870655"/>
                <a:gd name="connsiteX1" fmla="*/ 6920 w 1541430"/>
                <a:gd name="connsiteY1" fmla="*/ 1870655 h 1870655"/>
                <a:gd name="connsiteX2" fmla="*/ 1541430 w 1541430"/>
                <a:gd name="connsiteY2" fmla="*/ 0 h 1870655"/>
                <a:gd name="connsiteX0" fmla="*/ 0 w 1534510"/>
                <a:gd name="connsiteY0" fmla="*/ 1870655 h 1870655"/>
                <a:gd name="connsiteX1" fmla="*/ 1534510 w 1534510"/>
                <a:gd name="connsiteY1" fmla="*/ 0 h 1870655"/>
                <a:gd name="connsiteX0" fmla="*/ 0 w 1577362"/>
                <a:gd name="connsiteY0" fmla="*/ 1905580 h 1905580"/>
                <a:gd name="connsiteX1" fmla="*/ 1577362 w 1577362"/>
                <a:gd name="connsiteY1" fmla="*/ 0 h 1905580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  <a:gd name="connsiteX0" fmla="*/ 0 w 2080282"/>
                <a:gd name="connsiteY0" fmla="*/ 2358964 h 2358964"/>
                <a:gd name="connsiteX1" fmla="*/ 2080282 w 2080282"/>
                <a:gd name="connsiteY1" fmla="*/ 0 h 2358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80282" h="2358964">
                  <a:moveTo>
                    <a:pt x="0" y="2358964"/>
                  </a:moveTo>
                  <a:cubicBezTo>
                    <a:pt x="241402" y="1763366"/>
                    <a:pt x="1280498" y="288932"/>
                    <a:pt x="2080282" y="0"/>
                  </a:cubicBezTo>
                </a:path>
              </a:pathLst>
            </a:custGeom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493145"/>
            <a:ext cx="8686800" cy="4078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ko-KR" sz="1800" dirty="0"/>
              <a:t>□</a:t>
            </a:r>
            <a:r>
              <a:rPr lang="en-US" altLang="ko-KR" sz="1800" dirty="0"/>
              <a:t> </a:t>
            </a:r>
            <a:r>
              <a:rPr lang="ko-KR" altLang="en-US" sz="1800" dirty="0"/>
              <a:t>생활수준보장의 측정 </a:t>
            </a:r>
            <a:r>
              <a:rPr lang="ko-KR" altLang="en-US" sz="1800" dirty="0" smtClean="0"/>
              <a:t>지표</a:t>
            </a:r>
            <a:endParaRPr lang="en-US" altLang="ko-KR" sz="1800" dirty="0" smtClean="0"/>
          </a:p>
          <a:p>
            <a:pPr marL="0" indent="0">
              <a:buNone/>
            </a:pPr>
            <a:endParaRPr lang="en-US" altLang="ko-KR" sz="1800" dirty="0"/>
          </a:p>
          <a:p>
            <a:pPr marL="0" indent="0">
              <a:buNone/>
            </a:pPr>
            <a:r>
              <a:rPr lang="en-US" altLang="ko-KR" sz="1800" dirty="0" smtClean="0"/>
              <a:t>- </a:t>
            </a:r>
            <a:r>
              <a:rPr lang="ko-KR" altLang="en-US" sz="1800" dirty="0" err="1" smtClean="0"/>
              <a:t>소득대체율</a:t>
            </a:r>
            <a:r>
              <a:rPr lang="en-US" altLang="ko-KR" sz="1800" dirty="0"/>
              <a:t>(income replacement ratio</a:t>
            </a:r>
            <a:r>
              <a:rPr lang="en-US" altLang="ko-KR" sz="1800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개인별로 </a:t>
            </a:r>
            <a:r>
              <a:rPr lang="ko-KR" altLang="en-US" sz="1800" dirty="0"/>
              <a:t>생애주기의 관점에서 생활수준보장 목표의 달성수준 측정 지표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종단면 </a:t>
            </a:r>
            <a:r>
              <a:rPr lang="ko-KR" altLang="en-US" sz="1800" dirty="0"/>
              <a:t>분석</a:t>
            </a:r>
            <a:r>
              <a:rPr lang="en-US" altLang="ko-KR" sz="1800" dirty="0"/>
              <a:t>(longitudinal analysis)</a:t>
            </a:r>
            <a:r>
              <a:rPr lang="ko-KR" altLang="en-US" sz="1800" dirty="0"/>
              <a:t>방법 활용</a:t>
            </a:r>
            <a:r>
              <a:rPr lang="en-US" altLang="ko-KR" sz="1800" dirty="0"/>
              <a:t>: </a:t>
            </a:r>
            <a:r>
              <a:rPr lang="ko-KR" altLang="en-US" sz="1800" dirty="0"/>
              <a:t>개인별로 위험발생 전후의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소득을 </a:t>
            </a:r>
            <a:r>
              <a:rPr lang="ko-KR" altLang="en-US" sz="1800" dirty="0"/>
              <a:t>비교하여 측정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일종의 </a:t>
            </a:r>
            <a:r>
              <a:rPr lang="ko-KR" altLang="en-US" sz="1800" dirty="0"/>
              <a:t>저축적 기능으로서 소득의 시기적 이전을 바탕으로 한 지표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기준의 </a:t>
            </a:r>
            <a:r>
              <a:rPr lang="ko-KR" altLang="en-US" sz="1800" dirty="0"/>
              <a:t>선택에 따른 </a:t>
            </a:r>
            <a:r>
              <a:rPr lang="ko-KR" altLang="en-US" sz="1800" dirty="0" err="1"/>
              <a:t>지표값의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차이</a:t>
            </a:r>
            <a:endParaRPr lang="en-US" altLang="ko-KR" sz="1800" dirty="0" smtClean="0"/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① </a:t>
            </a:r>
            <a:r>
              <a:rPr lang="ko-KR" altLang="en-US" sz="1800" dirty="0" smtClean="0"/>
              <a:t>생애주기 </a:t>
            </a:r>
            <a:r>
              <a:rPr lang="ko-KR" altLang="en-US" sz="1800" dirty="0"/>
              <a:t>동안의 어떤 임금소득</a:t>
            </a:r>
            <a:r>
              <a:rPr lang="en-US" altLang="ko-KR" sz="1800" dirty="0"/>
              <a:t>(</a:t>
            </a:r>
            <a:r>
              <a:rPr lang="ko-KR" altLang="en-US" sz="1800" dirty="0"/>
              <a:t>퇴직 직전 또는 평생소득</a:t>
            </a:r>
            <a:r>
              <a:rPr lang="en-US" altLang="ko-KR" sz="1800" dirty="0"/>
              <a:t>) </a:t>
            </a:r>
          </a:p>
          <a:p>
            <a:pPr>
              <a:buNone/>
            </a:pPr>
            <a:r>
              <a:rPr lang="en-US" altLang="ko-KR" sz="1800" dirty="0"/>
              <a:t> ② </a:t>
            </a:r>
            <a:r>
              <a:rPr lang="ko-KR" altLang="en-US" sz="1800" dirty="0"/>
              <a:t>연금수급 시기의 경우 어떤 시기의 연금</a:t>
            </a:r>
            <a:r>
              <a:rPr lang="en-US" altLang="ko-KR" sz="1800" dirty="0"/>
              <a:t>(</a:t>
            </a:r>
            <a:r>
              <a:rPr lang="ko-KR" altLang="en-US" sz="1800" dirty="0"/>
              <a:t>연금의 </a:t>
            </a:r>
            <a:r>
              <a:rPr lang="ko-KR" altLang="en-US" sz="1800" dirty="0" smtClean="0"/>
              <a:t>조정방식에 </a:t>
            </a:r>
            <a:r>
              <a:rPr lang="ko-KR" altLang="en-US" sz="1800" dirty="0"/>
              <a:t>따라 차이</a:t>
            </a:r>
            <a:r>
              <a:rPr lang="en-US" altLang="ko-KR" sz="1800" dirty="0"/>
              <a:t>) </a:t>
            </a:r>
          </a:p>
          <a:p>
            <a:pPr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③ </a:t>
            </a:r>
            <a:r>
              <a:rPr lang="ko-KR" altLang="en-US" sz="1800" dirty="0" smtClean="0"/>
              <a:t>소득계층별로 </a:t>
            </a:r>
            <a:r>
              <a:rPr lang="ko-KR" altLang="en-US" sz="1800" dirty="0"/>
              <a:t>누구의 소득을 기준</a:t>
            </a:r>
            <a:r>
              <a:rPr lang="en-US" altLang="ko-KR" sz="1800" dirty="0"/>
              <a:t>(</a:t>
            </a:r>
            <a:r>
              <a:rPr lang="ko-KR" altLang="en-US" sz="1800" dirty="0"/>
              <a:t>분배적 기능</a:t>
            </a:r>
            <a:r>
              <a:rPr lang="en-US" altLang="ko-KR" sz="1800" dirty="0"/>
              <a:t>)</a:t>
            </a:r>
            <a:endParaRPr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9964211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6072206"/>
            <a:ext cx="8572560" cy="5000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700" dirty="0"/>
              <a:t>[</a:t>
            </a:r>
            <a:r>
              <a:rPr lang="ko-KR" altLang="en-US" sz="1700" dirty="0"/>
              <a:t>그림 </a:t>
            </a:r>
            <a:r>
              <a:rPr lang="en-US" altLang="ko-KR" sz="1700" dirty="0"/>
              <a:t>5-7] </a:t>
            </a:r>
            <a:r>
              <a:rPr lang="ko-KR" altLang="en-US" sz="1700" dirty="0" smtClean="0"/>
              <a:t>종단면 </a:t>
            </a:r>
            <a:r>
              <a:rPr lang="ko-KR" altLang="en-US" sz="1700" dirty="0"/>
              <a:t>분석과 횡단면 분석의 차원에서 생활수준보장</a:t>
            </a:r>
            <a:r>
              <a:rPr lang="en-US" altLang="ko-KR" sz="1700" dirty="0" smtClean="0"/>
              <a:t>(</a:t>
            </a:r>
            <a:r>
              <a:rPr lang="ko-KR" altLang="en-US" sz="1700" dirty="0" err="1" smtClean="0"/>
              <a:t>사회복지정책론</a:t>
            </a:r>
            <a:r>
              <a:rPr lang="en-US" altLang="ko-KR" sz="1700" dirty="0" smtClean="0"/>
              <a:t>p</a:t>
            </a:r>
            <a:r>
              <a:rPr lang="en-US" altLang="ko-KR" sz="1700" dirty="0"/>
              <a:t>. 130)</a:t>
            </a:r>
            <a:endParaRPr lang="ko-KR" altLang="en-US" sz="1700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785918" y="1285858"/>
          <a:ext cx="4929222" cy="4111200"/>
        </p:xfrm>
        <a:graphic>
          <a:graphicData uri="http://schemas.openxmlformats.org/drawingml/2006/table">
            <a:tbl>
              <a:tblPr/>
              <a:tblGrid>
                <a:gridCol w="9860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60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60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860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8502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0278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78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78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7800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charset="-127"/>
              <a:ea typeface="굴림" charset="-127"/>
              <a:cs typeface="굴림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1000100" y="500042"/>
            <a:ext cx="7429552" cy="5344344"/>
            <a:chOff x="1142976" y="1227928"/>
            <a:chExt cx="7429552" cy="5344344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1928794" y="6134120"/>
              <a:ext cx="550072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rot="5400000" flipH="1" flipV="1">
              <a:off x="-465174" y="3750471"/>
              <a:ext cx="478634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그룹 48"/>
            <p:cNvGrpSpPr/>
            <p:nvPr/>
          </p:nvGrpSpPr>
          <p:grpSpPr>
            <a:xfrm>
              <a:off x="1142976" y="1227928"/>
              <a:ext cx="7429552" cy="5344344"/>
              <a:chOff x="1071538" y="1214422"/>
              <a:chExt cx="7429552" cy="5344344"/>
            </a:xfrm>
          </p:grpSpPr>
          <p:grpSp>
            <p:nvGrpSpPr>
              <p:cNvPr id="68" name="그룹 67"/>
              <p:cNvGrpSpPr/>
              <p:nvPr/>
            </p:nvGrpSpPr>
            <p:grpSpPr>
              <a:xfrm>
                <a:off x="1071538" y="1214422"/>
                <a:ext cx="7429552" cy="5344344"/>
                <a:chOff x="1071538" y="1214422"/>
                <a:chExt cx="7429552" cy="5344344"/>
              </a:xfrm>
            </p:grpSpPr>
            <p:sp>
              <p:nvSpPr>
                <p:cNvPr id="9" name="직사각형 8"/>
                <p:cNvSpPr/>
                <p:nvPr/>
              </p:nvSpPr>
              <p:spPr>
                <a:xfrm>
                  <a:off x="1500166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1930</a:t>
                  </a:r>
                </a:p>
              </p:txBody>
            </p:sp>
            <p:sp>
              <p:nvSpPr>
                <p:cNvPr id="10" name="직사각형 9"/>
                <p:cNvSpPr/>
                <p:nvPr/>
              </p:nvSpPr>
              <p:spPr>
                <a:xfrm>
                  <a:off x="2500298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1950</a:t>
                  </a:r>
                </a:p>
              </p:txBody>
            </p:sp>
            <p:sp>
              <p:nvSpPr>
                <p:cNvPr id="11" name="직사각형 10"/>
                <p:cNvSpPr/>
                <p:nvPr/>
              </p:nvSpPr>
              <p:spPr>
                <a:xfrm>
                  <a:off x="3428992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1970</a:t>
                  </a: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4429124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1990</a:t>
                  </a:r>
                </a:p>
              </p:txBody>
            </p:sp>
            <p:sp>
              <p:nvSpPr>
                <p:cNvPr id="13" name="직사각형 12"/>
                <p:cNvSpPr/>
                <p:nvPr/>
              </p:nvSpPr>
              <p:spPr>
                <a:xfrm>
                  <a:off x="5429256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2010</a:t>
                  </a:r>
                </a:p>
              </p:txBody>
            </p:sp>
            <p:sp>
              <p:nvSpPr>
                <p:cNvPr id="14" name="직사각형 13"/>
                <p:cNvSpPr/>
                <p:nvPr/>
              </p:nvSpPr>
              <p:spPr>
                <a:xfrm>
                  <a:off x="6357950" y="614364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2030</a:t>
                  </a:r>
                </a:p>
              </p:txBody>
            </p:sp>
            <p:sp>
              <p:nvSpPr>
                <p:cNvPr id="15" name="직사각형 14"/>
                <p:cNvSpPr/>
                <p:nvPr/>
              </p:nvSpPr>
              <p:spPr>
                <a:xfrm>
                  <a:off x="1285852" y="4871266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20</a:t>
                  </a:r>
                </a:p>
              </p:txBody>
            </p:sp>
            <p:sp>
              <p:nvSpPr>
                <p:cNvPr id="16" name="직사각형 15"/>
                <p:cNvSpPr/>
                <p:nvPr/>
              </p:nvSpPr>
              <p:spPr>
                <a:xfrm>
                  <a:off x="1285852" y="3714752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40</a:t>
                  </a: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1285852" y="2656688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60</a:t>
                  </a:r>
                </a:p>
              </p:txBody>
            </p:sp>
            <p:sp>
              <p:nvSpPr>
                <p:cNvPr id="18" name="직사각형 17"/>
                <p:cNvSpPr/>
                <p:nvPr/>
              </p:nvSpPr>
              <p:spPr>
                <a:xfrm>
                  <a:off x="1285852" y="1500174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dirty="0">
                      <a:solidFill>
                        <a:schemeClr val="tx1"/>
                      </a:solidFill>
                    </a:rPr>
                    <a:t>80</a:t>
                  </a: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1142976" y="1214422"/>
                  <a:ext cx="714380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나이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직사각형 19"/>
                <p:cNvSpPr/>
                <p:nvPr/>
              </p:nvSpPr>
              <p:spPr>
                <a:xfrm>
                  <a:off x="7286644" y="5929330"/>
                  <a:ext cx="1214446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출생연도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30" name="그룹 29"/>
                <p:cNvGrpSpPr/>
                <p:nvPr/>
              </p:nvGrpSpPr>
              <p:grpSpPr>
                <a:xfrm>
                  <a:off x="6786583" y="2000240"/>
                  <a:ext cx="285752" cy="1071573"/>
                  <a:chOff x="7072330" y="2015433"/>
                  <a:chExt cx="366714" cy="843651"/>
                </a:xfrm>
              </p:grpSpPr>
              <p:cxnSp>
                <p:nvCxnSpPr>
                  <p:cNvPr id="22" name="직선 연결선 21"/>
                  <p:cNvCxnSpPr/>
                  <p:nvPr/>
                </p:nvCxnSpPr>
                <p:spPr>
                  <a:xfrm>
                    <a:off x="7072330" y="2015435"/>
                    <a:ext cx="357189" cy="125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직선 연결선 22"/>
                  <p:cNvCxnSpPr/>
                  <p:nvPr/>
                </p:nvCxnSpPr>
                <p:spPr>
                  <a:xfrm rot="5400000">
                    <a:off x="7013252" y="2431703"/>
                    <a:ext cx="842061" cy="9522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직선 연결선 28"/>
                  <p:cNvCxnSpPr/>
                  <p:nvPr/>
                </p:nvCxnSpPr>
                <p:spPr>
                  <a:xfrm>
                    <a:off x="7072330" y="2857496"/>
                    <a:ext cx="357190" cy="158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" name="그룹 33"/>
                <p:cNvGrpSpPr/>
                <p:nvPr/>
              </p:nvGrpSpPr>
              <p:grpSpPr>
                <a:xfrm>
                  <a:off x="6786578" y="3071810"/>
                  <a:ext cx="285751" cy="1000132"/>
                  <a:chOff x="7072330" y="2071678"/>
                  <a:chExt cx="366713" cy="787406"/>
                </a:xfrm>
              </p:grpSpPr>
              <p:cxnSp>
                <p:nvCxnSpPr>
                  <p:cNvPr id="35" name="직선 연결선 34"/>
                  <p:cNvCxnSpPr/>
                  <p:nvPr/>
                </p:nvCxnSpPr>
                <p:spPr>
                  <a:xfrm>
                    <a:off x="7072330" y="2071678"/>
                    <a:ext cx="357190" cy="125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직선 연결선 35"/>
                  <p:cNvCxnSpPr/>
                  <p:nvPr/>
                </p:nvCxnSpPr>
                <p:spPr>
                  <a:xfrm rot="5400000">
                    <a:off x="7041372" y="2459825"/>
                    <a:ext cx="785818" cy="9524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>
                    <a:off x="7072330" y="2857496"/>
                    <a:ext cx="357190" cy="158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8" name="직사각형 37"/>
                <p:cNvSpPr/>
                <p:nvPr/>
              </p:nvSpPr>
              <p:spPr>
                <a:xfrm>
                  <a:off x="7072330" y="2285992"/>
                  <a:ext cx="1214446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연금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수급기간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직사각형 38"/>
                <p:cNvSpPr/>
                <p:nvPr/>
              </p:nvSpPr>
              <p:spPr>
                <a:xfrm>
                  <a:off x="7072330" y="3357562"/>
                  <a:ext cx="1214446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연금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가입기간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1071538" y="2000240"/>
                  <a:ext cx="500066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노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년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기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직사각형 40"/>
                <p:cNvSpPr/>
                <p:nvPr/>
              </p:nvSpPr>
              <p:spPr>
                <a:xfrm>
                  <a:off x="1071538" y="3513944"/>
                  <a:ext cx="500066" cy="4151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생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산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활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동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기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직사각형 44"/>
                <p:cNvSpPr/>
                <p:nvPr/>
              </p:nvSpPr>
              <p:spPr>
                <a:xfrm>
                  <a:off x="1142976" y="5367350"/>
                  <a:ext cx="419104" cy="419104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아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동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  <a:p>
                  <a:pPr algn="ctr"/>
                  <a:r>
                    <a:rPr lang="ko-KR" altLang="en-US" dirty="0">
                      <a:solidFill>
                        <a:schemeClr val="tx1"/>
                      </a:solidFill>
                    </a:rPr>
                    <a:t>기</a:t>
                  </a:r>
                  <a:endParaRPr lang="en-US" altLang="ko-KR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7" name="직선 연결선 46"/>
                <p:cNvCxnSpPr/>
                <p:nvPr/>
              </p:nvCxnSpPr>
              <p:spPr>
                <a:xfrm rot="5400000" flipH="1" flipV="1">
                  <a:off x="1857356" y="2000240"/>
                  <a:ext cx="1000132" cy="10001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직선 연결선 47"/>
                <p:cNvCxnSpPr/>
                <p:nvPr/>
              </p:nvCxnSpPr>
              <p:spPr>
                <a:xfrm rot="5400000" flipH="1" flipV="1">
                  <a:off x="1857356" y="2000240"/>
                  <a:ext cx="2000264" cy="20002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직선 연결선 51"/>
                <p:cNvCxnSpPr/>
                <p:nvPr/>
              </p:nvCxnSpPr>
              <p:spPr>
                <a:xfrm rot="5400000" flipH="1" flipV="1">
                  <a:off x="1821637" y="2035959"/>
                  <a:ext cx="3071834" cy="30003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직선 연결선 53"/>
                <p:cNvCxnSpPr/>
                <p:nvPr/>
              </p:nvCxnSpPr>
              <p:spPr>
                <a:xfrm rot="5400000" flipH="1" flipV="1">
                  <a:off x="1785918" y="2071679"/>
                  <a:ext cx="4071966" cy="39290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rot="5400000" flipH="1" flipV="1">
                  <a:off x="2786050" y="2071678"/>
                  <a:ext cx="4071966" cy="39290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직선 연결선 57"/>
                <p:cNvCxnSpPr/>
                <p:nvPr/>
              </p:nvCxnSpPr>
              <p:spPr>
                <a:xfrm rot="5400000" flipH="1" flipV="1">
                  <a:off x="3786182" y="3071810"/>
                  <a:ext cx="3071834" cy="292895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직선 연결선 62"/>
                <p:cNvCxnSpPr/>
                <p:nvPr/>
              </p:nvCxnSpPr>
              <p:spPr>
                <a:xfrm rot="5400000" flipH="1" flipV="1">
                  <a:off x="4822033" y="4107661"/>
                  <a:ext cx="2000264" cy="19288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직선 연결선 65"/>
                <p:cNvCxnSpPr/>
                <p:nvPr/>
              </p:nvCxnSpPr>
              <p:spPr>
                <a:xfrm rot="5400000" flipH="1" flipV="1">
                  <a:off x="5750727" y="5107793"/>
                  <a:ext cx="1071570" cy="10001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0" name="직선 화살표 연결선 69"/>
              <p:cNvCxnSpPr/>
              <p:nvPr/>
            </p:nvCxnSpPr>
            <p:spPr>
              <a:xfrm rot="5400000" flipH="1" flipV="1">
                <a:off x="4429918" y="3786190"/>
                <a:ext cx="2713850" cy="794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직선 화살표 연결선 75"/>
              <p:cNvCxnSpPr/>
              <p:nvPr/>
            </p:nvCxnSpPr>
            <p:spPr>
              <a:xfrm rot="5400000" flipH="1" flipV="1">
                <a:off x="3817139" y="2612225"/>
                <a:ext cx="2500330" cy="2419368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직사각형 78"/>
              <p:cNvSpPr/>
              <p:nvPr/>
            </p:nvSpPr>
            <p:spPr>
              <a:xfrm rot="18866828">
                <a:off x="3776707" y="3544840"/>
                <a:ext cx="1857388" cy="41512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>
                    <a:solidFill>
                      <a:schemeClr val="tx1"/>
                    </a:solidFill>
                  </a:rPr>
                  <a:t>종단면 분석</a:t>
                </a:r>
                <a:endParaRPr lang="en-US" altLang="ko-KR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직사각형 79"/>
              <p:cNvSpPr/>
              <p:nvPr/>
            </p:nvSpPr>
            <p:spPr>
              <a:xfrm rot="16200000">
                <a:off x="4815280" y="4042976"/>
                <a:ext cx="1500198" cy="41512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>
                    <a:solidFill>
                      <a:schemeClr val="tx1"/>
                    </a:solidFill>
                  </a:rPr>
                  <a:t>횡단면 분석</a:t>
                </a:r>
                <a:endParaRPr lang="en-US" altLang="ko-KR" b="1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36945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9239" y="428604"/>
            <a:ext cx="8770479" cy="6024583"/>
          </a:xfrm>
        </p:spPr>
        <p:txBody>
          <a:bodyPr>
            <a:noAutofit/>
          </a:bodyPr>
          <a:lstStyle/>
          <a:p>
            <a:pPr marL="354013" indent="-354013">
              <a:lnSpc>
                <a:spcPct val="130000"/>
              </a:lnSpc>
              <a:spcBef>
                <a:spcPts val="0"/>
              </a:spcBef>
              <a:buNone/>
              <a:tabLst>
                <a:tab pos="536575" algn="l"/>
              </a:tabLst>
            </a:pPr>
            <a:r>
              <a:rPr lang="ko-KR" altLang="en-US" sz="2800" b="1" dirty="0">
                <a:latin typeface="+mn-ea"/>
              </a:rPr>
              <a:t>제</a:t>
            </a:r>
            <a:r>
              <a:rPr lang="en-US" altLang="ko-KR" sz="2800" b="1" dirty="0">
                <a:latin typeface="+mn-ea"/>
              </a:rPr>
              <a:t>1</a:t>
            </a:r>
            <a:r>
              <a:rPr lang="ko-KR" altLang="en-US" sz="2800" b="1" dirty="0">
                <a:latin typeface="+mn-ea"/>
              </a:rPr>
              <a:t>절 목표의 의의와 목표설정의 </a:t>
            </a:r>
            <a:r>
              <a:rPr lang="ko-KR" altLang="en-US" sz="2800" b="1" dirty="0" smtClean="0">
                <a:latin typeface="+mn-ea"/>
              </a:rPr>
              <a:t>구체화</a:t>
            </a:r>
            <a:endParaRPr lang="en-US" altLang="ko-KR" sz="2800" b="1" dirty="0" smtClean="0">
              <a:latin typeface="+mn-ea"/>
            </a:endParaRPr>
          </a:p>
          <a:p>
            <a:pPr marL="354013" indent="-354013">
              <a:lnSpc>
                <a:spcPct val="130000"/>
              </a:lnSpc>
              <a:spcBef>
                <a:spcPts val="0"/>
              </a:spcBef>
              <a:buNone/>
              <a:tabLst>
                <a:tab pos="536575" algn="l"/>
              </a:tabLst>
            </a:pPr>
            <a:endParaRPr lang="en-US" altLang="ko-KR" sz="1000" b="1" dirty="0">
              <a:latin typeface="+mn-ea"/>
            </a:endParaRPr>
          </a:p>
          <a:p>
            <a:pPr marL="452438" indent="-357188">
              <a:lnSpc>
                <a:spcPct val="130000"/>
              </a:lnSpc>
              <a:spcBef>
                <a:spcPts val="0"/>
              </a:spcBef>
              <a:buAutoNum type="arabicPeriod"/>
            </a:pPr>
            <a:r>
              <a:rPr lang="ko-KR" altLang="en-US" sz="2400" b="1" dirty="0"/>
              <a:t>목표의 </a:t>
            </a:r>
            <a:r>
              <a:rPr lang="ko-KR" altLang="en-US" sz="2400" b="1" dirty="0" smtClean="0"/>
              <a:t>의의</a:t>
            </a:r>
            <a:endParaRPr lang="en-US" altLang="ko-KR" sz="2400" b="1" dirty="0" smtClean="0"/>
          </a:p>
          <a:p>
            <a:pPr marL="452438" indent="-357188">
              <a:lnSpc>
                <a:spcPct val="130000"/>
              </a:lnSpc>
              <a:spcBef>
                <a:spcPts val="0"/>
              </a:spcBef>
              <a:buNone/>
            </a:pPr>
            <a:endParaRPr lang="en-US" altLang="ko-KR" sz="1000" b="1" dirty="0"/>
          </a:p>
          <a:p>
            <a:pPr marL="630238" indent="-357188">
              <a:lnSpc>
                <a:spcPct val="13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이상향으로서 가치이념과 목표</a:t>
            </a:r>
            <a:endParaRPr lang="en-US" altLang="ko-KR" sz="1800" dirty="0"/>
          </a:p>
          <a:p>
            <a:pPr marL="630238" indent="-357188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목표는 정책의 방향과 수단의 동원을 합리화하여 가치이념을 구체적으로 실현</a:t>
            </a:r>
            <a:endParaRPr lang="en-US" altLang="ko-KR" sz="1800" dirty="0"/>
          </a:p>
          <a:p>
            <a:pPr marL="630238" indent="-357188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목표들의 총체로서 목표체계</a:t>
            </a:r>
            <a:r>
              <a:rPr lang="en-US" altLang="ko-KR" sz="1800" dirty="0"/>
              <a:t>(target system)</a:t>
            </a:r>
          </a:p>
          <a:p>
            <a:pPr marL="714375" indent="-27305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목표들의 상호관련성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</a:t>
            </a: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사회복지정책의 목표들 상호간 또는 공공정책 목표와 관련성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통합적 시각에서 정책목표의 수립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  <a:buNone/>
            </a:pPr>
            <a:r>
              <a:rPr lang="en-US" altLang="ko-KR" sz="1800" dirty="0"/>
              <a:t>   : </a:t>
            </a:r>
            <a:r>
              <a:rPr lang="ko-KR" altLang="en-US" sz="1800" dirty="0"/>
              <a:t>정책의 실효성과 효율성을 제고하여 사회의 건전한 발전에 기여</a:t>
            </a:r>
            <a:endParaRPr lang="en-US" altLang="ko-KR" sz="1800" dirty="0"/>
          </a:p>
          <a:p>
            <a:pPr marL="630238" indent="-357188">
              <a:lnSpc>
                <a:spcPct val="13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사회복지정책의 합리성을 위해 목표들 간 관계연구 필요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목표들의 수직적 관련성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정책의 우선순위 결정에 유효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</a:pPr>
            <a:r>
              <a:rPr lang="ko-KR" altLang="en-US" sz="1800" dirty="0"/>
              <a:t>목표들의 수평적 관련성</a:t>
            </a:r>
            <a:endParaRPr lang="en-US" altLang="ko-KR" sz="1800" dirty="0"/>
          </a:p>
          <a:p>
            <a:pPr marL="714375" indent="-273050">
              <a:lnSpc>
                <a:spcPct val="130000"/>
              </a:lnSpc>
              <a:spcBef>
                <a:spcPts val="0"/>
              </a:spcBef>
              <a:buNone/>
            </a:pPr>
            <a:r>
              <a:rPr lang="ko-KR" altLang="en-US" sz="1800" dirty="0"/>
              <a:t> </a:t>
            </a:r>
            <a:r>
              <a:rPr lang="ko-KR" altLang="en-US" sz="1800" dirty="0" smtClean="0"/>
              <a:t>  </a:t>
            </a:r>
            <a:r>
              <a:rPr lang="en-US" altLang="ko-KR" sz="1800" dirty="0" smtClean="0"/>
              <a:t>: </a:t>
            </a:r>
            <a:r>
              <a:rPr lang="ko-KR" altLang="en-US" sz="1800" dirty="0"/>
              <a:t>개별 목표들 상호간 중립적</a:t>
            </a:r>
            <a:r>
              <a:rPr lang="en-US" altLang="ko-KR" sz="1800" dirty="0"/>
              <a:t>, </a:t>
            </a:r>
            <a:r>
              <a:rPr lang="ko-KR" altLang="en-US" sz="1800" dirty="0"/>
              <a:t>보완적 또는 경쟁적 관계를 고려하여 정책 수립</a:t>
            </a:r>
            <a:endParaRPr lang="en-US" altLang="ko-KR" sz="1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500174"/>
            <a:ext cx="8786842" cy="4286280"/>
          </a:xfrm>
        </p:spPr>
        <p:txBody>
          <a:bodyPr>
            <a:normAutofit/>
          </a:bodyPr>
          <a:lstStyle/>
          <a:p>
            <a:pPr marL="0" indent="0">
              <a:buFontTx/>
              <a:buChar char="-"/>
            </a:pPr>
            <a:r>
              <a:rPr lang="ko-KR" altLang="en-US" sz="1800" b="1" dirty="0" smtClean="0"/>
              <a:t> 연금수준</a:t>
            </a:r>
            <a:r>
              <a:rPr lang="en-US" altLang="ko-KR" sz="1800" b="1" dirty="0"/>
              <a:t>(pension level</a:t>
            </a:r>
            <a:r>
              <a:rPr lang="en-US" altLang="ko-KR" sz="1800" b="1" dirty="0" smtClean="0"/>
              <a:t>)</a:t>
            </a:r>
          </a:p>
          <a:p>
            <a:pPr marL="0" indent="0">
              <a:buNone/>
            </a:pPr>
            <a:endParaRPr lang="en-US" altLang="ko-KR" sz="10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세대간 부양의 차원에서 연금수급자의 생활수준보장 </a:t>
            </a:r>
            <a:r>
              <a:rPr lang="ko-KR" altLang="en-US" sz="1800" dirty="0" smtClean="0"/>
              <a:t>목표 </a:t>
            </a:r>
            <a:r>
              <a:rPr lang="ko-KR" altLang="en-US" sz="1800" dirty="0"/>
              <a:t>실현 수준의 측정 지표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횡단면 분석</a:t>
            </a:r>
            <a:r>
              <a:rPr lang="en-US" altLang="ko-KR" sz="1800" dirty="0"/>
              <a:t>(cross-sectional analysis) </a:t>
            </a:r>
            <a:r>
              <a:rPr lang="ko-KR" altLang="en-US" sz="1800" dirty="0"/>
              <a:t>방식을 기준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세대간 연대의 원리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en-US" altLang="ko-KR" sz="1800" dirty="0" err="1" smtClean="0"/>
              <a:t>Teilhabe-recht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b="1" dirty="0" smtClean="0"/>
              <a:t>  : </a:t>
            </a:r>
            <a:r>
              <a:rPr lang="ko-KR" altLang="en-US" sz="1800" spc="-150" dirty="0"/>
              <a:t>후세대가</a:t>
            </a:r>
            <a:r>
              <a:rPr lang="ko-KR" altLang="en-US" sz="1800" dirty="0"/>
              <a:t> 생산한 경제적 </a:t>
            </a:r>
            <a:r>
              <a:rPr lang="ko-KR" altLang="en-US" sz="1800" spc="-150" dirty="0"/>
              <a:t>부가가치의</a:t>
            </a:r>
            <a:r>
              <a:rPr lang="ko-KR" altLang="en-US" sz="1800" dirty="0"/>
              <a:t> </a:t>
            </a:r>
            <a:r>
              <a:rPr lang="ko-KR" altLang="en-US" sz="1800" dirty="0" smtClean="0"/>
              <a:t>배분에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참여할 </a:t>
            </a:r>
            <a:r>
              <a:rPr lang="ko-KR" altLang="en-US" sz="1800" dirty="0"/>
              <a:t>수 있는 권리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en-US" altLang="ko-KR" sz="1800" dirty="0" err="1" smtClean="0"/>
              <a:t>Mackenroth</a:t>
            </a:r>
            <a:r>
              <a:rPr lang="en-US" altLang="ko-KR" sz="1800" dirty="0" smtClean="0"/>
              <a:t>-thesis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</a:t>
            </a:r>
            <a:r>
              <a:rPr lang="en-US" altLang="ko-KR" sz="1800" b="1" dirty="0" smtClean="0"/>
              <a:t> : </a:t>
            </a:r>
            <a:r>
              <a:rPr lang="ko-KR" altLang="en-US" sz="1800" dirty="0"/>
              <a:t>매년도 </a:t>
            </a:r>
            <a:r>
              <a:rPr lang="ko-KR" altLang="en-US" sz="1800" spc="-150" dirty="0"/>
              <a:t>노인세대의 소비생활은 </a:t>
            </a:r>
            <a:r>
              <a:rPr lang="ko-KR" altLang="en-US" sz="1800" dirty="0"/>
              <a:t>같은 해의 </a:t>
            </a:r>
            <a:r>
              <a:rPr lang="ko-KR" altLang="en-US" sz="1800" dirty="0" smtClean="0"/>
              <a:t>생산세대가 </a:t>
            </a:r>
            <a:r>
              <a:rPr lang="ko-KR" altLang="en-US" sz="1800" dirty="0"/>
              <a:t>생산한 국내총생산을 기반</a:t>
            </a:r>
            <a:endParaRPr lang="en-US" altLang="ko-KR" sz="18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노후의 생활수준보장은 생산세대와의 분배협약</a:t>
            </a:r>
            <a:r>
              <a:rPr lang="en-US" altLang="ko-KR" sz="1800" dirty="0"/>
              <a:t>, </a:t>
            </a:r>
            <a:r>
              <a:rPr lang="ko-KR" altLang="en-US" sz="1800" dirty="0"/>
              <a:t>즉 세대간 </a:t>
            </a:r>
            <a:r>
              <a:rPr lang="ko-KR" altLang="en-US" sz="1800" dirty="0" smtClean="0"/>
              <a:t>계약에 </a:t>
            </a:r>
            <a:r>
              <a:rPr lang="ko-KR" altLang="en-US" sz="1800" dirty="0"/>
              <a:t>의해 크게 결정</a:t>
            </a:r>
          </a:p>
        </p:txBody>
      </p:sp>
    </p:spTree>
    <p:extLst>
      <p:ext uri="{BB962C8B-B14F-4D97-AF65-F5344CB8AC3E}">
        <p14:creationId xmlns:p14="http://schemas.microsoft.com/office/powerpoint/2010/main" val="242702928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직선 연결선 18"/>
          <p:cNvCxnSpPr/>
          <p:nvPr/>
        </p:nvCxnSpPr>
        <p:spPr>
          <a:xfrm rot="5400000" flipH="1" flipV="1">
            <a:off x="3679023" y="3679032"/>
            <a:ext cx="35719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2400" dirty="0" smtClean="0"/>
              <a:t>- </a:t>
            </a:r>
            <a:r>
              <a:rPr lang="ko-KR" altLang="en-US" sz="2400" dirty="0" smtClean="0"/>
              <a:t>표준소득 </a:t>
            </a:r>
            <a:r>
              <a:rPr lang="ko-KR" altLang="en-US" sz="2400" dirty="0" err="1" smtClean="0"/>
              <a:t>대체율과</a:t>
            </a:r>
            <a:r>
              <a:rPr lang="ko-KR" altLang="en-US" sz="2400" dirty="0" smtClean="0"/>
              <a:t> 표준 연금수준</a:t>
            </a:r>
            <a:endParaRPr lang="en-US" altLang="ko-KR" sz="2400" dirty="0" smtClean="0"/>
          </a:p>
        </p:txBody>
      </p:sp>
      <p:cxnSp>
        <p:nvCxnSpPr>
          <p:cNvPr id="25" name="직선 연결선 24"/>
          <p:cNvCxnSpPr/>
          <p:nvPr/>
        </p:nvCxnSpPr>
        <p:spPr>
          <a:xfrm rot="5400000" flipH="1" flipV="1">
            <a:off x="7322364" y="3679032"/>
            <a:ext cx="35719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rot="5400000" flipH="1" flipV="1">
            <a:off x="7322364" y="4679164"/>
            <a:ext cx="35719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그룹 31"/>
          <p:cNvGrpSpPr/>
          <p:nvPr/>
        </p:nvGrpSpPr>
        <p:grpSpPr>
          <a:xfrm>
            <a:off x="428596" y="1214422"/>
            <a:ext cx="8143932" cy="4786346"/>
            <a:chOff x="500034" y="1785926"/>
            <a:chExt cx="8143932" cy="4786346"/>
          </a:xfrm>
        </p:grpSpPr>
        <p:sp>
          <p:nvSpPr>
            <p:cNvPr id="4" name="직사각형 3"/>
            <p:cNvSpPr/>
            <p:nvPr/>
          </p:nvSpPr>
          <p:spPr>
            <a:xfrm>
              <a:off x="4143372" y="1785926"/>
              <a:ext cx="3143272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>
                  <a:solidFill>
                    <a:schemeClr val="tx1"/>
                  </a:solidFill>
                </a:rPr>
                <a:t>공적연금제도의</a:t>
              </a:r>
              <a:r>
                <a:rPr lang="ko-KR" altLang="en-US" dirty="0">
                  <a:solidFill>
                    <a:schemeClr val="tx1"/>
                  </a:solidFill>
                </a:rPr>
                <a:t> 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생활수준 보장</a:t>
              </a: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714612" y="2857496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>
                  <a:solidFill>
                    <a:schemeClr val="tx1"/>
                  </a:solidFill>
                </a:rPr>
                <a:t>소득대체율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직선 연결선 13"/>
            <p:cNvCxnSpPr>
              <a:stCxn id="5" idx="0"/>
            </p:cNvCxnSpPr>
            <p:nvPr/>
          </p:nvCxnSpPr>
          <p:spPr>
            <a:xfrm rot="5400000" flipH="1" flipV="1">
              <a:off x="4143372" y="2321711"/>
              <a:ext cx="285752" cy="7858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0800000">
              <a:off x="6572264" y="2571744"/>
              <a:ext cx="812014" cy="2762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 rot="5400000" flipH="1" flipV="1">
              <a:off x="3679026" y="4679164"/>
              <a:ext cx="357190" cy="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 rot="5400000" flipH="1" flipV="1">
              <a:off x="3679026" y="5750734"/>
              <a:ext cx="357190" cy="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rot="5400000" flipH="1" flipV="1">
              <a:off x="7322364" y="5607858"/>
              <a:ext cx="357190" cy="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직사각형 5"/>
            <p:cNvSpPr/>
            <p:nvPr/>
          </p:nvSpPr>
          <p:spPr>
            <a:xfrm>
              <a:off x="2714612" y="3786190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종단면 분석</a:t>
              </a: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714612" y="4786322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저축적 기능</a:t>
              </a: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714612" y="5786454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소득의 시기적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재분배</a:t>
              </a: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6286512" y="2857496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연금수준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286512" y="3786190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횡단면 분석</a:t>
              </a: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286512" y="4786322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세대 간 부양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6286512" y="5786454"/>
              <a:ext cx="2357454" cy="78581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소득의 세대 간 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재분배</a:t>
              </a:r>
            </a:p>
          </p:txBody>
        </p:sp>
        <p:sp>
          <p:nvSpPr>
            <p:cNvPr id="28" name="타원 27"/>
            <p:cNvSpPr/>
            <p:nvPr/>
          </p:nvSpPr>
          <p:spPr>
            <a:xfrm>
              <a:off x="500034" y="2857496"/>
              <a:ext cx="1714512" cy="78581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지표</a:t>
              </a:r>
            </a:p>
          </p:txBody>
        </p:sp>
        <p:sp>
          <p:nvSpPr>
            <p:cNvPr id="29" name="타원 28"/>
            <p:cNvSpPr/>
            <p:nvPr/>
          </p:nvSpPr>
          <p:spPr>
            <a:xfrm>
              <a:off x="500034" y="3786190"/>
              <a:ext cx="1714512" cy="78581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분석방법</a:t>
              </a:r>
            </a:p>
          </p:txBody>
        </p:sp>
        <p:sp>
          <p:nvSpPr>
            <p:cNvPr id="30" name="타원 29"/>
            <p:cNvSpPr/>
            <p:nvPr/>
          </p:nvSpPr>
          <p:spPr>
            <a:xfrm>
              <a:off x="500034" y="4786322"/>
              <a:ext cx="1785950" cy="78581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노후 </a:t>
              </a:r>
              <a:r>
                <a:rPr lang="ko-KR" altLang="en-US" dirty="0" smtClean="0">
                  <a:solidFill>
                    <a:schemeClr val="tx1"/>
                  </a:solidFill>
                </a:rPr>
                <a:t>보장 </a:t>
              </a:r>
              <a:endParaRPr lang="en-US" altLang="ko-KR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 smtClean="0">
                  <a:solidFill>
                    <a:schemeClr val="tx1"/>
                  </a:solidFill>
                </a:rPr>
                <a:t>기능</a:t>
              </a:r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타원 30"/>
            <p:cNvSpPr/>
            <p:nvPr/>
          </p:nvSpPr>
          <p:spPr>
            <a:xfrm>
              <a:off x="500034" y="5715016"/>
              <a:ext cx="1785950" cy="78581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특징</a:t>
              </a:r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214282" y="928670"/>
            <a:ext cx="8643998" cy="52149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14314" y="6211669"/>
            <a:ext cx="807246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700" dirty="0" smtClean="0"/>
              <a:t>[</a:t>
            </a:r>
            <a:r>
              <a:rPr lang="ko-KR" altLang="en-US" sz="1700" dirty="0" smtClean="0"/>
              <a:t>그림 </a:t>
            </a:r>
            <a:r>
              <a:rPr lang="en-US" altLang="ko-KR" sz="1700" dirty="0" smtClean="0"/>
              <a:t>5-8] </a:t>
            </a:r>
            <a:r>
              <a:rPr lang="ko-KR" altLang="en-US" sz="1700" dirty="0" smtClean="0"/>
              <a:t>생활수준보장 기능의 지표로서 </a:t>
            </a:r>
            <a:r>
              <a:rPr lang="ko-KR" altLang="en-US" sz="1700" dirty="0" err="1" smtClean="0"/>
              <a:t>소득대체율과</a:t>
            </a:r>
            <a:r>
              <a:rPr lang="ko-KR" altLang="en-US" sz="1700" dirty="0" smtClean="0"/>
              <a:t> 연금수준의 비교</a:t>
            </a:r>
            <a:endParaRPr lang="ko-KR" altLang="en-US" sz="1700" dirty="0"/>
          </a:p>
        </p:txBody>
      </p:sp>
    </p:spTree>
    <p:extLst>
      <p:ext uri="{BB962C8B-B14F-4D97-AF65-F5344CB8AC3E}">
        <p14:creationId xmlns:p14="http://schemas.microsoft.com/office/powerpoint/2010/main" val="3277523870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690416"/>
            <a:ext cx="8786874" cy="57389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개인별로 연금가입의 이력</a:t>
            </a:r>
            <a:r>
              <a:rPr lang="en-US" altLang="ko-KR" sz="1800" dirty="0"/>
              <a:t>, </a:t>
            </a:r>
            <a:r>
              <a:rPr lang="ko-KR" altLang="en-US" sz="1800" dirty="0"/>
              <a:t>제도의 분배적 기능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개별지표 </a:t>
            </a:r>
            <a:r>
              <a:rPr lang="ko-KR" altLang="en-US" sz="1800" dirty="0"/>
              <a:t>산정기준의 </a:t>
            </a:r>
            <a:r>
              <a:rPr lang="ko-KR" altLang="en-US" sz="1800" dirty="0" smtClean="0"/>
              <a:t>차이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 </a:t>
            </a:r>
            <a:r>
              <a:rPr lang="en-US" altLang="ko-KR" sz="1800" b="1" dirty="0" smtClean="0"/>
              <a:t> : </a:t>
            </a:r>
            <a:r>
              <a:rPr lang="ko-KR" altLang="en-US" sz="1800" dirty="0" err="1"/>
              <a:t>지표값의</a:t>
            </a:r>
            <a:r>
              <a:rPr lang="ko-KR" altLang="en-US" sz="1800" dirty="0"/>
              <a:t> 격차 발생</a:t>
            </a:r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개별 지표를 구성하고 있는 변수들을 표준화</a:t>
            </a:r>
            <a:r>
              <a:rPr lang="en-US" altLang="ko-KR" sz="1800" dirty="0"/>
              <a:t>(standardization)</a:t>
            </a:r>
          </a:p>
          <a:p>
            <a:pPr>
              <a:buNone/>
            </a:pPr>
            <a:r>
              <a:rPr lang="en-US" altLang="ko-KR" sz="1800" dirty="0"/>
              <a:t>  </a:t>
            </a:r>
            <a:r>
              <a:rPr lang="en-US" altLang="ko-KR" sz="1800" dirty="0" smtClean="0"/>
              <a:t> </a:t>
            </a:r>
            <a:r>
              <a:rPr lang="en-US" altLang="ko-KR" sz="1800" b="1" dirty="0" smtClean="0"/>
              <a:t> </a:t>
            </a:r>
            <a:r>
              <a:rPr lang="en-US" altLang="ko-KR" sz="1800" b="1" dirty="0"/>
              <a:t>: </a:t>
            </a:r>
            <a:r>
              <a:rPr lang="ko-KR" altLang="en-US" sz="1800" dirty="0"/>
              <a:t>국가의 정책목표 홍보</a:t>
            </a:r>
            <a:r>
              <a:rPr lang="en-US" altLang="ko-KR" sz="1800" dirty="0"/>
              <a:t>, </a:t>
            </a:r>
            <a:r>
              <a:rPr lang="ko-KR" altLang="en-US" sz="1800" dirty="0"/>
              <a:t>성과평가</a:t>
            </a:r>
            <a:r>
              <a:rPr lang="en-US" altLang="ko-KR" sz="1800" dirty="0"/>
              <a:t>, </a:t>
            </a:r>
            <a:r>
              <a:rPr lang="ko-KR" altLang="en-US" sz="1800" dirty="0"/>
              <a:t>노후설계의 지침으로 활용</a:t>
            </a:r>
            <a:endParaRPr lang="en-US" altLang="ko-KR" sz="1800" dirty="0"/>
          </a:p>
          <a:p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                                                              </a:t>
            </a:r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 err="1"/>
              <a:t>표준소득대체율</a:t>
            </a:r>
            <a:r>
              <a:rPr lang="en-US" altLang="ko-KR" sz="1800" dirty="0"/>
              <a:t>= </a:t>
            </a:r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표준연금수준</a:t>
            </a:r>
            <a:r>
              <a:rPr lang="en-US" altLang="ko-KR" sz="1800" dirty="0"/>
              <a:t>=</a:t>
            </a:r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변수의 기준</a:t>
            </a:r>
            <a:endParaRPr lang="en-US" altLang="ko-KR" sz="1800" dirty="0"/>
          </a:p>
          <a:p>
            <a:pPr>
              <a:buNone/>
            </a:pPr>
            <a:endParaRPr lang="en-US" altLang="ko-KR" sz="600" dirty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/>
              <a:t> ① </a:t>
            </a:r>
            <a:r>
              <a:rPr lang="ko-KR" altLang="en-US" sz="1800" dirty="0"/>
              <a:t>가입단계에서</a:t>
            </a:r>
            <a:r>
              <a:rPr lang="en-US" altLang="ko-KR" sz="1800" dirty="0"/>
              <a:t> </a:t>
            </a:r>
            <a:r>
              <a:rPr lang="ko-KR" altLang="en-US" sz="1800" dirty="0"/>
              <a:t>임금소득은 </a:t>
            </a:r>
            <a:r>
              <a:rPr lang="ko-KR" altLang="en-US" sz="1800" spc="-150" dirty="0"/>
              <a:t>제세를 공제하지 않은 </a:t>
            </a:r>
            <a:r>
              <a:rPr lang="ko-KR" altLang="en-US" sz="1800" dirty="0"/>
              <a:t>총소득</a:t>
            </a:r>
            <a:r>
              <a:rPr lang="ko-KR" altLang="en-US" sz="1800" spc="-150" dirty="0"/>
              <a:t> </a:t>
            </a:r>
            <a:r>
              <a:rPr lang="en-US" altLang="ko-KR" sz="1800" spc="-150" dirty="0" err="1" smtClean="0"/>
              <a:t>vs</a:t>
            </a:r>
            <a:r>
              <a:rPr lang="en-US" altLang="ko-KR" sz="1800" spc="-150" dirty="0" smtClean="0"/>
              <a:t> </a:t>
            </a:r>
            <a:r>
              <a:rPr lang="ko-KR" altLang="en-US" sz="1800" dirty="0" smtClean="0"/>
              <a:t>순소득을 </a:t>
            </a:r>
            <a:r>
              <a:rPr lang="ko-KR" altLang="en-US" sz="1800" dirty="0"/>
              <a:t>기준</a:t>
            </a:r>
            <a:r>
              <a:rPr lang="en-US" altLang="ko-KR" sz="1800" dirty="0"/>
              <a:t>? </a:t>
            </a:r>
            <a:endParaRPr lang="en-US" altLang="ko-KR" sz="18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ko-KR" sz="1800" dirty="0" smtClean="0"/>
              <a:t> ② </a:t>
            </a:r>
            <a:r>
              <a:rPr lang="ko-KR" altLang="en-US" sz="1800" dirty="0" smtClean="0"/>
              <a:t>개인의 </a:t>
            </a:r>
            <a:r>
              <a:rPr lang="ko-KR" altLang="en-US" sz="1800" dirty="0"/>
              <a:t>퇴직 직전 임금은 최종임금 </a:t>
            </a:r>
            <a:r>
              <a:rPr lang="en-US" altLang="ko-KR" sz="1800" dirty="0" err="1" smtClean="0"/>
              <a:t>vs</a:t>
            </a:r>
            <a:r>
              <a:rPr lang="en-US" altLang="ko-KR" sz="1800" dirty="0" smtClean="0"/>
              <a:t> </a:t>
            </a:r>
            <a:r>
              <a:rPr lang="ko-KR" altLang="en-US" sz="1800" dirty="0"/>
              <a:t>생애평균임금</a:t>
            </a:r>
            <a:r>
              <a:rPr lang="en-US" altLang="ko-KR" sz="1800" dirty="0"/>
              <a:t>?</a:t>
            </a:r>
          </a:p>
        </p:txBody>
      </p:sp>
      <p:grpSp>
        <p:nvGrpSpPr>
          <p:cNvPr id="5" name="그룹 4"/>
          <p:cNvGrpSpPr/>
          <p:nvPr/>
        </p:nvGrpSpPr>
        <p:grpSpPr>
          <a:xfrm>
            <a:off x="2071670" y="2868743"/>
            <a:ext cx="3929090" cy="774571"/>
            <a:chOff x="4932040" y="4941168"/>
            <a:chExt cx="1429274" cy="774571"/>
          </a:xfrm>
        </p:grpSpPr>
        <p:sp>
          <p:nvSpPr>
            <p:cNvPr id="6" name="직사각형 5"/>
            <p:cNvSpPr/>
            <p:nvPr/>
          </p:nvSpPr>
          <p:spPr>
            <a:xfrm>
              <a:off x="4932040" y="4941168"/>
              <a:ext cx="1429274" cy="77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ko-KR" altLang="en-US" b="1" dirty="0">
                  <a:latin typeface="Lucida Calligraphy" pitchFamily="66" charset="0"/>
                </a:rPr>
                <a:t>표준가입자 개인의 최초 연금 </a:t>
              </a:r>
              <a:endParaRPr lang="en-US" altLang="ko-KR" b="1" dirty="0">
                <a:latin typeface="Lucida Calligraphy" pitchFamily="66" charset="0"/>
              </a:endParaRPr>
            </a:p>
            <a:p>
              <a:pPr algn="ctr">
                <a:spcBef>
                  <a:spcPts val="1000"/>
                </a:spcBef>
              </a:pPr>
              <a:r>
                <a:rPr lang="ko-KR" altLang="en-US" b="1" dirty="0">
                  <a:solidFill>
                    <a:prstClr val="black"/>
                  </a:solidFill>
                  <a:latin typeface="Cambria" pitchFamily="18" charset="0"/>
                </a:rPr>
                <a:t>표준가입자 개인의 퇴직 직전 임금</a:t>
              </a:r>
              <a:endParaRPr lang="en-US" altLang="ko-KR" b="1" dirty="0">
                <a:latin typeface="Lucida Calligraphy" pitchFamily="66" charset="0"/>
              </a:endParaRPr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5130486" y="5325682"/>
              <a:ext cx="10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그룹 11"/>
          <p:cNvGrpSpPr/>
          <p:nvPr/>
        </p:nvGrpSpPr>
        <p:grpSpPr>
          <a:xfrm>
            <a:off x="1928794" y="3857628"/>
            <a:ext cx="5072098" cy="774571"/>
            <a:chOff x="4932040" y="4941168"/>
            <a:chExt cx="1429274" cy="774571"/>
          </a:xfrm>
        </p:grpSpPr>
        <p:sp>
          <p:nvSpPr>
            <p:cNvPr id="13" name="직사각형 12"/>
            <p:cNvSpPr/>
            <p:nvPr/>
          </p:nvSpPr>
          <p:spPr>
            <a:xfrm>
              <a:off x="4932040" y="4941168"/>
              <a:ext cx="1429274" cy="77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0"/>
                </a:spcBef>
              </a:pPr>
              <a:r>
                <a:rPr lang="ko-KR" altLang="en-US" b="1" dirty="0">
                  <a:latin typeface="Lucida Calligraphy" pitchFamily="66" charset="0"/>
                </a:rPr>
                <a:t>표준가입자 개인의 최초 연금</a:t>
              </a:r>
              <a:endParaRPr lang="en-US" altLang="ko-KR" b="1" dirty="0">
                <a:latin typeface="Lucida Calligraphy" pitchFamily="66" charset="0"/>
              </a:endParaRPr>
            </a:p>
            <a:p>
              <a:pPr algn="ctr">
                <a:spcBef>
                  <a:spcPts val="1000"/>
                </a:spcBef>
              </a:pPr>
              <a:r>
                <a:rPr lang="ko-KR" altLang="en-US" b="1" dirty="0">
                  <a:solidFill>
                    <a:prstClr val="black"/>
                  </a:solidFill>
                  <a:latin typeface="Cambria" pitchFamily="18" charset="0"/>
                </a:rPr>
                <a:t>표준가입자의 퇴직 당시 전체 가입자 평균임금</a:t>
              </a:r>
              <a:endParaRPr lang="en-US" altLang="ko-KR" b="1" dirty="0">
                <a:latin typeface="Lucida Calligraphy" pitchFamily="66" charset="0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5012562" y="5298358"/>
              <a:ext cx="126822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566722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38" y="1112824"/>
            <a:ext cx="8929718" cy="4887944"/>
          </a:xfrm>
        </p:spPr>
        <p:txBody>
          <a:bodyPr>
            <a:noAutofit/>
          </a:bodyPr>
          <a:lstStyle/>
          <a:p>
            <a:pPr marL="447675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2400" b="1" dirty="0" smtClean="0"/>
              <a:t>  3. </a:t>
            </a:r>
            <a:r>
              <a:rPr lang="ko-KR" altLang="en-US" sz="2400" b="1" dirty="0" smtClean="0"/>
              <a:t>소득 </a:t>
            </a:r>
            <a:r>
              <a:rPr lang="ko-KR" altLang="en-US" sz="2400" b="1" dirty="0" smtClean="0"/>
              <a:t>불평등의 완화</a:t>
            </a:r>
            <a:endParaRPr lang="en-US" altLang="ko-KR" sz="2400" b="1" dirty="0" smtClean="0"/>
          </a:p>
          <a:p>
            <a:pPr marL="447675">
              <a:lnSpc>
                <a:spcPct val="140000"/>
              </a:lnSpc>
              <a:spcBef>
                <a:spcPts val="500"/>
              </a:spcBef>
              <a:buNone/>
            </a:pPr>
            <a:endParaRPr lang="en-US" altLang="ko-KR" sz="4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자본주의는 </a:t>
            </a:r>
            <a:r>
              <a:rPr lang="ko-KR" altLang="en-US" sz="1800" dirty="0"/>
              <a:t>경쟁원리와 이윤추구의 자유라는 경제이념으로 인해 소득 불평등의 문제가 상존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분배정책의 </a:t>
            </a:r>
            <a:r>
              <a:rPr lang="ko-KR" altLang="en-US" sz="1800" dirty="0"/>
              <a:t>수단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사회복지정책</a:t>
            </a:r>
            <a:r>
              <a:rPr lang="en-US" altLang="ko-KR" sz="1800" dirty="0"/>
              <a:t>, </a:t>
            </a:r>
            <a:r>
              <a:rPr lang="ko-KR" altLang="en-US" sz="1800" dirty="0"/>
              <a:t>조세정책 등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자본주의 </a:t>
            </a:r>
            <a:r>
              <a:rPr lang="ko-KR" altLang="en-US" sz="1800" dirty="0"/>
              <a:t>사회에서 경제활동과 재산권의 행사에 있어서 최대한 자유가 </a:t>
            </a:r>
            <a:r>
              <a:rPr lang="ko-KR" altLang="en-US" sz="1800" dirty="0" smtClean="0"/>
              <a:t>보장</a:t>
            </a:r>
            <a:endParaRPr lang="en-US" altLang="ko-KR" sz="1800" dirty="0" smtClean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  (</a:t>
            </a:r>
            <a:r>
              <a:rPr lang="ko-KR" altLang="en-US" sz="1800" dirty="0"/>
              <a:t>헌법 상의 권리</a:t>
            </a:r>
            <a:r>
              <a:rPr lang="en-US" altLang="ko-KR" sz="1800" dirty="0"/>
              <a:t>)</a:t>
            </a:r>
          </a:p>
          <a:p>
            <a:pPr marL="70961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  : </a:t>
            </a:r>
            <a:r>
              <a:rPr lang="ko-KR" altLang="en-US" sz="1800" dirty="0"/>
              <a:t>국가의 분배정책적 개입은 제한적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 smtClean="0"/>
              <a:t>• </a:t>
            </a:r>
            <a:r>
              <a:rPr lang="ko-KR" altLang="en-US" sz="1800" dirty="0" smtClean="0"/>
              <a:t>분배정책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 </a:t>
            </a:r>
            <a:r>
              <a:rPr lang="en-US" altLang="ko-KR" sz="1800" dirty="0"/>
              <a:t>: </a:t>
            </a:r>
            <a:r>
              <a:rPr lang="ko-KR" altLang="en-US" sz="1800" dirty="0"/>
              <a:t>사회문화적 최저수준의 보장</a:t>
            </a:r>
            <a:r>
              <a:rPr lang="en-US" altLang="ko-KR" sz="1800" dirty="0"/>
              <a:t>, </a:t>
            </a:r>
            <a:r>
              <a:rPr lang="ko-KR" altLang="en-US" sz="1800" dirty="0"/>
              <a:t>소득불평등이 사회적으로 용인될 수 있는 </a:t>
            </a:r>
            <a:r>
              <a:rPr lang="ko-KR" altLang="en-US" sz="1800" dirty="0" smtClean="0"/>
              <a:t>수준을 </a:t>
            </a:r>
            <a:endParaRPr lang="en-US" altLang="ko-KR" sz="1800" dirty="0" smtClean="0"/>
          </a:p>
          <a:p>
            <a:pPr marL="70961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 smtClean="0"/>
              <a:t> </a:t>
            </a:r>
            <a:r>
              <a:rPr lang="en-US" altLang="ko-KR" sz="1800" dirty="0" smtClean="0">
                <a:solidFill>
                  <a:schemeClr val="bg1"/>
                </a:solidFill>
              </a:rPr>
              <a:t> . </a:t>
            </a:r>
            <a:r>
              <a:rPr lang="ko-KR" altLang="en-US" sz="1800" dirty="0" smtClean="0"/>
              <a:t>능가하는 </a:t>
            </a:r>
            <a:r>
              <a:rPr lang="ko-KR" altLang="en-US" sz="1800" dirty="0"/>
              <a:t>것을 방지</a:t>
            </a:r>
            <a:r>
              <a:rPr lang="en-US" altLang="ko-KR" sz="1800" dirty="0"/>
              <a:t>(20 : 80 </a:t>
            </a:r>
            <a:r>
              <a:rPr lang="ko-KR" altLang="en-US" sz="1800" dirty="0"/>
              <a:t>사회</a:t>
            </a:r>
            <a:r>
              <a:rPr lang="en-US" altLang="ko-KR" sz="1800" dirty="0"/>
              <a:t>)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500042"/>
            <a:ext cx="8715404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800" dirty="0" smtClean="0"/>
              <a:t>- </a:t>
            </a:r>
            <a:r>
              <a:rPr lang="ko-KR" altLang="en-US" sz="1800" dirty="0" smtClean="0"/>
              <a:t>소득 </a:t>
            </a:r>
            <a:r>
              <a:rPr lang="ko-KR" altLang="en-US" sz="1800" dirty="0"/>
              <a:t>불평등문제 대한 고려 사항</a:t>
            </a:r>
            <a:endParaRPr lang="en-US" altLang="ko-KR" sz="1800" dirty="0"/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능력의 차이로 인한 불평등</a:t>
            </a:r>
            <a:r>
              <a:rPr lang="en-US" altLang="ko-KR" sz="1800" dirty="0"/>
              <a:t>?</a:t>
            </a:r>
          </a:p>
          <a:p>
            <a:pPr>
              <a:buNone/>
            </a:pPr>
            <a:r>
              <a:rPr lang="en-US" altLang="ko-KR" sz="1800" dirty="0"/>
              <a:t> </a:t>
            </a:r>
            <a:r>
              <a:rPr lang="en-US" altLang="ko-KR" sz="1800" b="1" dirty="0"/>
              <a:t> : </a:t>
            </a:r>
            <a:r>
              <a:rPr lang="ko-KR" altLang="en-US" sz="1800" dirty="0"/>
              <a:t>선천적 요인 또는 후천적으로 기회의 불평등에 </a:t>
            </a:r>
            <a:r>
              <a:rPr lang="ko-KR" altLang="en-US" sz="1800" dirty="0" smtClean="0"/>
              <a:t>기인</a:t>
            </a:r>
            <a:endParaRPr lang="en-US" altLang="ko-KR" sz="1800" dirty="0" smtClean="0"/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삶의 가치관이나 기호의 차이로 인한 불평등</a:t>
            </a:r>
            <a:r>
              <a:rPr lang="en-US" altLang="ko-KR" sz="1800" dirty="0" smtClean="0"/>
              <a:t>?</a:t>
            </a:r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연령이나 직급의 차이로 인한 소득불평등</a:t>
            </a:r>
            <a:r>
              <a:rPr lang="en-US" altLang="ko-KR" sz="1800" dirty="0" smtClean="0"/>
              <a:t>?</a:t>
            </a:r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b="1" dirty="0"/>
              <a:t>  :</a:t>
            </a:r>
            <a:r>
              <a:rPr lang="en-US" altLang="ko-KR" sz="1800" dirty="0"/>
              <a:t> </a:t>
            </a:r>
            <a:r>
              <a:rPr lang="ko-KR" altLang="en-US" sz="1800" spc="-150" dirty="0"/>
              <a:t>말단직원</a:t>
            </a:r>
            <a:r>
              <a:rPr lang="ko-KR" altLang="en-US" sz="1800" dirty="0"/>
              <a:t> </a:t>
            </a:r>
            <a:r>
              <a:rPr lang="en-US" altLang="ko-KR" sz="1800" dirty="0"/>
              <a:t>vs. </a:t>
            </a:r>
            <a:r>
              <a:rPr lang="ko-KR" altLang="en-US" sz="1800" spc="-150" dirty="0"/>
              <a:t>고위간부의 임금격차</a:t>
            </a:r>
            <a:r>
              <a:rPr lang="en-US" altLang="ko-KR" sz="1800" dirty="0"/>
              <a:t>, </a:t>
            </a:r>
            <a:r>
              <a:rPr lang="en-US" altLang="ko-KR" sz="1800" dirty="0" smtClean="0"/>
              <a:t>but</a:t>
            </a:r>
            <a:r>
              <a:rPr lang="en-US" altLang="ko-KR" sz="1800" dirty="0"/>
              <a:t>!! </a:t>
            </a:r>
            <a:r>
              <a:rPr lang="ko-KR" altLang="en-US" sz="1800" dirty="0"/>
              <a:t>말단직원도 언젠가는 고위간부가 된다면</a:t>
            </a:r>
            <a:r>
              <a:rPr lang="en-US" altLang="ko-KR" sz="1800" dirty="0" smtClean="0"/>
              <a:t>?</a:t>
            </a:r>
          </a:p>
          <a:p>
            <a:pPr>
              <a:buNone/>
            </a:pPr>
            <a:endParaRPr lang="en-US" altLang="ko-KR" sz="10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spc="-150" dirty="0"/>
              <a:t>소득의 측정 시기에 따라 불평등의 양상이 </a:t>
            </a:r>
            <a:r>
              <a:rPr lang="ko-KR" altLang="en-US" sz="1800" dirty="0"/>
              <a:t>달라질 수 </a:t>
            </a:r>
            <a:r>
              <a:rPr lang="ko-KR" altLang="en-US" sz="1800" dirty="0" smtClean="0"/>
              <a:t>있음</a:t>
            </a:r>
            <a:endParaRPr lang="en-US" altLang="ko-KR" sz="1800" dirty="0"/>
          </a:p>
          <a:p>
            <a:pPr>
              <a:buNone/>
            </a:pPr>
            <a:r>
              <a:rPr lang="en-US" altLang="ko-KR" sz="1800" b="1" dirty="0"/>
              <a:t>  :</a:t>
            </a:r>
            <a:r>
              <a:rPr lang="en-US" altLang="ko-KR" sz="1800" dirty="0"/>
              <a:t> </a:t>
            </a:r>
            <a:r>
              <a:rPr lang="ko-KR" altLang="en-US" sz="1800" dirty="0"/>
              <a:t>개인 </a:t>
            </a:r>
            <a:r>
              <a:rPr lang="en-US" altLang="ko-KR" sz="1800" dirty="0"/>
              <a:t>A</a:t>
            </a:r>
            <a:r>
              <a:rPr lang="ko-KR" altLang="en-US" sz="1800" dirty="0"/>
              <a:t>와 </a:t>
            </a:r>
            <a:r>
              <a:rPr lang="en-US" altLang="ko-KR" sz="1800" dirty="0"/>
              <a:t>B</a:t>
            </a:r>
            <a:r>
              <a:rPr lang="ko-KR" altLang="en-US" sz="1800" dirty="0"/>
              <a:t>는 현재 동일한 소득수준이나 </a:t>
            </a:r>
            <a:r>
              <a:rPr lang="en-US" altLang="ko-KR" sz="1800" dirty="0"/>
              <a:t> A</a:t>
            </a:r>
            <a:r>
              <a:rPr lang="ko-KR" altLang="en-US" sz="1800" dirty="0"/>
              <a:t>는 꾸준히 현상유지</a:t>
            </a:r>
            <a:r>
              <a:rPr lang="en-US" altLang="ko-KR" sz="1800" dirty="0"/>
              <a:t>, </a:t>
            </a:r>
            <a:endParaRPr lang="en-US" altLang="ko-KR" sz="1800" dirty="0" smtClean="0"/>
          </a:p>
          <a:p>
            <a:pPr>
              <a:buNone/>
            </a:pPr>
            <a:r>
              <a:rPr lang="ko-KR" altLang="en-US" sz="1800" dirty="0" smtClean="0"/>
              <a:t>    반면 </a:t>
            </a:r>
            <a:r>
              <a:rPr lang="en-US" altLang="ko-KR" sz="1800" dirty="0" smtClean="0"/>
              <a:t>B</a:t>
            </a:r>
            <a:r>
              <a:rPr lang="ko-KR" altLang="en-US" sz="1800" dirty="0"/>
              <a:t>는 젊어서 매우 가난하였으나 나이가 들어 큰 돈을 벌었다</a:t>
            </a:r>
            <a:r>
              <a:rPr lang="en-US" altLang="ko-KR" sz="1800" dirty="0"/>
              <a:t>. </a:t>
            </a:r>
            <a:endParaRPr lang="en-US" altLang="ko-KR" sz="1800" dirty="0" smtClean="0"/>
          </a:p>
          <a:p>
            <a:pPr>
              <a:buNone/>
            </a:pPr>
            <a:endParaRPr lang="en-US" altLang="ko-KR" sz="1800" dirty="0"/>
          </a:p>
          <a:p>
            <a:pPr>
              <a:buNone/>
            </a:pPr>
            <a:r>
              <a:rPr lang="en-US" altLang="ko-KR" sz="1800" dirty="0"/>
              <a:t>• </a:t>
            </a:r>
            <a:r>
              <a:rPr lang="ko-KR" altLang="en-US" sz="1800" dirty="0"/>
              <a:t>같은 소득수준이라고 하더라도</a:t>
            </a:r>
            <a:r>
              <a:rPr lang="en-US" altLang="ko-KR" sz="1800" dirty="0"/>
              <a:t>, </a:t>
            </a:r>
            <a:r>
              <a:rPr lang="ko-KR" altLang="en-US" sz="1800" dirty="0"/>
              <a:t>가구규모의 차이로 인해 가족 </a:t>
            </a:r>
            <a:r>
              <a:rPr lang="en-US" altLang="ko-KR" sz="1800" dirty="0"/>
              <a:t>1</a:t>
            </a:r>
            <a:r>
              <a:rPr lang="ko-KR" altLang="en-US" sz="1800" dirty="0"/>
              <a:t>인당 </a:t>
            </a:r>
            <a:endParaRPr lang="en-US" altLang="ko-KR" sz="1800" dirty="0" smtClean="0"/>
          </a:p>
          <a:p>
            <a:pPr>
              <a:buNone/>
            </a:pPr>
            <a:r>
              <a:rPr lang="en-US" altLang="ko-KR" sz="1800" dirty="0" smtClean="0"/>
              <a:t>  </a:t>
            </a:r>
            <a:r>
              <a:rPr lang="ko-KR" altLang="en-US" sz="1800" dirty="0" smtClean="0"/>
              <a:t>소득수준이 </a:t>
            </a:r>
            <a:r>
              <a:rPr lang="ko-KR" altLang="en-US" sz="1800" dirty="0"/>
              <a:t>차이를 보이게 된다면</a:t>
            </a:r>
            <a:r>
              <a:rPr lang="en-US" altLang="ko-KR" sz="1800" dirty="0"/>
              <a:t>?</a:t>
            </a:r>
          </a:p>
          <a:p>
            <a:pPr marL="0" indent="0">
              <a:buNone/>
            </a:pPr>
            <a:endParaRPr lang="en-US" altLang="ko-KR" sz="1800" b="1" dirty="0"/>
          </a:p>
          <a:p>
            <a:pPr marL="0" indent="0">
              <a:buNone/>
            </a:pPr>
            <a:r>
              <a:rPr lang="en-US" altLang="ko-KR" sz="1800" b="1" dirty="0"/>
              <a:t> ∴ </a:t>
            </a:r>
            <a:r>
              <a:rPr lang="ko-KR" altLang="en-US" sz="1800" dirty="0"/>
              <a:t>소득불평등은 실체의 모호성</a:t>
            </a:r>
            <a:r>
              <a:rPr lang="en-US" altLang="ko-KR" sz="1800" dirty="0"/>
              <a:t>. 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 smtClean="0"/>
              <a:t>    [ </a:t>
            </a:r>
            <a:r>
              <a:rPr lang="ko-KR" altLang="en-US" sz="1800" dirty="0" smtClean="0"/>
              <a:t>그러나 빈곤문제와 </a:t>
            </a:r>
            <a:r>
              <a:rPr lang="ko-KR" altLang="en-US" sz="1800" dirty="0"/>
              <a:t>함께 사회복지정책의 핵심적 </a:t>
            </a:r>
            <a:r>
              <a:rPr lang="ko-KR" altLang="en-US" sz="1800" dirty="0" smtClean="0"/>
              <a:t>당면과제  </a:t>
            </a:r>
            <a:r>
              <a:rPr lang="en-US" altLang="ko-KR" sz="1800" dirty="0" smtClean="0"/>
              <a:t>]</a:t>
            </a:r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1928447093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314" y="428628"/>
            <a:ext cx="8786842" cy="6500834"/>
          </a:xfrm>
        </p:spPr>
        <p:txBody>
          <a:bodyPr>
            <a:normAutofit/>
          </a:bodyPr>
          <a:lstStyle/>
          <a:p>
            <a:pPr marL="447675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2400" b="1" dirty="0"/>
              <a:t>4. </a:t>
            </a:r>
            <a:r>
              <a:rPr lang="ko-KR" altLang="en-US" sz="2400" b="1" dirty="0"/>
              <a:t>사회복지정책에 대한 국민의 </a:t>
            </a:r>
            <a:r>
              <a:rPr lang="ko-KR" altLang="en-US" sz="2400" b="1" dirty="0" smtClean="0"/>
              <a:t>신뢰</a:t>
            </a:r>
            <a:endParaRPr lang="en-US" altLang="ko-KR" sz="2400" b="1" dirty="0" smtClean="0"/>
          </a:p>
          <a:p>
            <a:pPr marL="447675"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800" dirty="0"/>
              <a:t>연대적 기능을 바탕으로 하는</a:t>
            </a:r>
            <a:r>
              <a:rPr lang="ko-KR" altLang="en-US" sz="1800" spc="-150" dirty="0"/>
              <a:t> 사회복지정책에 </a:t>
            </a:r>
            <a:r>
              <a:rPr lang="ko-KR" altLang="en-US" sz="1800" dirty="0"/>
              <a:t>있어서 국민의 신뢰는 필수적 </a:t>
            </a:r>
            <a:r>
              <a:rPr lang="ko-KR" altLang="en-US" sz="1800" dirty="0" smtClean="0"/>
              <a:t>조건</a:t>
            </a:r>
            <a:endParaRPr lang="en-US" altLang="ko-KR" sz="1800" dirty="0" smtClean="0"/>
          </a:p>
          <a:p>
            <a:pPr>
              <a:lnSpc>
                <a:spcPct val="110000"/>
              </a:lnSpc>
              <a:spcBef>
                <a:spcPts val="500"/>
              </a:spcBef>
              <a:buNone/>
            </a:pPr>
            <a:endParaRPr lang="en-US" altLang="ko-KR" sz="8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/>
              <a:t>비용부담이나 혜택의 배분에 있어서 저항이 최소화</a:t>
            </a:r>
            <a:endParaRPr lang="en-US" altLang="ko-KR" sz="18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tabLst>
                <a:tab pos="536575" algn="l"/>
              </a:tabLst>
            </a:pPr>
            <a:r>
              <a:rPr lang="ko-KR" altLang="en-US" sz="1800" dirty="0"/>
              <a:t>국가의 복지수준은 단순히 물질적 풍요뿐만 아니라 정신적 차원에서 정책에 대한 신뢰와 믿음이 뒷받침될 경우 </a:t>
            </a:r>
            <a:r>
              <a:rPr lang="ko-KR" altLang="en-US" sz="1800" dirty="0" smtClean="0"/>
              <a:t>극대화</a:t>
            </a:r>
            <a:endParaRPr lang="en-US" altLang="ko-KR" sz="1800" dirty="0" smtClean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buNone/>
              <a:tabLst>
                <a:tab pos="536575" algn="l"/>
              </a:tabLst>
            </a:pPr>
            <a:endParaRPr lang="en-US" altLang="ko-KR" sz="800" dirty="0"/>
          </a:p>
          <a:p>
            <a:pPr>
              <a:lnSpc>
                <a:spcPct val="110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2000" dirty="0"/>
              <a:t>정책에 대한 국민의 신뢰 결정요인</a:t>
            </a:r>
            <a:endParaRPr lang="en-US" altLang="ko-KR" sz="20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중장기적 차원에서 정책의 안정성이 보장</a:t>
            </a:r>
            <a:endParaRPr lang="en-US" altLang="ko-KR" sz="18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4375" algn="l"/>
              </a:tabLst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급여수준이나 부담이 정치적 경제적 고려에 따라 수시로 변동하지 않을 </a:t>
            </a:r>
            <a:r>
              <a:rPr lang="ko-KR" altLang="en-US" sz="1800" dirty="0" smtClean="0"/>
              <a:t>것</a:t>
            </a:r>
            <a:endParaRPr lang="en-US" altLang="ko-KR" sz="1800" dirty="0" smtClean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4375" algn="l"/>
              </a:tabLst>
            </a:pPr>
            <a:r>
              <a:rPr lang="en-US" altLang="ko-KR" sz="1800" dirty="0" smtClean="0"/>
              <a:t>  (</a:t>
            </a:r>
            <a:r>
              <a:rPr lang="ko-KR" altLang="en-US" sz="1800" dirty="0"/>
              <a:t>신뢰보장</a:t>
            </a:r>
            <a:r>
              <a:rPr lang="en-US" altLang="ko-KR" sz="1800" dirty="0"/>
              <a:t>, </a:t>
            </a:r>
            <a:r>
              <a:rPr lang="ko-KR" altLang="en-US" sz="1800" dirty="0"/>
              <a:t>기득권 보호 등</a:t>
            </a:r>
            <a:r>
              <a:rPr lang="en-US" altLang="ko-KR" sz="1800" dirty="0"/>
              <a:t>)</a:t>
            </a:r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정책의 운영이 모두에게 공정한 것으로 인정</a:t>
            </a:r>
            <a:endParaRPr lang="en-US" altLang="ko-KR" sz="18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4375" algn="l"/>
              </a:tabLst>
            </a:pPr>
            <a:r>
              <a:rPr lang="ko-KR" altLang="en-US" sz="1800" dirty="0"/>
              <a:t> </a:t>
            </a:r>
            <a:r>
              <a:rPr lang="en-US" altLang="ko-KR" sz="1800" dirty="0"/>
              <a:t>: </a:t>
            </a:r>
            <a:r>
              <a:rPr lang="ko-KR" altLang="en-US" sz="1800" dirty="0"/>
              <a:t>정책의 분배정의를 뒷받침하기 위해 부담과 혜택의 공정성</a:t>
            </a:r>
            <a:endParaRPr lang="en-US" altLang="ko-KR" sz="1800" dirty="0"/>
          </a:p>
          <a:p>
            <a:pPr marL="714375" indent="-242888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정치체제에 대한 신뢰 </a:t>
            </a:r>
            <a:r>
              <a:rPr lang="en-US" altLang="ko-KR" sz="1800" dirty="0"/>
              <a:t>: </a:t>
            </a:r>
          </a:p>
          <a:p>
            <a:pPr marL="896938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en-US" altLang="ko-KR" sz="1800" dirty="0"/>
              <a:t>① </a:t>
            </a:r>
            <a:r>
              <a:rPr lang="ko-KR" altLang="en-US" sz="1800" dirty="0"/>
              <a:t>정책은 정치적 의사결정을 통해 수립</a:t>
            </a:r>
            <a:endParaRPr lang="en-US" altLang="ko-KR" sz="1800" dirty="0"/>
          </a:p>
          <a:p>
            <a:pPr marL="896938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ko-KR" altLang="en-US" sz="1800" dirty="0"/>
              <a:t>② 정치체제의 안정은 정책에 대한 국민의 신뢰에 긍정적 영향</a:t>
            </a:r>
            <a:endParaRPr lang="en-US" altLang="ko-KR" sz="1800" dirty="0"/>
          </a:p>
          <a:p>
            <a:pPr marL="896938" indent="-242888">
              <a:lnSpc>
                <a:spcPct val="110000"/>
              </a:lnSpc>
              <a:spcBef>
                <a:spcPts val="500"/>
              </a:spcBef>
              <a:buNone/>
              <a:tabLst>
                <a:tab pos="719138" algn="l"/>
              </a:tabLst>
            </a:pPr>
            <a:r>
              <a:rPr lang="ko-KR" altLang="en-US" sz="1800" dirty="0"/>
              <a:t>③ 사회정책에 대한 국민들의 신뢰는 정치적 안정과 지지에 기여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690565"/>
            <a:ext cx="8509855" cy="5524517"/>
          </a:xfrm>
        </p:spPr>
        <p:txBody>
          <a:bodyPr>
            <a:noAutofit/>
          </a:bodyPr>
          <a:lstStyle/>
          <a:p>
            <a:pPr marL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목표설정의 </a:t>
            </a:r>
            <a:r>
              <a:rPr lang="ko-KR" altLang="en-US" sz="2400" b="1" dirty="0" smtClean="0"/>
              <a:t>구체화</a:t>
            </a:r>
            <a:endParaRPr lang="en-US" altLang="ko-KR" sz="2400" b="1" dirty="0" smtClean="0"/>
          </a:p>
          <a:p>
            <a:pPr marL="0">
              <a:lnSpc>
                <a:spcPct val="140000"/>
              </a:lnSpc>
              <a:spcBef>
                <a:spcPts val="0"/>
              </a:spcBef>
              <a:buNone/>
            </a:pPr>
            <a:endParaRPr lang="en-US" altLang="ko-KR" sz="1000" b="1" dirty="0"/>
          </a:p>
          <a:p>
            <a:pPr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장점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정책의 방향설정</a:t>
            </a:r>
            <a:r>
              <a:rPr lang="en-US" altLang="ko-KR" sz="1800" dirty="0"/>
              <a:t>, </a:t>
            </a:r>
            <a:r>
              <a:rPr lang="ko-KR" altLang="en-US" sz="1800" dirty="0"/>
              <a:t>개입방법 및 수단 동원</a:t>
            </a:r>
            <a:r>
              <a:rPr lang="en-US" altLang="ko-KR" sz="1800" dirty="0"/>
              <a:t>, </a:t>
            </a:r>
            <a:r>
              <a:rPr lang="ko-KR" altLang="en-US" sz="1800" dirty="0"/>
              <a:t>정책평가 등이 합리적으로 진행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가치이념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국민의 삶의 질 향상을 지향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목표영역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   </a:t>
            </a:r>
            <a:r>
              <a:rPr lang="en-US" altLang="ko-KR" sz="1800" dirty="0"/>
              <a:t>: </a:t>
            </a:r>
            <a:r>
              <a:rPr lang="ko-KR" altLang="en-US" sz="1800" dirty="0"/>
              <a:t>건강</a:t>
            </a:r>
            <a:r>
              <a:rPr lang="en-US" altLang="ko-KR" sz="1800" dirty="0"/>
              <a:t>, </a:t>
            </a:r>
            <a:r>
              <a:rPr lang="ko-KR" altLang="en-US" sz="1800" dirty="0"/>
              <a:t>노동</a:t>
            </a:r>
            <a:r>
              <a:rPr lang="en-US" altLang="ko-KR" sz="1800" dirty="0"/>
              <a:t>, </a:t>
            </a:r>
            <a:r>
              <a:rPr lang="ko-KR" altLang="en-US" sz="1800" dirty="0"/>
              <a:t>교육</a:t>
            </a:r>
            <a:r>
              <a:rPr lang="en-US" altLang="ko-KR" sz="1800" dirty="0"/>
              <a:t>, </a:t>
            </a:r>
            <a:r>
              <a:rPr lang="ko-KR" altLang="en-US" sz="1800" dirty="0"/>
              <a:t>소득 및 소비</a:t>
            </a:r>
            <a:r>
              <a:rPr lang="en-US" altLang="ko-KR" sz="1800" dirty="0"/>
              <a:t>, </a:t>
            </a:r>
            <a:r>
              <a:rPr lang="ko-KR" altLang="en-US" sz="1800" dirty="0"/>
              <a:t>여가 및 문화</a:t>
            </a:r>
            <a:r>
              <a:rPr lang="en-US" altLang="ko-KR" sz="1800" dirty="0"/>
              <a:t>, </a:t>
            </a:r>
            <a:r>
              <a:rPr lang="ko-KR" altLang="en-US" sz="1800" dirty="0"/>
              <a:t>주거 등</a:t>
            </a:r>
            <a:endParaRPr lang="en-US" altLang="ko-KR" sz="1800" dirty="0"/>
          </a:p>
          <a:p>
            <a:pPr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거시적 목표</a:t>
            </a:r>
            <a:endParaRPr lang="en-US" altLang="ko-KR" sz="1800" dirty="0"/>
          </a:p>
          <a:p>
            <a:pPr marL="804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정책방향의 포괄성과 </a:t>
            </a:r>
            <a:r>
              <a:rPr lang="ko-KR" altLang="en-US" sz="1800" dirty="0" err="1"/>
              <a:t>광범위성</a:t>
            </a:r>
            <a:endParaRPr lang="en-US" altLang="ko-KR" sz="1800" dirty="0"/>
          </a:p>
          <a:p>
            <a:pPr marL="804863">
              <a:lnSpc>
                <a:spcPct val="140000"/>
              </a:lnSpc>
              <a:spcBef>
                <a:spcPts val="0"/>
              </a:spcBef>
              <a:buNone/>
            </a:pPr>
            <a:r>
              <a:rPr lang="ko-KR" altLang="en-US" sz="1800" dirty="0"/>
              <a:t>② 목표의 구체성 제한적</a:t>
            </a:r>
            <a:r>
              <a:rPr lang="en-US" altLang="ko-KR" sz="1800" dirty="0"/>
              <a:t>(</a:t>
            </a:r>
            <a:r>
              <a:rPr lang="ko-KR" altLang="en-US" sz="1800" dirty="0"/>
              <a:t>예</a:t>
            </a:r>
            <a:r>
              <a:rPr lang="en-US" altLang="ko-KR" sz="1800" dirty="0"/>
              <a:t>: </a:t>
            </a:r>
            <a:r>
              <a:rPr lang="ko-KR" altLang="en-US" sz="1800" dirty="0"/>
              <a:t>소득의 안정</a:t>
            </a:r>
            <a:r>
              <a:rPr lang="en-US" altLang="ko-KR" sz="1800" dirty="0"/>
              <a:t>)</a:t>
            </a:r>
          </a:p>
          <a:p>
            <a:pPr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l"/>
            </a:pPr>
            <a:r>
              <a:rPr lang="ko-KR" altLang="en-US" sz="1800" dirty="0"/>
              <a:t>미시적 목표</a:t>
            </a:r>
            <a:endParaRPr lang="en-US" altLang="ko-KR" sz="1800" dirty="0"/>
          </a:p>
          <a:p>
            <a:pPr marL="804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사회복지정책 방향설정의 구체성 확보</a:t>
            </a:r>
            <a:endParaRPr lang="en-US" altLang="ko-KR" sz="1800" dirty="0"/>
          </a:p>
          <a:p>
            <a:pPr marL="804863">
              <a:lnSpc>
                <a:spcPct val="140000"/>
              </a:lnSpc>
              <a:spcBef>
                <a:spcPts val="0"/>
              </a:spcBef>
              <a:buNone/>
            </a:pPr>
            <a:r>
              <a:rPr lang="en-US" altLang="ko-KR" sz="1800" dirty="0"/>
              <a:t>② </a:t>
            </a:r>
            <a:r>
              <a:rPr lang="ko-KR" altLang="en-US" sz="1800" dirty="0"/>
              <a:t>소득의 안정 </a:t>
            </a:r>
            <a:r>
              <a:rPr lang="en-US" altLang="ko-KR" sz="1800" dirty="0"/>
              <a:t>= </a:t>
            </a:r>
            <a:r>
              <a:rPr lang="ko-KR" altLang="en-US" sz="1800" dirty="0"/>
              <a:t>빈곤문제의 해소</a:t>
            </a:r>
            <a:r>
              <a:rPr lang="en-US" altLang="ko-KR" sz="1800" dirty="0"/>
              <a:t>(</a:t>
            </a:r>
            <a:r>
              <a:rPr lang="ko-KR" altLang="en-US" sz="1800" dirty="0" err="1"/>
              <a:t>빈곤율</a:t>
            </a:r>
            <a:r>
              <a:rPr lang="en-US" altLang="ko-KR" sz="1800" dirty="0"/>
              <a:t>), </a:t>
            </a:r>
            <a:r>
              <a:rPr lang="ko-KR" altLang="en-US" sz="1800" dirty="0"/>
              <a:t>생활수준의 보장</a:t>
            </a:r>
            <a:r>
              <a:rPr lang="en-US" altLang="ko-KR" sz="1800" dirty="0"/>
              <a:t>(</a:t>
            </a:r>
            <a:r>
              <a:rPr lang="ko-KR" altLang="en-US" sz="1800" dirty="0" err="1"/>
              <a:t>소득대체율</a:t>
            </a:r>
            <a:r>
              <a:rPr lang="en-US" altLang="ko-KR" sz="1800" dirty="0"/>
              <a:t>) </a:t>
            </a:r>
            <a:endParaRPr lang="ko-KR" altLang="en-US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그룹 181"/>
          <p:cNvGrpSpPr/>
          <p:nvPr/>
        </p:nvGrpSpPr>
        <p:grpSpPr>
          <a:xfrm>
            <a:off x="214282" y="411100"/>
            <a:ext cx="8686038" cy="5981720"/>
            <a:chOff x="214282" y="304800"/>
            <a:chExt cx="8686038" cy="5981720"/>
          </a:xfrm>
        </p:grpSpPr>
        <p:grpSp>
          <p:nvGrpSpPr>
            <p:cNvPr id="77" name="그룹 111"/>
            <p:cNvGrpSpPr/>
            <p:nvPr/>
          </p:nvGrpSpPr>
          <p:grpSpPr>
            <a:xfrm>
              <a:off x="214282" y="304800"/>
              <a:ext cx="8686038" cy="5981720"/>
              <a:chOff x="214282" y="304800"/>
              <a:chExt cx="8686038" cy="5981720"/>
            </a:xfrm>
          </p:grpSpPr>
          <p:sp>
            <p:nvSpPr>
              <p:cNvPr id="79" name="모서리가 둥근 직사각형 78"/>
              <p:cNvSpPr/>
              <p:nvPr/>
            </p:nvSpPr>
            <p:spPr>
              <a:xfrm>
                <a:off x="214282" y="304800"/>
                <a:ext cx="8686038" cy="5981720"/>
              </a:xfrm>
              <a:prstGeom prst="roundRect">
                <a:avLst>
                  <a:gd name="adj" fmla="val 626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397066" y="649732"/>
                <a:ext cx="1245976" cy="421814"/>
              </a:xfrm>
              <a:prstGeom prst="rect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500" dirty="0">
                    <a:solidFill>
                      <a:schemeClr val="dk1"/>
                    </a:solidFill>
                  </a:rPr>
                  <a:t>가치이념</a:t>
                </a:r>
              </a:p>
            </p:txBody>
          </p:sp>
          <p:cxnSp>
            <p:nvCxnSpPr>
              <p:cNvPr id="81" name="직선 연결선 80"/>
              <p:cNvCxnSpPr/>
              <p:nvPr/>
            </p:nvCxnSpPr>
            <p:spPr>
              <a:xfrm rot="10800000">
                <a:off x="1876245" y="2786058"/>
                <a:ext cx="1620000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>
              <a:xfrm rot="5400000">
                <a:off x="7170350" y="1412664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>
              <a:xfrm rot="5400000">
                <a:off x="5558806" y="1412670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연결선 83"/>
              <p:cNvCxnSpPr/>
              <p:nvPr/>
            </p:nvCxnSpPr>
            <p:spPr>
              <a:xfrm rot="5400000">
                <a:off x="3957772" y="1412665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직선 연결선 84"/>
              <p:cNvCxnSpPr/>
              <p:nvPr/>
            </p:nvCxnSpPr>
            <p:spPr>
              <a:xfrm rot="5400000">
                <a:off x="2344096" y="1412671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타원 85"/>
              <p:cNvSpPr/>
              <p:nvPr/>
            </p:nvSpPr>
            <p:spPr>
              <a:xfrm>
                <a:off x="3912302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3945917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주거</a:t>
                </a:r>
              </a:p>
            </p:txBody>
          </p:sp>
          <p:sp>
            <p:nvSpPr>
              <p:cNvPr id="88" name="타원 87"/>
              <p:cNvSpPr/>
              <p:nvPr/>
            </p:nvSpPr>
            <p:spPr>
              <a:xfrm>
                <a:off x="7122748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7151512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참여</a:t>
                </a:r>
              </a:p>
            </p:txBody>
          </p:sp>
          <p:cxnSp>
            <p:nvCxnSpPr>
              <p:cNvPr id="90" name="직선 연결선 89"/>
              <p:cNvCxnSpPr/>
              <p:nvPr/>
            </p:nvCxnSpPr>
            <p:spPr>
              <a:xfrm rot="5400000">
                <a:off x="3148802" y="1412665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타원 90"/>
              <p:cNvSpPr/>
              <p:nvPr/>
            </p:nvSpPr>
            <p:spPr>
              <a:xfrm>
                <a:off x="3103332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136947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교육</a:t>
                </a:r>
              </a:p>
            </p:txBody>
          </p:sp>
          <p:cxnSp>
            <p:nvCxnSpPr>
              <p:cNvPr id="93" name="직선 연결선 92"/>
              <p:cNvCxnSpPr/>
              <p:nvPr/>
            </p:nvCxnSpPr>
            <p:spPr>
              <a:xfrm rot="5400000">
                <a:off x="4751968" y="1412665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타원 93"/>
              <p:cNvSpPr/>
              <p:nvPr/>
            </p:nvSpPr>
            <p:spPr>
              <a:xfrm>
                <a:off x="4706498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740113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노동</a:t>
                </a:r>
              </a:p>
            </p:txBody>
          </p:sp>
          <p:cxnSp>
            <p:nvCxnSpPr>
              <p:cNvPr id="96" name="직선 연결선 95"/>
              <p:cNvCxnSpPr/>
              <p:nvPr/>
            </p:nvCxnSpPr>
            <p:spPr>
              <a:xfrm rot="5400000">
                <a:off x="6363512" y="1412671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타원 96"/>
              <p:cNvSpPr/>
              <p:nvPr/>
            </p:nvSpPr>
            <p:spPr>
              <a:xfrm>
                <a:off x="6315910" y="1664071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290039" y="1813890"/>
                <a:ext cx="8537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/>
                  <a:t>여가 및 문화</a:t>
                </a:r>
              </a:p>
            </p:txBody>
          </p:sp>
          <p:cxnSp>
            <p:nvCxnSpPr>
              <p:cNvPr id="99" name="직선 연결선 98"/>
              <p:cNvCxnSpPr/>
              <p:nvPr/>
            </p:nvCxnSpPr>
            <p:spPr>
              <a:xfrm rot="5400000">
                <a:off x="7979320" y="1412664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타원 99"/>
              <p:cNvSpPr/>
              <p:nvPr/>
            </p:nvSpPr>
            <p:spPr>
              <a:xfrm>
                <a:off x="7931718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7960482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환경</a:t>
                </a:r>
              </a:p>
            </p:txBody>
          </p:sp>
          <p:sp>
            <p:nvSpPr>
              <p:cNvPr id="102" name="직사각형 101"/>
              <p:cNvSpPr/>
              <p:nvPr/>
            </p:nvSpPr>
            <p:spPr>
              <a:xfrm>
                <a:off x="2500298" y="500042"/>
                <a:ext cx="6204596" cy="782358"/>
              </a:xfrm>
              <a:prstGeom prst="rect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600" dirty="0">
                    <a:solidFill>
                      <a:schemeClr val="dk1"/>
                    </a:solidFill>
                  </a:rPr>
                  <a:t>자유</a:t>
                </a:r>
                <a:r>
                  <a:rPr lang="en-US" altLang="ko-KR" sz="1600" dirty="0">
                    <a:solidFill>
                      <a:schemeClr val="dk1"/>
                    </a:solidFill>
                  </a:rPr>
                  <a:t>, </a:t>
                </a:r>
                <a:r>
                  <a:rPr lang="ko-KR" altLang="en-US" sz="1600" dirty="0">
                    <a:solidFill>
                      <a:schemeClr val="dk1"/>
                    </a:solidFill>
                  </a:rPr>
                  <a:t>평등</a:t>
                </a:r>
                <a:r>
                  <a:rPr lang="en-US" altLang="ko-KR" sz="1600" dirty="0">
                    <a:solidFill>
                      <a:schemeClr val="dk1"/>
                    </a:solidFill>
                  </a:rPr>
                  <a:t>, </a:t>
                </a:r>
                <a:r>
                  <a:rPr lang="ko-KR" altLang="en-US" sz="1600" dirty="0">
                    <a:solidFill>
                      <a:schemeClr val="dk1"/>
                    </a:solidFill>
                  </a:rPr>
                  <a:t>사회정의</a:t>
                </a:r>
                <a:r>
                  <a:rPr lang="en-US" altLang="ko-KR" sz="1600" dirty="0">
                    <a:solidFill>
                      <a:schemeClr val="dk1"/>
                    </a:solidFill>
                  </a:rPr>
                  <a:t>, </a:t>
                </a:r>
                <a:r>
                  <a:rPr lang="ko-KR" altLang="en-US" sz="1600" dirty="0">
                    <a:solidFill>
                      <a:schemeClr val="dk1"/>
                    </a:solidFill>
                  </a:rPr>
                  <a:t>사회안정 등</a:t>
                </a:r>
                <a:endParaRPr lang="en-US" altLang="ko-KR" sz="1600" dirty="0">
                  <a:solidFill>
                    <a:schemeClr val="dk1"/>
                  </a:solidFill>
                </a:endParaRPr>
              </a:p>
              <a:p>
                <a:pPr algn="ctr">
                  <a:spcBef>
                    <a:spcPts val="500"/>
                  </a:spcBef>
                </a:pPr>
                <a:r>
                  <a:rPr lang="ko-KR" altLang="ko-KR" sz="1600" b="1" dirty="0"/>
                  <a:t>⇒</a:t>
                </a:r>
                <a:r>
                  <a:rPr lang="en-US" altLang="ko-KR" sz="1600" b="1" dirty="0"/>
                  <a:t> </a:t>
                </a:r>
                <a:r>
                  <a:rPr lang="ko-KR" altLang="en-US" sz="1600" b="1" dirty="0"/>
                  <a:t>삶의 질 향상</a:t>
                </a:r>
                <a:endParaRPr lang="ko-KR" altLang="en-US" sz="1600" b="1" dirty="0">
                  <a:solidFill>
                    <a:schemeClr val="dk1"/>
                  </a:solidFill>
                </a:endParaRPr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rot="5400000">
                <a:off x="2344096" y="2677535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타원 103"/>
              <p:cNvSpPr/>
              <p:nvPr/>
            </p:nvSpPr>
            <p:spPr>
              <a:xfrm>
                <a:off x="2296494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solidFill>
                    <a:schemeClr val="dk1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325258" y="1866439"/>
                <a:ext cx="7444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dirty="0"/>
                  <a:t>건강</a:t>
                </a:r>
              </a:p>
            </p:txBody>
          </p:sp>
          <p:cxnSp>
            <p:nvCxnSpPr>
              <p:cNvPr id="106" name="직선 연결선 105"/>
              <p:cNvCxnSpPr/>
              <p:nvPr/>
            </p:nvCxnSpPr>
            <p:spPr>
              <a:xfrm rot="5400000">
                <a:off x="1699169" y="2962454"/>
                <a:ext cx="360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타원 106"/>
              <p:cNvSpPr/>
              <p:nvPr/>
            </p:nvSpPr>
            <p:spPr>
              <a:xfrm>
                <a:off x="1489656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518420" y="3031902"/>
                <a:ext cx="7444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/>
                  <a:t>건강상태</a:t>
                </a:r>
              </a:p>
            </p:txBody>
          </p:sp>
          <p:cxnSp>
            <p:nvCxnSpPr>
              <p:cNvPr id="109" name="직선 연결선 108"/>
              <p:cNvCxnSpPr/>
              <p:nvPr/>
            </p:nvCxnSpPr>
            <p:spPr>
              <a:xfrm rot="5400000">
                <a:off x="3312845" y="2962454"/>
                <a:ext cx="360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타원 109"/>
              <p:cNvSpPr/>
              <p:nvPr/>
            </p:nvSpPr>
            <p:spPr>
              <a:xfrm>
                <a:off x="3103332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132096" y="2989862"/>
                <a:ext cx="74445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/>
                  <a:t>건강한 생활 환경</a:t>
                </a:r>
              </a:p>
            </p:txBody>
          </p:sp>
          <p:cxnSp>
            <p:nvCxnSpPr>
              <p:cNvPr id="112" name="직선 연결선 111"/>
              <p:cNvCxnSpPr/>
              <p:nvPr/>
            </p:nvCxnSpPr>
            <p:spPr>
              <a:xfrm rot="10800000">
                <a:off x="5088823" y="2786058"/>
                <a:ext cx="1620000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rot="5400000">
                <a:off x="5556674" y="2677535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rot="5400000">
                <a:off x="4911747" y="2962454"/>
                <a:ext cx="360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타원 183"/>
              <p:cNvSpPr/>
              <p:nvPr/>
            </p:nvSpPr>
            <p:spPr>
              <a:xfrm>
                <a:off x="4702234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4644833" y="3006616"/>
                <a:ext cx="8747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소득의</a:t>
                </a:r>
                <a:r>
                  <a:rPr lang="ko-KR" altLang="en-US" sz="1600" dirty="0"/>
                  <a:t> 수준</a:t>
                </a:r>
              </a:p>
            </p:txBody>
          </p:sp>
          <p:cxnSp>
            <p:nvCxnSpPr>
              <p:cNvPr id="186" name="직선 연결선 185"/>
              <p:cNvCxnSpPr/>
              <p:nvPr/>
            </p:nvCxnSpPr>
            <p:spPr>
              <a:xfrm rot="5400000">
                <a:off x="6525423" y="2962454"/>
                <a:ext cx="360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타원 186"/>
              <p:cNvSpPr/>
              <p:nvPr/>
            </p:nvSpPr>
            <p:spPr>
              <a:xfrm>
                <a:off x="6315910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6269019" y="3006616"/>
                <a:ext cx="8747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소득의</a:t>
                </a:r>
                <a:r>
                  <a:rPr lang="ko-KR" altLang="en-US" sz="1600" dirty="0"/>
                  <a:t> 기회</a:t>
                </a:r>
              </a:p>
            </p:txBody>
          </p:sp>
          <p:sp>
            <p:nvSpPr>
              <p:cNvPr id="189" name="타원 188"/>
              <p:cNvSpPr/>
              <p:nvPr/>
            </p:nvSpPr>
            <p:spPr>
              <a:xfrm>
                <a:off x="5511204" y="1664070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5539968" y="1813889"/>
                <a:ext cx="7444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/>
                  <a:t>소득과 소비</a:t>
                </a:r>
              </a:p>
            </p:txBody>
          </p:sp>
          <p:cxnSp>
            <p:nvCxnSpPr>
              <p:cNvPr id="191" name="직선 연결선 190"/>
              <p:cNvCxnSpPr/>
              <p:nvPr/>
            </p:nvCxnSpPr>
            <p:spPr>
              <a:xfrm rot="5400000">
                <a:off x="5556674" y="3749097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 rot="5400000">
                <a:off x="2344096" y="3770117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타원 192"/>
              <p:cNvSpPr/>
              <p:nvPr/>
            </p:nvSpPr>
            <p:spPr>
              <a:xfrm>
                <a:off x="2296494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2314748" y="3031902"/>
                <a:ext cx="7444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600" dirty="0"/>
                  <a:t>보건의료</a:t>
                </a:r>
              </a:p>
            </p:txBody>
          </p:sp>
          <p:sp>
            <p:nvSpPr>
              <p:cNvPr id="195" name="타원 194"/>
              <p:cNvSpPr/>
              <p:nvPr/>
            </p:nvSpPr>
            <p:spPr>
              <a:xfrm>
                <a:off x="5509072" y="2928934"/>
                <a:ext cx="785818" cy="785818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5472691" y="3006616"/>
                <a:ext cx="87475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소득의</a:t>
                </a:r>
                <a:r>
                  <a:rPr lang="ko-KR" altLang="en-US" sz="1600" dirty="0"/>
                  <a:t> 분배</a:t>
                </a:r>
              </a:p>
            </p:txBody>
          </p:sp>
          <p:cxnSp>
            <p:nvCxnSpPr>
              <p:cNvPr id="197" name="직선 연결선 196"/>
              <p:cNvCxnSpPr/>
              <p:nvPr/>
            </p:nvCxnSpPr>
            <p:spPr>
              <a:xfrm rot="5400000">
                <a:off x="2003649" y="4858438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직선 연결선 197"/>
              <p:cNvCxnSpPr/>
              <p:nvPr/>
            </p:nvCxnSpPr>
            <p:spPr>
              <a:xfrm rot="5400000">
                <a:off x="2694877" y="4858432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타원 198"/>
              <p:cNvSpPr/>
              <p:nvPr/>
            </p:nvSpPr>
            <p:spPr>
              <a:xfrm>
                <a:off x="2706058" y="5166488"/>
                <a:ext cx="672516" cy="6725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2736342" y="5284881"/>
                <a:ext cx="6371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무병 장수</a:t>
                </a:r>
              </a:p>
            </p:txBody>
          </p:sp>
          <p:sp>
            <p:nvSpPr>
              <p:cNvPr id="201" name="타원 200"/>
              <p:cNvSpPr/>
              <p:nvPr/>
            </p:nvSpPr>
            <p:spPr>
              <a:xfrm>
                <a:off x="2012698" y="5166488"/>
                <a:ext cx="672516" cy="6725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1949814" y="5296898"/>
                <a:ext cx="8080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질병의 퇴치</a:t>
                </a:r>
              </a:p>
            </p:txBody>
          </p:sp>
          <p:sp>
            <p:nvSpPr>
              <p:cNvPr id="203" name="타원 202"/>
              <p:cNvSpPr/>
              <p:nvPr/>
            </p:nvSpPr>
            <p:spPr>
              <a:xfrm>
                <a:off x="2153295" y="3878317"/>
                <a:ext cx="1072216" cy="10722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2178202" y="4122360"/>
                <a:ext cx="10157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400" dirty="0"/>
                  <a:t>건강한</a:t>
                </a:r>
                <a:endParaRPr lang="en-US" altLang="ko-KR" sz="1400" dirty="0"/>
              </a:p>
              <a:p>
                <a:pPr algn="ctr"/>
                <a:r>
                  <a:rPr lang="ko-KR" altLang="en-US" sz="1400" dirty="0"/>
                  <a:t>삶의 영위</a:t>
                </a:r>
              </a:p>
            </p:txBody>
          </p:sp>
          <p:cxnSp>
            <p:nvCxnSpPr>
              <p:cNvPr id="205" name="직선 연결선 204"/>
              <p:cNvCxnSpPr/>
              <p:nvPr/>
            </p:nvCxnSpPr>
            <p:spPr>
              <a:xfrm rot="5400000">
                <a:off x="5216403" y="4858438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직선 연결선 205"/>
              <p:cNvCxnSpPr/>
              <p:nvPr/>
            </p:nvCxnSpPr>
            <p:spPr>
              <a:xfrm rot="5400000">
                <a:off x="5907631" y="4858432"/>
                <a:ext cx="683823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타원 206"/>
              <p:cNvSpPr/>
              <p:nvPr/>
            </p:nvSpPr>
            <p:spPr>
              <a:xfrm>
                <a:off x="5918812" y="5166488"/>
                <a:ext cx="672516" cy="6725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5881100" y="5313527"/>
                <a:ext cx="773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100" dirty="0"/>
                  <a:t>생활수준의 보장</a:t>
                </a:r>
              </a:p>
            </p:txBody>
          </p:sp>
          <p:sp>
            <p:nvSpPr>
              <p:cNvPr id="209" name="타원 208"/>
              <p:cNvSpPr/>
              <p:nvPr/>
            </p:nvSpPr>
            <p:spPr>
              <a:xfrm>
                <a:off x="5225452" y="5166488"/>
                <a:ext cx="672516" cy="6725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5251584" y="5328428"/>
                <a:ext cx="63712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100" dirty="0"/>
                  <a:t>빈곤의 해소 </a:t>
                </a:r>
              </a:p>
            </p:txBody>
          </p:sp>
          <p:sp>
            <p:nvSpPr>
              <p:cNvPr id="211" name="타원 210"/>
              <p:cNvSpPr/>
              <p:nvPr/>
            </p:nvSpPr>
            <p:spPr>
              <a:xfrm>
                <a:off x="5365873" y="3857297"/>
                <a:ext cx="1072216" cy="1072216"/>
              </a:xfrm>
              <a:prstGeom prst="ellipse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/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5401290" y="4095211"/>
                <a:ext cx="1015784" cy="6104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sz="1200" dirty="0"/>
                  <a:t>소득의 </a:t>
                </a:r>
                <a:endParaRPr lang="en-US" altLang="ko-KR" sz="1200" dirty="0"/>
              </a:p>
              <a:p>
                <a:pPr algn="ctr">
                  <a:spcBef>
                    <a:spcPts val="200"/>
                  </a:spcBef>
                </a:pPr>
                <a:r>
                  <a:rPr lang="ko-KR" altLang="en-US" sz="2000" dirty="0"/>
                  <a:t>안정</a:t>
                </a:r>
              </a:p>
            </p:txBody>
          </p:sp>
          <p:sp>
            <p:nvSpPr>
              <p:cNvPr id="213" name="직사각형 212"/>
              <p:cNvSpPr/>
              <p:nvPr/>
            </p:nvSpPr>
            <p:spPr>
              <a:xfrm>
                <a:off x="397066" y="5261987"/>
                <a:ext cx="1245976" cy="421814"/>
              </a:xfrm>
              <a:prstGeom prst="rect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500" dirty="0" err="1">
                    <a:solidFill>
                      <a:schemeClr val="dk1"/>
                    </a:solidFill>
                  </a:rPr>
                  <a:t>미시적목표</a:t>
                </a:r>
                <a:endParaRPr lang="ko-KR" altLang="en-US" sz="1500" dirty="0">
                  <a:solidFill>
                    <a:schemeClr val="dk1"/>
                  </a:solidFill>
                </a:endParaRPr>
              </a:p>
            </p:txBody>
          </p:sp>
          <p:cxnSp>
            <p:nvCxnSpPr>
              <p:cNvPr id="214" name="직선 연결선 213"/>
              <p:cNvCxnSpPr>
                <a:stCxn id="80" idx="2"/>
                <a:endCxn id="213" idx="0"/>
              </p:cNvCxnSpPr>
              <p:nvPr/>
            </p:nvCxnSpPr>
            <p:spPr>
              <a:xfrm rot="5400000">
                <a:off x="-1075166" y="3166766"/>
                <a:ext cx="4190441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직사각형 214"/>
              <p:cNvSpPr/>
              <p:nvPr/>
            </p:nvSpPr>
            <p:spPr>
              <a:xfrm>
                <a:off x="397066" y="1814593"/>
                <a:ext cx="1245976" cy="421814"/>
              </a:xfrm>
              <a:prstGeom prst="rect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500" dirty="0">
                    <a:solidFill>
                      <a:schemeClr val="dk1"/>
                    </a:solidFill>
                  </a:rPr>
                  <a:t>목표영역</a:t>
                </a:r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>
                <a:off x="397066" y="4200442"/>
                <a:ext cx="1245976" cy="421814"/>
              </a:xfrm>
              <a:prstGeom prst="rect">
                <a:avLst/>
              </a:prstGeom>
              <a:solidFill>
                <a:schemeClr val="bg1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500" dirty="0">
                    <a:solidFill>
                      <a:schemeClr val="dk1"/>
                    </a:solidFill>
                  </a:rPr>
                  <a:t>거시적 목표</a:t>
                </a: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285720" y="5967481"/>
              <a:ext cx="3537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200" dirty="0"/>
                <a:t>[</a:t>
              </a:r>
              <a:r>
                <a:rPr lang="ko-KR" altLang="en-US" sz="1200" dirty="0"/>
                <a:t>그림 </a:t>
              </a:r>
              <a:r>
                <a:rPr lang="en-US" altLang="ko-KR" sz="1200" dirty="0"/>
                <a:t>5</a:t>
              </a:r>
              <a:r>
                <a:rPr lang="en-US" altLang="ko-KR" sz="1200" dirty="0" smtClean="0"/>
                <a:t>-1</a:t>
              </a:r>
              <a:r>
                <a:rPr lang="en-US" altLang="ko-KR" sz="1200" dirty="0"/>
                <a:t>] </a:t>
              </a:r>
              <a:r>
                <a:rPr lang="ko-KR" altLang="en-US" sz="1200" dirty="0"/>
                <a:t>사회복지정책 목표의 구체화 절차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406" y="428604"/>
            <a:ext cx="9034432" cy="6143668"/>
          </a:xfrm>
        </p:spPr>
        <p:txBody>
          <a:bodyPr>
            <a:normAutofit fontScale="92500" lnSpcReduction="10000"/>
          </a:bodyPr>
          <a:lstStyle/>
          <a:p>
            <a:pPr marL="352425">
              <a:lnSpc>
                <a:spcPct val="105000"/>
              </a:lnSpc>
              <a:spcBef>
                <a:spcPts val="500"/>
              </a:spcBef>
              <a:buNone/>
            </a:pPr>
            <a:r>
              <a:rPr lang="ko-KR" altLang="en-US" sz="3000" b="1" dirty="0"/>
              <a:t>제</a:t>
            </a:r>
            <a:r>
              <a:rPr lang="en-US" altLang="ko-KR" sz="3000" b="1" dirty="0"/>
              <a:t>2</a:t>
            </a:r>
            <a:r>
              <a:rPr lang="ko-KR" altLang="en-US" sz="3000" b="1" dirty="0"/>
              <a:t>절 목표의 </a:t>
            </a:r>
            <a:r>
              <a:rPr lang="ko-KR" altLang="en-US" sz="3000" b="1" dirty="0" smtClean="0"/>
              <a:t>계량화</a:t>
            </a:r>
            <a:endParaRPr lang="en-US" altLang="ko-KR" sz="3000" b="1" dirty="0" smtClean="0"/>
          </a:p>
          <a:p>
            <a:pPr marL="352425">
              <a:lnSpc>
                <a:spcPct val="105000"/>
              </a:lnSpc>
              <a:spcBef>
                <a:spcPts val="500"/>
              </a:spcBef>
              <a:buNone/>
            </a:pPr>
            <a:endParaRPr lang="en-US" altLang="ko-KR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5000"/>
              </a:lnSpc>
              <a:spcBef>
                <a:spcPts val="500"/>
              </a:spcBef>
              <a:buFont typeface="Wingdings" pitchFamily="2" charset="2"/>
              <a:buChar char="l"/>
            </a:pPr>
            <a:r>
              <a:rPr lang="ko-KR" altLang="en-US" sz="1900" dirty="0"/>
              <a:t>희소성의 사회에서 국가의 역할 </a:t>
            </a:r>
            <a:r>
              <a:rPr lang="en-US" altLang="ko-KR" sz="1900" dirty="0"/>
              <a:t>: </a:t>
            </a:r>
            <a:r>
              <a:rPr lang="ko-KR" altLang="en-US" sz="1900" dirty="0"/>
              <a:t>합리성의 관점에서 </a:t>
            </a:r>
            <a:r>
              <a:rPr lang="ko-KR" altLang="en-US" sz="1900" dirty="0" err="1"/>
              <a:t>제반의</a:t>
            </a:r>
            <a:r>
              <a:rPr lang="ko-KR" altLang="en-US" sz="1900" dirty="0"/>
              <a:t> </a:t>
            </a:r>
            <a:endParaRPr lang="en-US" altLang="ko-KR" sz="1900" dirty="0" smtClean="0"/>
          </a:p>
          <a:p>
            <a:pPr>
              <a:lnSpc>
                <a:spcPct val="105000"/>
              </a:lnSpc>
              <a:spcBef>
                <a:spcPts val="500"/>
              </a:spcBef>
              <a:buNone/>
            </a:pPr>
            <a:r>
              <a:rPr lang="ko-KR" altLang="en-US" sz="1900" dirty="0" smtClean="0"/>
              <a:t>    목표들이 최소한의 </a:t>
            </a:r>
            <a:r>
              <a:rPr lang="ko-KR" altLang="en-US" sz="1900" dirty="0"/>
              <a:t>비용으로 최대한의 효과를 </a:t>
            </a:r>
            <a:r>
              <a:rPr lang="ko-KR" altLang="en-US" sz="1900" dirty="0" smtClean="0"/>
              <a:t>추구</a:t>
            </a:r>
            <a:endParaRPr lang="en-US" altLang="ko-KR" sz="1900" dirty="0" smtClean="0"/>
          </a:p>
          <a:p>
            <a:pPr marL="617538" indent="-263525">
              <a:lnSpc>
                <a:spcPct val="105000"/>
              </a:lnSpc>
              <a:spcBef>
                <a:spcPts val="0"/>
              </a:spcBef>
              <a:buNone/>
            </a:pPr>
            <a:endParaRPr lang="en-US" altLang="ko-KR" sz="1900" dirty="0" smtClean="0"/>
          </a:p>
          <a:p>
            <a:pPr marL="617538" indent="-263525">
              <a:lnSpc>
                <a:spcPct val="105000"/>
              </a:lnSpc>
              <a:spcBef>
                <a:spcPts val="0"/>
              </a:spcBef>
              <a:buNone/>
            </a:pPr>
            <a:r>
              <a:rPr lang="en-US" altLang="ko-KR" sz="1900" dirty="0" smtClean="0"/>
              <a:t>• </a:t>
            </a:r>
            <a:r>
              <a:rPr lang="ko-KR" altLang="en-US" sz="1900" dirty="0" smtClean="0"/>
              <a:t>목표의 </a:t>
            </a:r>
            <a:r>
              <a:rPr lang="ko-KR" altLang="en-US" sz="1900" dirty="0"/>
              <a:t>계량화 </a:t>
            </a:r>
            <a:r>
              <a:rPr lang="en-US" altLang="ko-KR" sz="1900" dirty="0"/>
              <a:t>: </a:t>
            </a:r>
            <a:r>
              <a:rPr lang="ko-KR" altLang="en-US" sz="1900" dirty="0"/>
              <a:t>목표설정의 구체성</a:t>
            </a:r>
            <a:r>
              <a:rPr lang="en-US" altLang="ko-KR" sz="1900" dirty="0"/>
              <a:t>, </a:t>
            </a:r>
            <a:r>
              <a:rPr lang="ko-KR" altLang="en-US" sz="1900" dirty="0"/>
              <a:t>정책성과의 객관적 평가</a:t>
            </a:r>
            <a:r>
              <a:rPr lang="en-US" altLang="ko-KR" sz="1900" dirty="0"/>
              <a:t>, </a:t>
            </a:r>
            <a:r>
              <a:rPr lang="ko-KR" altLang="en-US" sz="1900" dirty="0"/>
              <a:t>국민홍보와 </a:t>
            </a:r>
            <a:r>
              <a:rPr lang="ko-KR" altLang="en-US" sz="1900" dirty="0" smtClean="0"/>
              <a:t>여론</a:t>
            </a:r>
            <a:endParaRPr lang="en-US" altLang="ko-KR" sz="1900" dirty="0" smtClean="0"/>
          </a:p>
          <a:p>
            <a:pPr marL="617538" indent="-263525">
              <a:lnSpc>
                <a:spcPct val="105000"/>
              </a:lnSpc>
              <a:spcBef>
                <a:spcPts val="0"/>
              </a:spcBef>
              <a:buNone/>
            </a:pPr>
            <a:r>
              <a:rPr lang="en-US" altLang="ko-KR" sz="1900" dirty="0" smtClean="0"/>
              <a:t>                       </a:t>
            </a:r>
            <a:r>
              <a:rPr lang="ko-KR" altLang="en-US" sz="1900" dirty="0" smtClean="0"/>
              <a:t>수렴 </a:t>
            </a:r>
            <a:r>
              <a:rPr lang="ko-KR" altLang="en-US" sz="1900" dirty="0"/>
              <a:t>등 정보제공의 </a:t>
            </a:r>
            <a:r>
              <a:rPr lang="ko-KR" altLang="en-US" sz="1900" dirty="0" smtClean="0"/>
              <a:t>효과</a:t>
            </a:r>
            <a:endParaRPr lang="en-US" altLang="ko-KR" sz="1900" dirty="0" smtClean="0"/>
          </a:p>
          <a:p>
            <a:pPr marL="617538" indent="-263525">
              <a:lnSpc>
                <a:spcPct val="105000"/>
              </a:lnSpc>
              <a:spcBef>
                <a:spcPts val="0"/>
              </a:spcBef>
              <a:buNone/>
            </a:pPr>
            <a:endParaRPr lang="en-US" altLang="ko-KR" sz="1100" dirty="0"/>
          </a:p>
          <a:p>
            <a:pPr marL="452438" indent="-357188">
              <a:lnSpc>
                <a:spcPct val="105000"/>
              </a:lnSpc>
              <a:spcBef>
                <a:spcPts val="500"/>
              </a:spcBef>
              <a:buNone/>
              <a:tabLst>
                <a:tab pos="452438" algn="l"/>
              </a:tabLst>
            </a:pPr>
            <a:r>
              <a:rPr lang="en-US" altLang="ko-KR" sz="2600" b="1" dirty="0" smtClean="0"/>
              <a:t>1. </a:t>
            </a:r>
            <a:r>
              <a:rPr lang="ko-KR" altLang="en-US" sz="2600" b="1" dirty="0" smtClean="0"/>
              <a:t>계량화 도구와 절차</a:t>
            </a:r>
            <a:endParaRPr lang="en-US" altLang="ko-KR" sz="1200" dirty="0"/>
          </a:p>
          <a:p>
            <a:pPr marL="536575" indent="-357188">
              <a:lnSpc>
                <a:spcPct val="105000"/>
              </a:lnSpc>
              <a:spcBef>
                <a:spcPts val="500"/>
              </a:spcBef>
              <a:buAutoNum type="arabicParenR"/>
            </a:pPr>
            <a:r>
              <a:rPr lang="ko-KR" altLang="en-US" sz="1900" dirty="0" smtClean="0"/>
              <a:t>계량화 도구로서 목표지수</a:t>
            </a:r>
            <a:r>
              <a:rPr lang="en-US" altLang="ko-KR" sz="1900" dirty="0"/>
              <a:t>(target scale)</a:t>
            </a:r>
          </a:p>
          <a:p>
            <a:pPr marL="714375" indent="-273050">
              <a:lnSpc>
                <a:spcPct val="105000"/>
              </a:lnSpc>
              <a:spcBef>
                <a:spcPts val="500"/>
              </a:spcBef>
            </a:pPr>
            <a:r>
              <a:rPr lang="ko-KR" altLang="en-US" sz="1900" dirty="0"/>
              <a:t>목표를 수량적으로 측정할 수 있는 수단</a:t>
            </a:r>
            <a:endParaRPr lang="en-US" altLang="ko-KR" sz="1900" dirty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ko-KR" altLang="en-US" sz="1900" dirty="0" smtClean="0"/>
              <a:t>   </a:t>
            </a:r>
            <a:r>
              <a:rPr lang="en-US" altLang="ko-KR" sz="1900" dirty="0"/>
              <a:t>: </a:t>
            </a:r>
            <a:r>
              <a:rPr lang="ko-KR" altLang="en-US" sz="1900" dirty="0"/>
              <a:t>기수적</a:t>
            </a:r>
            <a:r>
              <a:rPr lang="en-US" altLang="ko-KR" sz="1900" dirty="0"/>
              <a:t>, </a:t>
            </a:r>
            <a:r>
              <a:rPr lang="ko-KR" altLang="en-US" sz="1900" dirty="0"/>
              <a:t>서수적</a:t>
            </a:r>
            <a:r>
              <a:rPr lang="en-US" altLang="ko-KR" sz="1900" dirty="0"/>
              <a:t>, </a:t>
            </a:r>
            <a:r>
              <a:rPr lang="ko-KR" altLang="en-US" sz="1900" dirty="0"/>
              <a:t>명목적 계측방법</a:t>
            </a:r>
            <a:r>
              <a:rPr lang="en-US" altLang="ko-KR" sz="1900" dirty="0"/>
              <a:t>, </a:t>
            </a:r>
            <a:r>
              <a:rPr lang="ko-KR" altLang="en-US" sz="1900" dirty="0" err="1"/>
              <a:t>목표값의</a:t>
            </a:r>
            <a:r>
              <a:rPr lang="ko-KR" altLang="en-US" sz="1900" dirty="0"/>
              <a:t> 직접적 표현</a:t>
            </a:r>
            <a:endParaRPr lang="en-US" altLang="ko-KR" sz="1900" dirty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</a:pPr>
            <a:r>
              <a:rPr lang="ko-KR" altLang="en-US" sz="1900" dirty="0"/>
              <a:t>지표</a:t>
            </a:r>
            <a:r>
              <a:rPr lang="en-US" altLang="ko-KR" sz="1900" dirty="0"/>
              <a:t>(indicator)</a:t>
            </a:r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en-US" altLang="ko-KR" sz="1900" dirty="0" smtClean="0"/>
              <a:t>   </a:t>
            </a:r>
            <a:r>
              <a:rPr lang="en-US" altLang="ko-KR" sz="1900" dirty="0"/>
              <a:t>: </a:t>
            </a:r>
            <a:r>
              <a:rPr lang="ko-KR" altLang="en-US" sz="1900" dirty="0"/>
              <a:t>목표지수로서의 측정이 불가능한 주관적 상황 또는 복합적 현상을 계측</a:t>
            </a:r>
            <a:r>
              <a:rPr lang="en-US" altLang="ko-KR" sz="1900" dirty="0"/>
              <a:t>, </a:t>
            </a:r>
            <a:r>
              <a:rPr lang="ko-KR" altLang="en-US" sz="1900" dirty="0" smtClean="0"/>
              <a:t>목표</a:t>
            </a:r>
            <a:endParaRPr lang="en-US" altLang="ko-KR" sz="1900" dirty="0" smtClean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en-US" altLang="ko-KR" sz="1900" dirty="0" smtClean="0">
                <a:solidFill>
                  <a:schemeClr val="bg1"/>
                </a:solidFill>
              </a:rPr>
              <a:t>.</a:t>
            </a:r>
            <a:r>
              <a:rPr lang="en-US" altLang="ko-KR" sz="1900" dirty="0" smtClean="0"/>
              <a:t>    </a:t>
            </a:r>
            <a:r>
              <a:rPr lang="ko-KR" altLang="en-US" sz="1900" dirty="0" smtClean="0"/>
              <a:t>값의 </a:t>
            </a:r>
            <a:r>
              <a:rPr lang="ko-KR" altLang="en-US" sz="1900" dirty="0"/>
              <a:t>간접적 가늠</a:t>
            </a:r>
            <a:endParaRPr lang="en-US" altLang="ko-KR" sz="1900" dirty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</a:pPr>
            <a:r>
              <a:rPr lang="ko-KR" altLang="en-US" sz="1900" dirty="0"/>
              <a:t>보건의료의 질 향상</a:t>
            </a:r>
            <a:r>
              <a:rPr lang="en-US" altLang="ko-KR" sz="1900" dirty="0"/>
              <a:t> :</a:t>
            </a:r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en-US" altLang="ko-KR" sz="1900" dirty="0"/>
              <a:t>① </a:t>
            </a:r>
            <a:r>
              <a:rPr lang="ko-KR" altLang="en-US" sz="1900" dirty="0" smtClean="0"/>
              <a:t>병 의원의 </a:t>
            </a:r>
            <a:r>
              <a:rPr lang="ko-KR" altLang="en-US" sz="1900" dirty="0"/>
              <a:t>수</a:t>
            </a:r>
            <a:r>
              <a:rPr lang="en-US" altLang="ko-KR" sz="1900" dirty="0"/>
              <a:t>, </a:t>
            </a:r>
            <a:r>
              <a:rPr lang="ko-KR" altLang="en-US" sz="1900" dirty="0"/>
              <a:t>의료인력의 수</a:t>
            </a:r>
            <a:r>
              <a:rPr lang="en-US" altLang="ko-KR" sz="1900" dirty="0"/>
              <a:t>, </a:t>
            </a:r>
            <a:r>
              <a:rPr lang="ko-KR" altLang="en-US" sz="1900" dirty="0" smtClean="0"/>
              <a:t>병상 수</a:t>
            </a:r>
            <a:r>
              <a:rPr lang="en-US" altLang="ko-KR" sz="1900" dirty="0"/>
              <a:t>, </a:t>
            </a:r>
            <a:r>
              <a:rPr lang="ko-KR" altLang="en-US" sz="1900" dirty="0"/>
              <a:t>첨단의료장비의 도입수준 등 다양한 </a:t>
            </a:r>
            <a:endParaRPr lang="en-US" altLang="ko-KR" sz="1900" dirty="0" smtClean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en-US" altLang="ko-KR" sz="1900" dirty="0" smtClean="0"/>
              <a:t>    </a:t>
            </a:r>
            <a:r>
              <a:rPr lang="ko-KR" altLang="en-US" sz="1900" dirty="0" smtClean="0"/>
              <a:t>지표를 종합적으로 </a:t>
            </a:r>
            <a:r>
              <a:rPr lang="ko-KR" altLang="en-US" sz="1900" dirty="0"/>
              <a:t>파악하게 될 경우 파악할 수 있는 정책목표</a:t>
            </a:r>
            <a:endParaRPr lang="en-US" altLang="ko-KR" sz="1900" dirty="0"/>
          </a:p>
          <a:p>
            <a:pPr marL="714375" indent="-273050">
              <a:lnSpc>
                <a:spcPct val="105000"/>
              </a:lnSpc>
              <a:spcBef>
                <a:spcPts val="500"/>
              </a:spcBef>
              <a:buNone/>
            </a:pPr>
            <a:r>
              <a:rPr lang="ko-KR" altLang="en-US" sz="1900" dirty="0"/>
              <a:t>② 현실적 계측을 위해서는 개별 사안의 중요성에 따라 지표의 가중치 부여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4"/>
          <p:cNvGrpSpPr/>
          <p:nvPr/>
        </p:nvGrpSpPr>
        <p:grpSpPr>
          <a:xfrm>
            <a:off x="749210" y="1214422"/>
            <a:ext cx="7640446" cy="4643470"/>
            <a:chOff x="1074958" y="1071546"/>
            <a:chExt cx="7640446" cy="4643470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1074958" y="1071546"/>
              <a:ext cx="7640446" cy="4643470"/>
            </a:xfrm>
            <a:prstGeom prst="roundRect">
              <a:avLst>
                <a:gd name="adj" fmla="val 804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49178" y="5387599"/>
              <a:ext cx="4251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altLang="ko-KR" sz="1200" dirty="0"/>
                <a:t>[</a:t>
              </a:r>
              <a:r>
                <a:rPr lang="ko-KR" altLang="en-US" sz="1200" dirty="0"/>
                <a:t>그림 </a:t>
              </a:r>
              <a:r>
                <a:rPr lang="en-US" altLang="ko-KR" sz="1200" dirty="0"/>
                <a:t>5</a:t>
              </a:r>
              <a:r>
                <a:rPr lang="en-US" altLang="ko-KR" sz="1200" dirty="0" smtClean="0"/>
                <a:t>-2</a:t>
              </a:r>
              <a:r>
                <a:rPr lang="en-US" altLang="ko-KR" sz="1200" dirty="0"/>
                <a:t>] </a:t>
              </a:r>
              <a:r>
                <a:rPr lang="ko-KR" altLang="en-US" sz="1200" dirty="0"/>
                <a:t>목표지수</a:t>
              </a:r>
              <a:r>
                <a:rPr lang="en-US" altLang="ko-KR" sz="1200" dirty="0"/>
                <a:t>·</a:t>
              </a:r>
              <a:r>
                <a:rPr lang="ko-KR" altLang="en-US" sz="1200" dirty="0"/>
                <a:t>목표치</a:t>
              </a:r>
              <a:r>
                <a:rPr lang="en-US" altLang="ko-KR" sz="1200" dirty="0"/>
                <a:t>·</a:t>
              </a:r>
              <a:r>
                <a:rPr lang="ko-KR" altLang="en-US" sz="1200" dirty="0"/>
                <a:t>목표의 실현치 상호간의 관계</a:t>
              </a:r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1481273" y="4685464"/>
              <a:ext cx="468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rot="5400000">
              <a:off x="5920629" y="2987475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rot="5400000">
              <a:off x="7045540" y="2988269"/>
              <a:ext cx="683823" cy="1588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177856" y="4319038"/>
              <a:ext cx="13942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목표지수</a:t>
              </a:r>
            </a:p>
          </p:txBody>
        </p:sp>
        <p:sp>
          <p:nvSpPr>
            <p:cNvPr id="12" name="타원 11"/>
            <p:cNvSpPr/>
            <p:nvPr/>
          </p:nvSpPr>
          <p:spPr>
            <a:xfrm>
              <a:off x="5804544" y="1714488"/>
              <a:ext cx="928694" cy="9286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cxnSp>
          <p:nvCxnSpPr>
            <p:cNvPr id="13" name="직선 연결선 12"/>
            <p:cNvCxnSpPr/>
            <p:nvPr/>
          </p:nvCxnSpPr>
          <p:spPr>
            <a:xfrm rot="10800000">
              <a:off x="1723884" y="3500436"/>
              <a:ext cx="6300000" cy="1"/>
            </a:xfrm>
            <a:prstGeom prst="line">
              <a:avLst/>
            </a:prstGeom>
            <a:ln w="762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그룹 77"/>
            <p:cNvGrpSpPr/>
            <p:nvPr/>
          </p:nvGrpSpPr>
          <p:grpSpPr>
            <a:xfrm>
              <a:off x="2143063" y="3333138"/>
              <a:ext cx="5429198" cy="180000"/>
              <a:chOff x="2143108" y="3333138"/>
              <a:chExt cx="4144992" cy="180000"/>
            </a:xfrm>
          </p:grpSpPr>
          <p:cxnSp>
            <p:nvCxnSpPr>
              <p:cNvPr id="22" name="직선 연결선 21"/>
              <p:cNvCxnSpPr/>
              <p:nvPr/>
            </p:nvCxnSpPr>
            <p:spPr>
              <a:xfrm rot="5400000">
                <a:off x="205390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/>
              <p:cNvCxnSpPr/>
              <p:nvPr/>
            </p:nvCxnSpPr>
            <p:spPr>
              <a:xfrm rot="5400000">
                <a:off x="219677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23"/>
              <p:cNvCxnSpPr/>
              <p:nvPr/>
            </p:nvCxnSpPr>
            <p:spPr>
              <a:xfrm rot="5400000">
                <a:off x="233965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/>
              <p:cNvCxnSpPr/>
              <p:nvPr/>
            </p:nvCxnSpPr>
            <p:spPr>
              <a:xfrm rot="5400000">
                <a:off x="248253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25"/>
              <p:cNvCxnSpPr/>
              <p:nvPr/>
            </p:nvCxnSpPr>
            <p:spPr>
              <a:xfrm rot="5400000">
                <a:off x="262540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/>
              <p:cNvCxnSpPr/>
              <p:nvPr/>
            </p:nvCxnSpPr>
            <p:spPr>
              <a:xfrm rot="5400000">
                <a:off x="276828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>
              <a:xfrm rot="5400000">
                <a:off x="291115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>
              <a:xfrm rot="5400000">
                <a:off x="305403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>
              <a:xfrm rot="5400000">
                <a:off x="319691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>
              <a:xfrm rot="5400000">
                <a:off x="333978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 rot="5400000">
                <a:off x="348266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>
              <a:xfrm rot="5400000">
                <a:off x="362553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>
              <a:xfrm rot="5400000">
                <a:off x="376841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>
              <a:xfrm rot="5400000">
                <a:off x="391129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>
              <a:xfrm rot="5400000">
                <a:off x="405416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/>
              <p:cNvCxnSpPr/>
              <p:nvPr/>
            </p:nvCxnSpPr>
            <p:spPr>
              <a:xfrm rot="5400000">
                <a:off x="419704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/>
              <p:cNvCxnSpPr/>
              <p:nvPr/>
            </p:nvCxnSpPr>
            <p:spPr>
              <a:xfrm rot="5400000">
                <a:off x="433991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/>
              <p:cNvCxnSpPr/>
              <p:nvPr/>
            </p:nvCxnSpPr>
            <p:spPr>
              <a:xfrm rot="5400000">
                <a:off x="448279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39"/>
              <p:cNvCxnSpPr/>
              <p:nvPr/>
            </p:nvCxnSpPr>
            <p:spPr>
              <a:xfrm rot="5400000">
                <a:off x="462567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/>
              <p:cNvCxnSpPr/>
              <p:nvPr/>
            </p:nvCxnSpPr>
            <p:spPr>
              <a:xfrm rot="5400000">
                <a:off x="476854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>
              <a:xfrm rot="5400000">
                <a:off x="491142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>
              <a:xfrm rot="5400000">
                <a:off x="505429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>
              <a:xfrm rot="5400000">
                <a:off x="519717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>
              <a:xfrm rot="5400000">
                <a:off x="534005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직선 연결선 45"/>
              <p:cNvCxnSpPr/>
              <p:nvPr/>
            </p:nvCxnSpPr>
            <p:spPr>
              <a:xfrm rot="5400000">
                <a:off x="548292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/>
              <p:cNvCxnSpPr/>
              <p:nvPr/>
            </p:nvCxnSpPr>
            <p:spPr>
              <a:xfrm rot="5400000">
                <a:off x="5625802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직선 연결선 47"/>
              <p:cNvCxnSpPr/>
              <p:nvPr/>
            </p:nvCxnSpPr>
            <p:spPr>
              <a:xfrm rot="5400000">
                <a:off x="5768678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직선 연결선 48"/>
              <p:cNvCxnSpPr/>
              <p:nvPr/>
            </p:nvCxnSpPr>
            <p:spPr>
              <a:xfrm rot="5400000">
                <a:off x="5911554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직선 연결선 49"/>
              <p:cNvCxnSpPr/>
              <p:nvPr/>
            </p:nvCxnSpPr>
            <p:spPr>
              <a:xfrm rot="5400000">
                <a:off x="6054430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직선 연결선 50"/>
              <p:cNvCxnSpPr/>
              <p:nvPr/>
            </p:nvCxnSpPr>
            <p:spPr>
              <a:xfrm rot="5400000">
                <a:off x="6197306" y="3422344"/>
                <a:ext cx="180000" cy="158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직선 연결선 14"/>
            <p:cNvCxnSpPr/>
            <p:nvPr/>
          </p:nvCxnSpPr>
          <p:spPr>
            <a:xfrm rot="5400000">
              <a:off x="7801156" y="4685464"/>
              <a:ext cx="4680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타원 15"/>
            <p:cNvSpPr/>
            <p:nvPr/>
          </p:nvSpPr>
          <p:spPr>
            <a:xfrm>
              <a:off x="6929454" y="1714488"/>
              <a:ext cx="928694" cy="92869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dk1"/>
                </a:solidFill>
              </a:endParaRPr>
            </a:p>
          </p:txBody>
        </p:sp>
        <p:cxnSp>
          <p:nvCxnSpPr>
            <p:cNvPr id="17" name="직선 연결선 16"/>
            <p:cNvCxnSpPr/>
            <p:nvPr/>
          </p:nvCxnSpPr>
          <p:spPr>
            <a:xfrm rot="10800000">
              <a:off x="1723884" y="4689482"/>
              <a:ext cx="6300000" cy="1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634045" y="1853975"/>
              <a:ext cx="12858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/>
                <a:t>목표</a:t>
              </a:r>
              <a:endParaRPr lang="en-US" altLang="ko-KR" dirty="0"/>
            </a:p>
            <a:p>
              <a:pPr algn="ctr"/>
              <a:r>
                <a:rPr lang="ko-KR" altLang="en-US" dirty="0"/>
                <a:t>실현치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77053" y="1983335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/>
                <a:t>목표치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75037" y="3667127"/>
              <a:ext cx="463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0</a:t>
              </a:r>
              <a:endParaRPr lang="ko-KR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62661" y="3667127"/>
              <a:ext cx="679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dirty="0"/>
                <a:t>100</a:t>
              </a:r>
              <a:endParaRPr lang="ko-KR" altLang="en-US" dirty="0"/>
            </a:p>
          </p:txBody>
        </p:sp>
      </p:grp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548680"/>
            <a:ext cx="8352928" cy="5532447"/>
          </a:xfrm>
        </p:spPr>
        <p:txBody>
          <a:bodyPr>
            <a:normAutofit lnSpcReduction="10000"/>
          </a:bodyPr>
          <a:lstStyle/>
          <a:p>
            <a:pPr marL="531813">
              <a:lnSpc>
                <a:spcPct val="14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2)</a:t>
            </a:r>
            <a:r>
              <a:rPr lang="ko-KR" altLang="en-US" sz="2000" dirty="0" smtClean="0"/>
              <a:t>계량화 절차</a:t>
            </a:r>
            <a:endParaRPr lang="en-US" altLang="ko-KR" sz="2000" dirty="0" smtClean="0"/>
          </a:p>
          <a:p>
            <a:pPr marL="531813">
              <a:lnSpc>
                <a:spcPct val="14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(1)</a:t>
            </a:r>
            <a:r>
              <a:rPr lang="ko-KR" altLang="en-US" sz="2000" dirty="0" smtClean="0"/>
              <a:t>상황 파악 및 분석</a:t>
            </a:r>
            <a:endParaRPr lang="en-US" altLang="ko-KR" sz="2000" dirty="0" smtClean="0"/>
          </a:p>
          <a:p>
            <a:pPr marL="531813">
              <a:lnSpc>
                <a:spcPct val="14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(2</a:t>
            </a:r>
            <a:r>
              <a:rPr lang="en-US" altLang="ko-KR" sz="2000" dirty="0"/>
              <a:t>) </a:t>
            </a:r>
            <a:r>
              <a:rPr lang="ko-KR" altLang="en-US" sz="2000" dirty="0"/>
              <a:t>목표치</a:t>
            </a:r>
            <a:endParaRPr lang="en-US" altLang="ko-KR" sz="20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/>
              <a:t>정책적 개입을 통하여 희망하는 목표수준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개인이나 정치집단의 주관적 가치판단에 따라 차이</a:t>
            </a:r>
            <a:endParaRPr lang="en-US" altLang="ko-KR" sz="1800" dirty="0"/>
          </a:p>
          <a:p>
            <a:pPr marL="531813">
              <a:lnSpc>
                <a:spcPct val="14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(3</a:t>
            </a:r>
            <a:r>
              <a:rPr lang="en-US" altLang="ko-KR" sz="2000" dirty="0"/>
              <a:t>) </a:t>
            </a:r>
            <a:r>
              <a:rPr lang="ko-KR" altLang="en-US" sz="2000" dirty="0"/>
              <a:t>목표의 실현치</a:t>
            </a:r>
            <a:endParaRPr lang="en-US" altLang="ko-KR" sz="20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  <a:tabLst>
                <a:tab pos="630238" algn="l"/>
              </a:tabLst>
            </a:pPr>
            <a:r>
              <a:rPr lang="en-US" altLang="ko-KR" sz="1800" dirty="0"/>
              <a:t>① </a:t>
            </a:r>
            <a:r>
              <a:rPr lang="ko-KR" altLang="en-US" sz="1800" dirty="0"/>
              <a:t>실제로 달성한 </a:t>
            </a:r>
            <a:r>
              <a:rPr lang="ko-KR" altLang="en-US" sz="1800" dirty="0" err="1"/>
              <a:t>목표값</a:t>
            </a:r>
            <a:endParaRPr lang="en-US" altLang="ko-KR" sz="1800" dirty="0"/>
          </a:p>
          <a:p>
            <a:pPr marL="709613">
              <a:lnSpc>
                <a:spcPct val="140000"/>
              </a:lnSpc>
              <a:spcBef>
                <a:spcPts val="500"/>
              </a:spcBef>
              <a:buNone/>
              <a:tabLst>
                <a:tab pos="630238" algn="l"/>
              </a:tabLst>
            </a:pPr>
            <a:r>
              <a:rPr lang="ko-KR" altLang="en-US" sz="1800" dirty="0"/>
              <a:t>② </a:t>
            </a:r>
            <a:r>
              <a:rPr lang="ko-KR" altLang="en-US" sz="1800" dirty="0" err="1"/>
              <a:t>목표치와는</a:t>
            </a:r>
            <a:r>
              <a:rPr lang="ko-KR" altLang="en-US" sz="1800" dirty="0"/>
              <a:t> 달리 하나의 값으로만 결정</a:t>
            </a:r>
            <a:endParaRPr lang="en-US" altLang="ko-KR" sz="1800" dirty="0"/>
          </a:p>
          <a:p>
            <a:pPr marL="531813">
              <a:lnSpc>
                <a:spcPct val="140000"/>
              </a:lnSpc>
              <a:spcBef>
                <a:spcPts val="1000"/>
              </a:spcBef>
              <a:buNone/>
            </a:pPr>
            <a:r>
              <a:rPr lang="en-US" altLang="ko-KR" sz="2000" dirty="0" smtClean="0"/>
              <a:t>(4</a:t>
            </a:r>
            <a:r>
              <a:rPr lang="en-US" altLang="ko-KR" sz="2000" dirty="0"/>
              <a:t>) </a:t>
            </a:r>
            <a:r>
              <a:rPr lang="ko-KR" altLang="en-US" sz="2000" dirty="0"/>
              <a:t>목표의 달성도</a:t>
            </a:r>
            <a:endParaRPr lang="en-US" altLang="ko-KR" sz="2000" dirty="0"/>
          </a:p>
          <a:p>
            <a:pPr marL="630238" indent="-263525">
              <a:lnSpc>
                <a:spcPct val="140000"/>
              </a:lnSpc>
              <a:spcBef>
                <a:spcPts val="500"/>
              </a:spcBef>
            </a:pPr>
            <a:r>
              <a:rPr lang="ko-KR" altLang="en-US" sz="1800" dirty="0"/>
              <a:t>정책의 성과를 평가할 수 있는 수단</a:t>
            </a:r>
            <a:endParaRPr lang="en-US" altLang="ko-KR" sz="1800" dirty="0"/>
          </a:p>
          <a:p>
            <a:pPr marL="630238" indent="-263525">
              <a:lnSpc>
                <a:spcPct val="140000"/>
              </a:lnSpc>
              <a:spcBef>
                <a:spcPts val="2000"/>
              </a:spcBef>
            </a:pPr>
            <a:r>
              <a:rPr lang="ko-KR" altLang="en-US" sz="1800" dirty="0"/>
              <a:t>목표의 달성도 </a:t>
            </a:r>
            <a:r>
              <a:rPr lang="en-US" altLang="ko-KR" sz="1800" dirty="0"/>
              <a:t>= </a:t>
            </a:r>
            <a:endParaRPr lang="ko-KR" altLang="en-US" sz="1800" dirty="0"/>
          </a:p>
        </p:txBody>
      </p:sp>
      <p:grpSp>
        <p:nvGrpSpPr>
          <p:cNvPr id="2" name="그룹 7"/>
          <p:cNvGrpSpPr/>
          <p:nvPr/>
        </p:nvGrpSpPr>
        <p:grpSpPr>
          <a:xfrm>
            <a:off x="3131840" y="5229200"/>
            <a:ext cx="2592982" cy="774571"/>
            <a:chOff x="3357554" y="5276615"/>
            <a:chExt cx="2592982" cy="774571"/>
          </a:xfrm>
        </p:grpSpPr>
        <p:sp>
          <p:nvSpPr>
            <p:cNvPr id="4" name="TextBox 3"/>
            <p:cNvSpPr txBox="1"/>
            <p:nvPr/>
          </p:nvSpPr>
          <p:spPr>
            <a:xfrm>
              <a:off x="3357554" y="5276615"/>
              <a:ext cx="1651414" cy="774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dirty="0"/>
                <a:t>목표의 실현치</a:t>
              </a:r>
              <a:endParaRPr lang="en-US" altLang="ko-KR" dirty="0"/>
            </a:p>
            <a:p>
              <a:pPr algn="ctr">
                <a:spcBef>
                  <a:spcPts val="1000"/>
                </a:spcBef>
              </a:pPr>
              <a:r>
                <a:rPr lang="ko-KR" altLang="en-US" dirty="0"/>
                <a:t>목표치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82991" y="5475279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dirty="0"/>
                <a:t>X  100</a:t>
              </a:r>
              <a:endParaRPr lang="ko-KR" altLang="en-US" dirty="0"/>
            </a:p>
          </p:txBody>
        </p:sp>
        <p:cxnSp>
          <p:nvCxnSpPr>
            <p:cNvPr id="7" name="직선 연결선 6"/>
            <p:cNvCxnSpPr>
              <a:stCxn id="4" idx="1"/>
              <a:endCxn id="4" idx="3"/>
            </p:cNvCxnSpPr>
            <p:nvPr/>
          </p:nvCxnSpPr>
          <p:spPr>
            <a:xfrm rot="10800000" flipH="1">
              <a:off x="3357554" y="5663901"/>
              <a:ext cx="165141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357167"/>
            <a:ext cx="8401080" cy="928693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400" dirty="0"/>
              <a:t>5) </a:t>
            </a:r>
            <a:r>
              <a:rPr lang="ko-KR" altLang="en-US" sz="2400" dirty="0"/>
              <a:t>정책의 효과 평가</a:t>
            </a:r>
            <a:endParaRPr lang="en-US" altLang="ko-KR" sz="2400" dirty="0"/>
          </a:p>
          <a:p>
            <a:r>
              <a:rPr lang="ko-KR" altLang="en-US" sz="1800" dirty="0"/>
              <a:t>방법</a:t>
            </a:r>
            <a:r>
              <a:rPr lang="en-US" altLang="ko-KR" sz="1800" dirty="0"/>
              <a:t>: </a:t>
            </a:r>
            <a:r>
              <a:rPr lang="ko-KR" altLang="en-US" sz="1800" dirty="0"/>
              <a:t>예전 상황</a:t>
            </a:r>
            <a:r>
              <a:rPr lang="en-US" altLang="ko-KR" sz="1800" dirty="0"/>
              <a:t>(S1)</a:t>
            </a:r>
            <a:r>
              <a:rPr lang="ko-KR" altLang="en-US" sz="1800" dirty="0"/>
              <a:t>과 현재 상황</a:t>
            </a:r>
            <a:r>
              <a:rPr lang="en-US" altLang="ko-KR" sz="1800" dirty="0"/>
              <a:t>(S2)</a:t>
            </a:r>
            <a:r>
              <a:rPr lang="ko-KR" altLang="en-US" sz="1800" dirty="0"/>
              <a:t>를 상호 비교</a:t>
            </a:r>
            <a:endParaRPr lang="en-US" altLang="ko-KR" sz="1800" dirty="0"/>
          </a:p>
          <a:p>
            <a:pPr marL="0" indent="0">
              <a:buNone/>
            </a:pPr>
            <a:endParaRPr lang="en-US" altLang="ko-KR" sz="1800" dirty="0" smtClean="0"/>
          </a:p>
        </p:txBody>
      </p:sp>
      <p:grpSp>
        <p:nvGrpSpPr>
          <p:cNvPr id="27" name="그룹 26"/>
          <p:cNvGrpSpPr/>
          <p:nvPr/>
        </p:nvGrpSpPr>
        <p:grpSpPr>
          <a:xfrm>
            <a:off x="571472" y="1426987"/>
            <a:ext cx="7786741" cy="4788095"/>
            <a:chOff x="571472" y="1426987"/>
            <a:chExt cx="7786741" cy="4788095"/>
          </a:xfrm>
        </p:grpSpPr>
        <p:grpSp>
          <p:nvGrpSpPr>
            <p:cNvPr id="21" name="그룹 20"/>
            <p:cNvGrpSpPr/>
            <p:nvPr/>
          </p:nvGrpSpPr>
          <p:grpSpPr>
            <a:xfrm>
              <a:off x="571472" y="1426987"/>
              <a:ext cx="7786741" cy="4788095"/>
              <a:chOff x="571472" y="1928802"/>
              <a:chExt cx="7786741" cy="4788095"/>
            </a:xfrm>
          </p:grpSpPr>
          <p:grpSp>
            <p:nvGrpSpPr>
              <p:cNvPr id="20" name="그룹 19"/>
              <p:cNvGrpSpPr/>
              <p:nvPr/>
            </p:nvGrpSpPr>
            <p:grpSpPr>
              <a:xfrm>
                <a:off x="571472" y="1928802"/>
                <a:ext cx="7786741" cy="4788095"/>
                <a:chOff x="571472" y="1944189"/>
                <a:chExt cx="7786741" cy="4272454"/>
              </a:xfrm>
            </p:grpSpPr>
            <p:cxnSp>
              <p:nvCxnSpPr>
                <p:cNvPr id="12" name="직선 연결선 11"/>
                <p:cNvCxnSpPr/>
                <p:nvPr/>
              </p:nvCxnSpPr>
              <p:spPr>
                <a:xfrm rot="5400000">
                  <a:off x="2465373" y="4321181"/>
                  <a:ext cx="3786214" cy="1588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9" name="그룹 18"/>
                <p:cNvGrpSpPr/>
                <p:nvPr/>
              </p:nvGrpSpPr>
              <p:grpSpPr>
                <a:xfrm>
                  <a:off x="571472" y="1944189"/>
                  <a:ext cx="7786741" cy="4272454"/>
                  <a:chOff x="1212031" y="1941953"/>
                  <a:chExt cx="6431802" cy="4347407"/>
                </a:xfrm>
              </p:grpSpPr>
              <p:grpSp>
                <p:nvGrpSpPr>
                  <p:cNvPr id="10" name="그룹 9"/>
                  <p:cNvGrpSpPr/>
                  <p:nvPr/>
                </p:nvGrpSpPr>
                <p:grpSpPr>
                  <a:xfrm>
                    <a:off x="1212031" y="2430120"/>
                    <a:ext cx="6431802" cy="3859240"/>
                    <a:chOff x="1212031" y="2430120"/>
                    <a:chExt cx="6431802" cy="3859240"/>
                  </a:xfrm>
                </p:grpSpPr>
                <p:cxnSp>
                  <p:nvCxnSpPr>
                    <p:cNvPr id="5" name="직선 연결선 4"/>
                    <p:cNvCxnSpPr/>
                    <p:nvPr/>
                  </p:nvCxnSpPr>
                  <p:spPr>
                    <a:xfrm rot="5400000">
                      <a:off x="-716001" y="4358152"/>
                      <a:ext cx="3857652" cy="158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직선 연결선 5"/>
                    <p:cNvCxnSpPr/>
                    <p:nvPr/>
                  </p:nvCxnSpPr>
                  <p:spPr>
                    <a:xfrm rot="10800000">
                      <a:off x="1212825" y="6287772"/>
                      <a:ext cx="6429420" cy="158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직선 연결선 8"/>
                    <p:cNvCxnSpPr/>
                    <p:nvPr/>
                  </p:nvCxnSpPr>
                  <p:spPr>
                    <a:xfrm rot="5400000">
                      <a:off x="5714213" y="4358152"/>
                      <a:ext cx="3857652" cy="1588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4" name="직사각형 13"/>
                  <p:cNvSpPr/>
                  <p:nvPr/>
                </p:nvSpPr>
                <p:spPr>
                  <a:xfrm>
                    <a:off x="2000232" y="1941953"/>
                    <a:ext cx="1714512" cy="57150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dirty="0">
                        <a:solidFill>
                          <a:schemeClr val="tx1"/>
                        </a:solidFill>
                      </a:rPr>
                      <a:t>정책개입 이전</a:t>
                    </a:r>
                  </a:p>
                </p:txBody>
              </p:sp>
              <p:sp>
                <p:nvSpPr>
                  <p:cNvPr id="15" name="직사각형 14"/>
                  <p:cNvSpPr/>
                  <p:nvPr/>
                </p:nvSpPr>
                <p:spPr>
                  <a:xfrm>
                    <a:off x="5143504" y="1941953"/>
                    <a:ext cx="1714512" cy="57150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ko-KR" altLang="en-US" dirty="0">
                        <a:solidFill>
                          <a:schemeClr val="tx1"/>
                        </a:solidFill>
                      </a:rPr>
                      <a:t>정책개입 이후</a:t>
                    </a:r>
                  </a:p>
                </p:txBody>
              </p:sp>
            </p:grpSp>
          </p:grpSp>
          <p:sp>
            <p:nvSpPr>
              <p:cNvPr id="16" name="타원 15"/>
              <p:cNvSpPr/>
              <p:nvPr/>
            </p:nvSpPr>
            <p:spPr>
              <a:xfrm>
                <a:off x="5643570" y="4071942"/>
                <a:ext cx="1397700" cy="128588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400" b="1" dirty="0">
                    <a:solidFill>
                      <a:schemeClr val="tx1"/>
                    </a:solidFill>
                  </a:rPr>
                  <a:t>S2</a:t>
                </a:r>
                <a:endParaRPr lang="ko-KR" altLang="en-US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타원 16"/>
              <p:cNvSpPr/>
              <p:nvPr/>
            </p:nvSpPr>
            <p:spPr>
              <a:xfrm>
                <a:off x="1785918" y="4929198"/>
                <a:ext cx="1431661" cy="131712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2400" b="1" dirty="0">
                    <a:solidFill>
                      <a:schemeClr val="tx1"/>
                    </a:solidFill>
                  </a:rPr>
                  <a:t>S1</a:t>
                </a:r>
                <a:endParaRPr lang="ko-KR" altLang="en-US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타원 17"/>
              <p:cNvSpPr/>
              <p:nvPr/>
            </p:nvSpPr>
            <p:spPr>
              <a:xfrm>
                <a:off x="5603192" y="2491684"/>
                <a:ext cx="1397700" cy="1285884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tx1"/>
                    </a:solidFill>
                  </a:rPr>
                  <a:t>S2 </a:t>
                </a:r>
                <a:r>
                  <a:rPr lang="en-US" altLang="ko-KR" sz="1600" b="1" spc="-300" dirty="0">
                    <a:solidFill>
                      <a:schemeClr val="tx1"/>
                    </a:solidFill>
                  </a:rPr>
                  <a:t> – </a:t>
                </a:r>
                <a:r>
                  <a:rPr lang="ko-KR" altLang="en-US" sz="1600" b="1" spc="-300" dirty="0">
                    <a:solidFill>
                      <a:schemeClr val="tx1"/>
                    </a:solidFill>
                  </a:rPr>
                  <a:t>목표</a:t>
                </a:r>
              </a:p>
            </p:txBody>
          </p:sp>
        </p:grpSp>
        <p:sp>
          <p:nvSpPr>
            <p:cNvPr id="22" name="직사각형 21"/>
            <p:cNvSpPr/>
            <p:nvPr/>
          </p:nvSpPr>
          <p:spPr>
            <a:xfrm rot="20768242">
              <a:off x="1711540" y="4114301"/>
              <a:ext cx="5286412" cy="1214446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6357950" y="5570391"/>
              <a:ext cx="1571636" cy="6294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문제상황의 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개선효과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7286644" y="2212805"/>
              <a:ext cx="1000132" cy="6294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목표의 </a:t>
              </a:r>
              <a:endParaRPr lang="en-US" altLang="ko-KR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달성도</a:t>
              </a:r>
              <a:endParaRPr lang="en-US" altLang="ko-KR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직선 화살표 연결선 25"/>
            <p:cNvCxnSpPr/>
            <p:nvPr/>
          </p:nvCxnSpPr>
          <p:spPr>
            <a:xfrm rot="16200000" flipV="1">
              <a:off x="5929322" y="5284639"/>
              <a:ext cx="642942" cy="5000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직사각형 29"/>
            <p:cNvSpPr/>
            <p:nvPr/>
          </p:nvSpPr>
          <p:spPr>
            <a:xfrm rot="5400000">
              <a:off x="4853558" y="2788503"/>
              <a:ext cx="2937346" cy="1214446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1" name="직선 화살표 연결선 30"/>
            <p:cNvCxnSpPr/>
            <p:nvPr/>
          </p:nvCxnSpPr>
          <p:spPr>
            <a:xfrm rot="10800000">
              <a:off x="7072330" y="2925597"/>
              <a:ext cx="1000132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직사각형 24"/>
          <p:cNvSpPr/>
          <p:nvPr/>
        </p:nvSpPr>
        <p:spPr>
          <a:xfrm>
            <a:off x="3286116" y="357166"/>
            <a:ext cx="550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 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5-3] </a:t>
            </a:r>
            <a:r>
              <a:rPr lang="ko-KR" altLang="en-US" dirty="0" smtClean="0"/>
              <a:t>정책개입의 성과 평가 방식</a:t>
            </a:r>
            <a:r>
              <a:rPr lang="en-US" altLang="ko-KR" dirty="0" smtClean="0"/>
              <a:t>(p. 122)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428596" y="627437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 [</a:t>
            </a:r>
            <a:r>
              <a:rPr lang="ko-KR" altLang="en-US" dirty="0" smtClean="0"/>
              <a:t>그림 </a:t>
            </a:r>
            <a:r>
              <a:rPr lang="en-US" altLang="ko-KR" dirty="0" smtClean="0"/>
              <a:t>5-3] </a:t>
            </a:r>
            <a:r>
              <a:rPr lang="ko-KR" altLang="en-US" dirty="0" smtClean="0"/>
              <a:t>정책개입의 성과 평가 방식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사회복지정책론</a:t>
            </a:r>
            <a:r>
              <a:rPr lang="en-US" altLang="ko-KR" dirty="0" smtClean="0"/>
              <a:t>p. 122)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361271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850" y="690565"/>
            <a:ext cx="8352928" cy="5524517"/>
          </a:xfrm>
        </p:spPr>
        <p:txBody>
          <a:bodyPr>
            <a:normAutofit/>
          </a:bodyPr>
          <a:lstStyle/>
          <a:p>
            <a:pPr marL="447675">
              <a:lnSpc>
                <a:spcPct val="110000"/>
              </a:lnSpc>
              <a:spcBef>
                <a:spcPts val="1000"/>
              </a:spcBef>
              <a:buNone/>
              <a:tabLst>
                <a:tab pos="536575" algn="l"/>
              </a:tabLst>
            </a:pPr>
            <a:r>
              <a:rPr lang="en-US" altLang="ko-KR" sz="2400" b="1" dirty="0"/>
              <a:t>2. </a:t>
            </a:r>
            <a:r>
              <a:rPr lang="ko-KR" altLang="en-US" sz="2400" b="1" dirty="0"/>
              <a:t>목표의 계량화 작업과 관련한 </a:t>
            </a:r>
            <a:r>
              <a:rPr lang="ko-KR" altLang="en-US" sz="2400" b="1" dirty="0" smtClean="0"/>
              <a:t>사례</a:t>
            </a:r>
            <a:endParaRPr lang="en-US" altLang="ko-KR" sz="2400" b="1" dirty="0" smtClean="0"/>
          </a:p>
          <a:p>
            <a:pPr marL="447675">
              <a:lnSpc>
                <a:spcPct val="110000"/>
              </a:lnSpc>
              <a:spcBef>
                <a:spcPts val="1000"/>
              </a:spcBef>
              <a:buNone/>
              <a:tabLst>
                <a:tab pos="536575" algn="l"/>
              </a:tabLst>
            </a:pPr>
            <a:endParaRPr lang="en-US" altLang="ko-KR" sz="100" b="1" dirty="0"/>
          </a:p>
          <a:p>
            <a:pPr marL="447675">
              <a:lnSpc>
                <a:spcPct val="110000"/>
              </a:lnSpc>
              <a:spcBef>
                <a:spcPts val="1000"/>
              </a:spcBef>
              <a:buNone/>
              <a:tabLst>
                <a:tab pos="536575" algn="l"/>
              </a:tabLst>
            </a:pPr>
            <a:r>
              <a:rPr lang="en-US" altLang="ko-KR" sz="1800" dirty="0"/>
              <a:t>1) </a:t>
            </a:r>
            <a:r>
              <a:rPr lang="ko-KR" altLang="en-US" sz="1800" dirty="0"/>
              <a:t>빈곤의 측정 방식</a:t>
            </a:r>
            <a:endParaRPr lang="en-US" altLang="ko-KR" sz="1800" dirty="0"/>
          </a:p>
          <a:p>
            <a:pPr marL="538163">
              <a:lnSpc>
                <a:spcPct val="11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목표 </a:t>
            </a:r>
            <a:r>
              <a:rPr lang="en-US" altLang="ko-KR" sz="1800" dirty="0"/>
              <a:t>: </a:t>
            </a:r>
            <a:r>
              <a:rPr lang="ko-KR" altLang="en-US" sz="1800" dirty="0"/>
              <a:t>빈곤문제의 해소</a:t>
            </a:r>
            <a:endParaRPr lang="en-US" altLang="ko-KR" sz="1800" dirty="0"/>
          </a:p>
          <a:p>
            <a:pPr marL="622300" indent="-171450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목표지수 </a:t>
            </a:r>
            <a:r>
              <a:rPr lang="en-US" altLang="ko-KR" sz="1800" dirty="0"/>
              <a:t>: </a:t>
            </a:r>
            <a:r>
              <a:rPr lang="ko-KR" altLang="en-US" sz="1800" dirty="0" err="1"/>
              <a:t>빈곤율</a:t>
            </a:r>
            <a:endParaRPr lang="en-US" altLang="ko-KR" sz="1800" dirty="0"/>
          </a:p>
          <a:p>
            <a:pPr marL="622300" indent="-171450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목표치 </a:t>
            </a:r>
            <a:r>
              <a:rPr lang="en-US" altLang="ko-KR" sz="1800" dirty="0"/>
              <a:t>: 0% </a:t>
            </a:r>
            <a:r>
              <a:rPr lang="ko-KR" altLang="en-US" sz="1800" dirty="0"/>
              <a:t>또는 </a:t>
            </a:r>
            <a:r>
              <a:rPr lang="en-US" altLang="ko-KR" sz="1800" dirty="0"/>
              <a:t>1%</a:t>
            </a:r>
            <a:r>
              <a:rPr lang="ko-KR" altLang="en-US" sz="1800" dirty="0"/>
              <a:t>의 빈곤율</a:t>
            </a:r>
            <a:endParaRPr lang="en-US" altLang="ko-KR" sz="1800" dirty="0"/>
          </a:p>
          <a:p>
            <a:pPr marL="622300" indent="-171450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목표의 실현치 </a:t>
            </a:r>
            <a:r>
              <a:rPr lang="en-US" altLang="ko-KR" sz="1800" dirty="0"/>
              <a:t>: </a:t>
            </a:r>
            <a:r>
              <a:rPr lang="ko-KR" altLang="en-US" sz="1800" dirty="0"/>
              <a:t>정책적 개입에도 불구하고 국민의 </a:t>
            </a:r>
            <a:r>
              <a:rPr lang="en-US" altLang="ko-KR" sz="1800" dirty="0"/>
              <a:t>2%</a:t>
            </a:r>
            <a:r>
              <a:rPr lang="ko-KR" altLang="en-US" sz="1800" dirty="0"/>
              <a:t>가 빈곤상태</a:t>
            </a:r>
            <a:endParaRPr lang="en-US" altLang="ko-KR" sz="1800" dirty="0"/>
          </a:p>
          <a:p>
            <a:pPr marL="622300" indent="-171450">
              <a:lnSpc>
                <a:spcPct val="110000"/>
              </a:lnSpc>
              <a:spcBef>
                <a:spcPts val="500"/>
              </a:spcBef>
              <a:tabLst>
                <a:tab pos="714375" algn="l"/>
              </a:tabLst>
            </a:pPr>
            <a:r>
              <a:rPr lang="ko-KR" altLang="en-US" sz="1800" dirty="0"/>
              <a:t>목표의 달성도 </a:t>
            </a:r>
            <a:r>
              <a:rPr lang="en-US" altLang="ko-KR" sz="1800" dirty="0"/>
              <a:t>: 98%(0% </a:t>
            </a:r>
            <a:r>
              <a:rPr lang="ko-KR" altLang="en-US" sz="1800" dirty="0"/>
              <a:t>목표</a:t>
            </a:r>
            <a:r>
              <a:rPr lang="en-US" altLang="ko-KR" sz="1800" dirty="0"/>
              <a:t>), 99%(1% </a:t>
            </a:r>
            <a:r>
              <a:rPr lang="ko-KR" altLang="en-US" sz="1800" dirty="0"/>
              <a:t>목표</a:t>
            </a:r>
            <a:r>
              <a:rPr lang="en-US" altLang="ko-KR" sz="1800" dirty="0"/>
              <a:t>)</a:t>
            </a:r>
          </a:p>
          <a:p>
            <a:pPr marL="538163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빈곤문제의 다양성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  <a:buNone/>
            </a:pPr>
            <a:r>
              <a:rPr lang="en-US" altLang="ko-KR" sz="1800" dirty="0"/>
              <a:t>① </a:t>
            </a:r>
            <a:r>
              <a:rPr lang="ko-KR" altLang="en-US" sz="1800" dirty="0" err="1"/>
              <a:t>빈곤율은</a:t>
            </a:r>
            <a:r>
              <a:rPr lang="ko-KR" altLang="en-US" sz="1800" dirty="0"/>
              <a:t> 질적 차원의 빈곤현상을 제대로 파악할 수 없는 기능적 한계</a:t>
            </a:r>
            <a:endParaRPr lang="en-US" altLang="ko-KR" sz="1800" dirty="0"/>
          </a:p>
          <a:p>
            <a:pPr marL="804863">
              <a:lnSpc>
                <a:spcPct val="110000"/>
              </a:lnSpc>
              <a:spcBef>
                <a:spcPts val="500"/>
              </a:spcBef>
              <a:buNone/>
            </a:pPr>
            <a:r>
              <a:rPr lang="ko-KR" altLang="en-US" sz="1800" dirty="0"/>
              <a:t>② 다양한 빈곤개념과 계측을 위한 지표개발의 필요성</a:t>
            </a:r>
            <a:endParaRPr lang="en-US" altLang="ko-KR" sz="1800" dirty="0"/>
          </a:p>
          <a:p>
            <a:pPr marL="538163">
              <a:lnSpc>
                <a:spcPct val="120000"/>
              </a:lnSpc>
              <a:spcBef>
                <a:spcPts val="1000"/>
              </a:spcBef>
              <a:buFont typeface="Wingdings" pitchFamily="2" charset="2"/>
              <a:buChar char="l"/>
            </a:pPr>
            <a:r>
              <a:rPr lang="ko-KR" altLang="en-US" sz="1800" dirty="0"/>
              <a:t>소득의 관점에서 빈곤 현상</a:t>
            </a:r>
            <a:endParaRPr lang="en-US" altLang="ko-KR" sz="1800" dirty="0"/>
          </a:p>
          <a:p>
            <a:pPr marL="622300" indent="-15081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빈곤선 이하의 소득수준으로 생활하고 있는 사람의 규모</a:t>
            </a:r>
            <a:endParaRPr lang="en-US" altLang="ko-KR" sz="1800" dirty="0"/>
          </a:p>
          <a:p>
            <a:pPr marL="622300" indent="-150813">
              <a:lnSpc>
                <a:spcPct val="110000"/>
              </a:lnSpc>
              <a:spcBef>
                <a:spcPts val="500"/>
              </a:spcBef>
            </a:pPr>
            <a:r>
              <a:rPr lang="ko-KR" altLang="en-US" sz="1800" dirty="0"/>
              <a:t>빈곤선</a:t>
            </a:r>
            <a:r>
              <a:rPr lang="en-US" altLang="ko-KR" sz="1800" dirty="0"/>
              <a:t>(</a:t>
            </a:r>
            <a:r>
              <a:rPr lang="ko-KR" altLang="en-US" sz="1800" dirty="0"/>
              <a:t>최저생계비</a:t>
            </a:r>
            <a:r>
              <a:rPr lang="en-US" altLang="ko-KR" sz="1800" dirty="0"/>
              <a:t>) : </a:t>
            </a:r>
            <a:r>
              <a:rPr lang="ko-KR" altLang="en-US" sz="1800" dirty="0"/>
              <a:t>계측의 자의성과 사회적 관습의 결과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2397</TotalTime>
  <Words>1818</Words>
  <Application>Microsoft Office PowerPoint</Application>
  <PresentationFormat>화면 슬라이드 쇼(4:3)</PresentationFormat>
  <Paragraphs>399</Paragraphs>
  <Slides>25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3" baseType="lpstr">
      <vt:lpstr>Lucida Calligraphy</vt:lpstr>
      <vt:lpstr>굴림</vt:lpstr>
      <vt:lpstr>돋움체</vt:lpstr>
      <vt:lpstr>맑은 고딕</vt:lpstr>
      <vt:lpstr>Arial</vt:lpstr>
      <vt:lpstr>Cambria</vt:lpstr>
      <vt:lpstr>Wingdings</vt:lpstr>
      <vt:lpstr>Office 테마</vt:lpstr>
      <vt:lpstr>제5장 사회복지정책의 목표체계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DESKTOP</dc:creator>
  <cp:lastModifiedBy>VIP_819</cp:lastModifiedBy>
  <cp:revision>95</cp:revision>
  <dcterms:created xsi:type="dcterms:W3CDTF">2013-02-19T13:16:54Z</dcterms:created>
  <dcterms:modified xsi:type="dcterms:W3CDTF">2018-02-12T14:08:11Z</dcterms:modified>
</cp:coreProperties>
</file>