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79" r:id="rId6"/>
    <p:sldId id="261" r:id="rId7"/>
    <p:sldId id="286" r:id="rId8"/>
    <p:sldId id="288" r:id="rId9"/>
    <p:sldId id="262" r:id="rId10"/>
    <p:sldId id="263" r:id="rId11"/>
    <p:sldId id="264" r:id="rId12"/>
    <p:sldId id="282" r:id="rId13"/>
    <p:sldId id="265" r:id="rId14"/>
    <p:sldId id="266" r:id="rId15"/>
    <p:sldId id="267" r:id="rId16"/>
    <p:sldId id="283" r:id="rId17"/>
    <p:sldId id="268" r:id="rId18"/>
    <p:sldId id="284" r:id="rId19"/>
    <p:sldId id="285" r:id="rId20"/>
    <p:sldId id="269" r:id="rId21"/>
    <p:sldId id="289" r:id="rId22"/>
    <p:sldId id="287" r:id="rId23"/>
    <p:sldId id="270" r:id="rId24"/>
    <p:sldId id="280" r:id="rId25"/>
    <p:sldId id="271" r:id="rId26"/>
    <p:sldId id="272" r:id="rId27"/>
    <p:sldId id="273" r:id="rId28"/>
    <p:sldId id="274" r:id="rId29"/>
    <p:sldId id="276" r:id="rId30"/>
    <p:sldId id="275" r:id="rId31"/>
    <p:sldId id="277" r:id="rId32"/>
    <p:sldId id="278" r:id="rId3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255">
          <p15:clr>
            <a:srgbClr val="A4A3A4"/>
          </p15:clr>
        </p15:guide>
        <p15:guide id="3" orient="horz" pos="890">
          <p15:clr>
            <a:srgbClr val="A4A3A4"/>
          </p15:clr>
        </p15:guide>
        <p15:guide id="4" pos="2880">
          <p15:clr>
            <a:srgbClr val="A4A3A4"/>
          </p15:clr>
        </p15:guide>
        <p15:guide id="5" pos="2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0BF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6" d="100"/>
          <a:sy n="66" d="100"/>
        </p:scale>
        <p:origin x="1280" y="36"/>
      </p:cViewPr>
      <p:guideLst>
        <p:guide orient="horz" pos="2160"/>
        <p:guide orient="horz" pos="255"/>
        <p:guide orient="horz" pos="890"/>
        <p:guide pos="2880"/>
        <p:guide pos="20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istrator\바탕 화면\정책론-타이틀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3758"/>
          </a:xfrm>
          <a:prstGeom prst="rect">
            <a:avLst/>
          </a:prstGeom>
          <a:noFill/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2018-02-17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2018-02-17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2018-02-17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Documents and Settings\Administrator\바탕 화면\정책론-본문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63757"/>
          </a:xfrm>
          <a:prstGeom prst="rect">
            <a:avLst/>
          </a:prstGeom>
          <a:noFill/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2018-02-17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2018-02-17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2018-02-17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2018-02-17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2018-02-17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2018-02-17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2018-02-17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2018-02-17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EF7CA-189C-4819-BCCF-E7ACD8799376}" type="datetimeFigureOut">
              <a:rPr lang="ko-KR" altLang="en-US" smtClean="0"/>
              <a:pPr/>
              <a:t>2018-02-17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1"/>
          <p:cNvSpPr>
            <a:spLocks noGrp="1"/>
          </p:cNvSpPr>
          <p:nvPr>
            <p:ph type="ctrTitle"/>
          </p:nvPr>
        </p:nvSpPr>
        <p:spPr>
          <a:xfrm>
            <a:off x="144016" y="1769396"/>
            <a:ext cx="8820472" cy="2088232"/>
          </a:xfrm>
        </p:spPr>
        <p:txBody>
          <a:bodyPr>
            <a:no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ko-KR" altLang="en-US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  <a:t>제</a:t>
            </a:r>
            <a:r>
              <a:rPr lang="en-US" altLang="ko-KR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  <a:t>6</a:t>
            </a:r>
            <a:r>
              <a:rPr lang="ko-KR" altLang="en-US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  <a:t>장</a:t>
            </a:r>
            <a:r>
              <a:rPr lang="en-US" altLang="ko-KR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  <a:t/>
            </a:r>
            <a:br>
              <a:rPr lang="en-US" altLang="ko-KR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</a:br>
            <a:r>
              <a:rPr lang="ko-KR" altLang="en-US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  <a:t>사회복지정책의</a:t>
            </a:r>
            <a:r>
              <a:rPr lang="en-US" altLang="ko-KR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  <a:t/>
            </a:r>
            <a:br>
              <a:rPr lang="en-US" altLang="ko-KR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</a:br>
            <a:r>
              <a:rPr lang="ko-KR" altLang="en-US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  <a:t>발전과정과 정책영역</a:t>
            </a:r>
          </a:p>
        </p:txBody>
      </p:sp>
      <p:sp>
        <p:nvSpPr>
          <p:cNvPr id="5" name="부제목 2"/>
          <p:cNvSpPr txBox="1">
            <a:spLocks/>
          </p:cNvSpPr>
          <p:nvPr/>
        </p:nvSpPr>
        <p:spPr>
          <a:xfrm>
            <a:off x="323850" y="5792724"/>
            <a:ext cx="4821116" cy="8509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>
              <a:spcBef>
                <a:spcPct val="20000"/>
              </a:spcBef>
            </a:pPr>
            <a:r>
              <a:rPr kumimoji="0" lang="ko-KR" altLang="en-US" sz="2000" b="0" i="0" u="none" strike="noStrike" kern="1200" cap="none" spc="0" normalizeH="0" baseline="0" noProof="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uLnTx/>
                <a:uFillTx/>
                <a:latin typeface="+mn-ea"/>
                <a:cs typeface="+mn-cs"/>
              </a:rPr>
              <a:t>제</a:t>
            </a:r>
            <a:r>
              <a:rPr kumimoji="0" lang="en-US" altLang="ko-KR" sz="2000" b="0" i="0" u="none" strike="noStrike" kern="1200" cap="none" spc="0" normalizeH="0" baseline="0" noProof="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uLnTx/>
                <a:uFillTx/>
                <a:latin typeface="+mn-ea"/>
                <a:cs typeface="+mn-cs"/>
              </a:rPr>
              <a:t>1</a:t>
            </a:r>
            <a:r>
              <a:rPr kumimoji="0" lang="ko-KR" altLang="en-US" sz="2000" b="0" i="0" u="none" strike="noStrike" kern="1200" cap="none" spc="0" normalizeH="0" baseline="0" noProof="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uLnTx/>
                <a:uFillTx/>
                <a:latin typeface="+mn-ea"/>
                <a:cs typeface="+mn-cs"/>
              </a:rPr>
              <a:t>절 사회복지정책의 발전과정</a:t>
            </a:r>
            <a:endParaRPr kumimoji="0" lang="en-US" altLang="ko-KR" sz="2000" b="0" i="0" u="none" strike="noStrike" kern="1200" cap="none" spc="0" normalizeH="0" baseline="0" noProof="0" dirty="0">
              <a:ln w="17780" cmpd="sng">
                <a:noFill/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uLnTx/>
              <a:uFillTx/>
              <a:latin typeface="+mn-ea"/>
              <a:cs typeface="+mn-cs"/>
            </a:endParaRPr>
          </a:p>
          <a:p>
            <a:pPr lvl="0">
              <a:spcBef>
                <a:spcPct val="20000"/>
              </a:spcBef>
            </a:pPr>
            <a:r>
              <a:rPr lang="ko-KR" altLang="en-US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제</a:t>
            </a:r>
            <a:r>
              <a:rPr lang="en-US" altLang="ko-KR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2</a:t>
            </a:r>
            <a:r>
              <a:rPr lang="ko-KR" altLang="en-US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절 사회복지정책의 영역</a:t>
            </a:r>
            <a:endParaRPr lang="en-US" altLang="ko-KR" sz="2000" dirty="0">
              <a:ln w="17780" cmpd="sng">
                <a:noFill/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+mn-ea"/>
            </a:endParaRPr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0016121"/>
              </p:ext>
            </p:extLst>
          </p:nvPr>
        </p:nvGraphicFramePr>
        <p:xfrm>
          <a:off x="357158" y="522627"/>
          <a:ext cx="8534430" cy="2216605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26251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27191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931603">
                <a:tc rowSpan="3">
                  <a:txBody>
                    <a:bodyPr/>
                    <a:lstStyle/>
                    <a:p>
                      <a:pPr algn="ctr" latinLnBrk="1">
                        <a:lnSpc>
                          <a:spcPct val="110000"/>
                        </a:lnSpc>
                        <a:spcBef>
                          <a:spcPts val="500"/>
                        </a:spcBef>
                      </a:pPr>
                      <a:r>
                        <a:rPr lang="ko-KR" altLang="en-US" sz="2000" b="1" dirty="0"/>
                        <a:t>근로</a:t>
                      </a:r>
                      <a:endParaRPr lang="en-US" altLang="ko-KR" sz="2000" b="1" dirty="0"/>
                    </a:p>
                    <a:p>
                      <a:pPr algn="ctr" latinLnBrk="1">
                        <a:lnSpc>
                          <a:spcPct val="110000"/>
                        </a:lnSpc>
                        <a:spcBef>
                          <a:spcPts val="500"/>
                        </a:spcBef>
                      </a:pPr>
                      <a:r>
                        <a:rPr lang="ko-KR" altLang="en-US" sz="2000" b="1" dirty="0"/>
                        <a:t>시간의</a:t>
                      </a:r>
                      <a:endParaRPr lang="en-US" altLang="ko-KR" sz="2000" b="1" dirty="0"/>
                    </a:p>
                    <a:p>
                      <a:pPr algn="ctr" latinLnBrk="1">
                        <a:lnSpc>
                          <a:spcPct val="110000"/>
                        </a:lnSpc>
                        <a:spcBef>
                          <a:spcPts val="500"/>
                        </a:spcBef>
                      </a:pPr>
                      <a:r>
                        <a:rPr lang="ko-KR" altLang="en-US" sz="2000" b="1" dirty="0"/>
                        <a:t> 보호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55600" marR="0" indent="-355600" algn="l" defTabSz="914400" rtl="0" eaLnBrk="1" fontAlgn="auto" latinLnBrk="1" hangingPunct="1">
                        <a:lnSpc>
                          <a:spcPct val="110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b="0" dirty="0"/>
                        <a:t>① </a:t>
                      </a:r>
                      <a:r>
                        <a:rPr lang="ko-KR" altLang="en-US" sz="1800" b="0" dirty="0"/>
                        <a:t>법정 근로시간의 준수</a:t>
                      </a:r>
                      <a:r>
                        <a:rPr lang="en-US" altLang="ko-KR" sz="1800" b="0" dirty="0"/>
                        <a:t> </a:t>
                      </a:r>
                      <a:r>
                        <a:rPr lang="ko-KR" altLang="en-US" sz="1800" b="0" dirty="0"/>
                        <a:t>의무</a:t>
                      </a:r>
                      <a:r>
                        <a:rPr lang="en-US" altLang="ko-KR" sz="1800" b="0" dirty="0"/>
                        <a:t>, </a:t>
                      </a:r>
                      <a:r>
                        <a:rPr lang="ko-KR" altLang="en-US" sz="1800" b="0" dirty="0"/>
                        <a:t>휴일∙야간근로의 제한</a:t>
                      </a:r>
                      <a:r>
                        <a:rPr lang="en-US" altLang="ko-KR" sz="1800" b="0" dirty="0"/>
                        <a:t>, </a:t>
                      </a:r>
                      <a:r>
                        <a:rPr lang="ko-KR" altLang="en-US" sz="1800" b="0" dirty="0"/>
                        <a:t>일반휴가 및 </a:t>
                      </a:r>
                      <a:endParaRPr lang="en-US" altLang="ko-KR" sz="1800" b="0" dirty="0" smtClean="0"/>
                    </a:p>
                    <a:p>
                      <a:pPr marL="355600" marR="0" indent="-355600" algn="l" defTabSz="914400" rtl="0" eaLnBrk="1" fontAlgn="auto" latinLnBrk="1" hangingPunct="1">
                        <a:lnSpc>
                          <a:spcPct val="110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b="0" dirty="0" smtClean="0"/>
                        <a:t>    </a:t>
                      </a:r>
                      <a:r>
                        <a:rPr lang="ko-KR" altLang="en-US" sz="1800" b="0" dirty="0" smtClean="0"/>
                        <a:t>출산휴가의 </a:t>
                      </a:r>
                      <a:r>
                        <a:rPr lang="ko-KR" altLang="en-US" sz="1800" b="0" dirty="0"/>
                        <a:t>법적 보장 등</a:t>
                      </a:r>
                      <a:endParaRPr lang="en-US" altLang="ko-KR" sz="18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26558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10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dirty="0"/>
                        <a:t>② 근로능력의 재충전</a:t>
                      </a:r>
                      <a:r>
                        <a:rPr lang="en-US" altLang="ko-KR" sz="1800" dirty="0"/>
                        <a:t>, </a:t>
                      </a:r>
                      <a:r>
                        <a:rPr lang="ko-KR" altLang="en-US" sz="1800" dirty="0"/>
                        <a:t>건강의 유지</a:t>
                      </a:r>
                      <a:r>
                        <a:rPr lang="en-US" altLang="ko-KR" sz="1800" dirty="0"/>
                        <a:t>, </a:t>
                      </a:r>
                      <a:r>
                        <a:rPr lang="ko-KR" altLang="en-US" sz="1800" dirty="0"/>
                        <a:t>자아실현의 기회 보장</a:t>
                      </a:r>
                      <a:endParaRPr lang="en-US" altLang="ko-KR" sz="1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26558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10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dirty="0"/>
                        <a:t>③ </a:t>
                      </a:r>
                      <a:r>
                        <a:rPr lang="ko-KR" altLang="en-US" sz="1800" dirty="0" err="1"/>
                        <a:t>아동∙청소년</a:t>
                      </a:r>
                      <a:r>
                        <a:rPr lang="en-US" altLang="ko-KR" sz="1800" dirty="0"/>
                        <a:t>, </a:t>
                      </a:r>
                      <a:r>
                        <a:rPr lang="ko-KR" altLang="en-US" sz="1800" dirty="0"/>
                        <a:t>여성에 대한 특별 보호</a:t>
                      </a:r>
                      <a:endParaRPr lang="en-US" altLang="ko-KR" sz="1800" dirty="0"/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10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ko-KR" sz="1800" dirty="0" smtClean="0"/>
                        <a:t>④</a:t>
                      </a:r>
                      <a:r>
                        <a:rPr lang="en-US" altLang="ko-KR" sz="1800" dirty="0" smtClean="0"/>
                        <a:t> </a:t>
                      </a:r>
                      <a:r>
                        <a:rPr lang="ko-KR" altLang="en-US" sz="1800" dirty="0" err="1" smtClean="0"/>
                        <a:t>상점영업시간법</a:t>
                      </a:r>
                      <a:r>
                        <a:rPr lang="en-US" altLang="ko-KR" sz="1800" dirty="0"/>
                        <a:t>(</a:t>
                      </a:r>
                      <a:r>
                        <a:rPr lang="en-US" altLang="ko-KR" sz="1800" dirty="0" err="1"/>
                        <a:t>Ladenschlussgesetz</a:t>
                      </a:r>
                      <a:r>
                        <a:rPr lang="en-US" altLang="ko-KR" sz="1800" dirty="0"/>
                        <a:t>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8432227"/>
              </p:ext>
            </p:extLst>
          </p:nvPr>
        </p:nvGraphicFramePr>
        <p:xfrm>
          <a:off x="357158" y="2730837"/>
          <a:ext cx="8534430" cy="3146434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262514"/>
                <a:gridCol w="7271916"/>
              </a:tblGrid>
              <a:tr h="542138">
                <a:tc rowSpan="4">
                  <a:txBody>
                    <a:bodyPr/>
                    <a:lstStyle/>
                    <a:p>
                      <a:pPr algn="ctr" latinLnBrk="1">
                        <a:lnSpc>
                          <a:spcPct val="120000"/>
                        </a:lnSpc>
                        <a:spcBef>
                          <a:spcPts val="500"/>
                        </a:spcBef>
                      </a:pPr>
                      <a:r>
                        <a:rPr lang="ko-KR" altLang="en-US" sz="2000" b="1" baseline="0" dirty="0" smtClean="0"/>
                        <a:t>산업안전 및 보건</a:t>
                      </a:r>
                      <a:endParaRPr lang="ko-KR" altLang="en-US" sz="2000" b="1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36550" marR="0" lvl="0" indent="-336550" algn="l" defTabSz="914400" rtl="0" eaLnBrk="1" fontAlgn="auto" latinLnBrk="1" hangingPunct="1">
                        <a:lnSpc>
                          <a:spcPct val="120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① </a:t>
                      </a:r>
                      <a:r>
                        <a:rPr kumimoji="0" lang="ko-KR" alt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산업재해</a:t>
                      </a:r>
                      <a:r>
                        <a:rPr kumimoji="0" lang="en-US" altLang="ko-KR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ko-KR" alt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직업병 예방에 기여</a:t>
                      </a:r>
                      <a:endParaRPr kumimoji="0" lang="en-US" altLang="ko-KR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732766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36550" marR="0" lvl="0" indent="-336550" algn="l" defTabSz="914400" rtl="0" eaLnBrk="1" fontAlgn="auto" latinLnBrk="1" hangingPunct="1">
                        <a:lnSpc>
                          <a:spcPct val="120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② </a:t>
                      </a:r>
                      <a:r>
                        <a:rPr kumimoji="0" lang="ko-KR" alt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근로자의 건강과 근로능력 안정적으로 보호</a:t>
                      </a:r>
                      <a:endParaRPr kumimoji="0" lang="en-US" altLang="ko-KR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837023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55600" marR="0" lvl="0" indent="-355600" algn="l" defTabSz="914400" rtl="0" eaLnBrk="1" fontAlgn="auto" latinLnBrk="1" hangingPunct="1">
                        <a:lnSpc>
                          <a:spcPct val="120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③ </a:t>
                      </a:r>
                      <a:r>
                        <a:rPr kumimoji="0" lang="ko-KR" alt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청소년 및 임산부 유해작업 금지</a:t>
                      </a:r>
                      <a:r>
                        <a:rPr kumimoji="0" lang="en-US" altLang="ko-KR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ko-KR" alt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작업시설 안전</a:t>
                      </a:r>
                      <a:r>
                        <a:rPr kumimoji="0" lang="en-US" altLang="ko-KR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ko-KR" alt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최소기준 설정 및 준수 의무</a:t>
                      </a:r>
                      <a:r>
                        <a:rPr kumimoji="0" lang="en-US" altLang="ko-KR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), </a:t>
                      </a:r>
                      <a:r>
                        <a:rPr kumimoji="0" lang="ko-KR" alt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근로감독관에 의한 작업감독</a:t>
                      </a:r>
                      <a:endParaRPr kumimoji="0" lang="en-US" altLang="ko-KR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1034507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36550" marR="0" lvl="0" indent="-336550" algn="l" defTabSz="914400" rtl="0" eaLnBrk="1" fontAlgn="auto" latinLnBrk="1" hangingPunct="1">
                        <a:lnSpc>
                          <a:spcPct val="120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④ </a:t>
                      </a:r>
                      <a:r>
                        <a:rPr kumimoji="0" lang="ko-KR" alt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작업안전 조치에도 불구하고 발생한 산재사고</a:t>
                      </a:r>
                      <a:r>
                        <a:rPr kumimoji="0" lang="en-US" altLang="ko-KR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ko-KR" alt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직업병은 근로기준법 규정에 근거하여 </a:t>
                      </a:r>
                      <a:r>
                        <a:rPr kumimoji="0" lang="en-US" altLang="ko-KR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‘</a:t>
                      </a:r>
                      <a:r>
                        <a:rPr kumimoji="0" lang="ko-KR" alt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무과실 책임원칙</a:t>
                      </a:r>
                      <a:r>
                        <a:rPr kumimoji="0" lang="en-US" altLang="ko-KR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’ </a:t>
                      </a:r>
                      <a:r>
                        <a:rPr kumimoji="0" lang="ko-KR" alt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적용</a:t>
                      </a:r>
                      <a:endParaRPr kumimoji="0" lang="ko-KR" alt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내용 개체 틀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24811830"/>
              </p:ext>
            </p:extLst>
          </p:nvPr>
        </p:nvGraphicFramePr>
        <p:xfrm>
          <a:off x="323850" y="2379594"/>
          <a:ext cx="8534430" cy="3691816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075316"/>
                <a:gridCol w="7459114"/>
              </a:tblGrid>
              <a:tr h="931603">
                <a:tc rowSpan="3">
                  <a:txBody>
                    <a:bodyPr/>
                    <a:lstStyle/>
                    <a:p>
                      <a:pPr algn="ctr" latinLnBrk="1">
                        <a:lnSpc>
                          <a:spcPct val="110000"/>
                        </a:lnSpc>
                        <a:spcBef>
                          <a:spcPts val="500"/>
                        </a:spcBef>
                      </a:pPr>
                      <a:r>
                        <a:rPr lang="ko-KR" altLang="en-US" sz="2000" b="1" dirty="0"/>
                        <a:t>고용</a:t>
                      </a:r>
                      <a:endParaRPr lang="en-US" altLang="ko-KR" sz="2000" b="1" dirty="0"/>
                    </a:p>
                    <a:p>
                      <a:pPr algn="ctr" latinLnBrk="1">
                        <a:lnSpc>
                          <a:spcPct val="110000"/>
                        </a:lnSpc>
                        <a:spcBef>
                          <a:spcPts val="500"/>
                        </a:spcBef>
                      </a:pPr>
                      <a:r>
                        <a:rPr lang="ko-KR" altLang="en-US" sz="2000" b="1" dirty="0"/>
                        <a:t>관계의</a:t>
                      </a:r>
                      <a:endParaRPr lang="en-US" altLang="ko-KR" sz="2000" b="1" dirty="0"/>
                    </a:p>
                    <a:p>
                      <a:pPr algn="ctr" latinLnBrk="1">
                        <a:lnSpc>
                          <a:spcPct val="110000"/>
                        </a:lnSpc>
                        <a:spcBef>
                          <a:spcPts val="500"/>
                        </a:spcBef>
                      </a:pPr>
                      <a:r>
                        <a:rPr lang="ko-KR" altLang="en-US" sz="2000" b="1" dirty="0"/>
                        <a:t> 보호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36550" marR="0" indent="-336550" algn="l" defTabSz="914400" rtl="0" eaLnBrk="1" fontAlgn="auto" latinLnBrk="1" hangingPunct="1">
                        <a:lnSpc>
                          <a:spcPct val="110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dirty="0"/>
                        <a:t>① </a:t>
                      </a:r>
                      <a:r>
                        <a:rPr lang="ko-KR" altLang="en-US" sz="1800" dirty="0"/>
                        <a:t>노동력의 거래와 근로계약은 대다수 국민의 생존권과 </a:t>
                      </a:r>
                      <a:r>
                        <a:rPr lang="ko-KR" altLang="en-US" sz="1800" dirty="0" smtClean="0"/>
                        <a:t>직결되므로</a:t>
                      </a:r>
                      <a:endParaRPr lang="en-US" altLang="ko-KR" sz="1800" dirty="0" smtClean="0"/>
                    </a:p>
                    <a:p>
                      <a:pPr marL="336550" marR="0" indent="-336550" algn="l" defTabSz="914400" rtl="0" eaLnBrk="1" fontAlgn="auto" latinLnBrk="1" hangingPunct="1">
                        <a:lnSpc>
                          <a:spcPct val="110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dirty="0" smtClean="0"/>
                        <a:t>    </a:t>
                      </a:r>
                      <a:r>
                        <a:rPr lang="ko-KR" altLang="en-US" sz="1800" dirty="0" smtClean="0"/>
                        <a:t>법적 </a:t>
                      </a:r>
                      <a:r>
                        <a:rPr lang="ko-KR" altLang="en-US" sz="1800" dirty="0"/>
                        <a:t>규제가 엄격하게 적용</a:t>
                      </a:r>
                      <a:endParaRPr lang="en-US" altLang="ko-KR" sz="1800" dirty="0"/>
                    </a:p>
                  </a:txBody>
                  <a:tcPr anchor="ctr"/>
                </a:tc>
              </a:tr>
              <a:tr h="1336648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36550" marR="0" indent="-336550" algn="l" defTabSz="914400" rtl="0" eaLnBrk="1" fontAlgn="auto" latinLnBrk="1" hangingPunct="1">
                        <a:lnSpc>
                          <a:spcPct val="110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dirty="0"/>
                        <a:t>② 사용주의 월권행위</a:t>
                      </a:r>
                      <a:r>
                        <a:rPr lang="en-US" altLang="ko-KR" sz="1800" dirty="0"/>
                        <a:t>, </a:t>
                      </a:r>
                      <a:r>
                        <a:rPr lang="ko-KR" altLang="en-US" sz="1800" dirty="0"/>
                        <a:t>부당한 요구나 해고 등으로부터 보호</a:t>
                      </a:r>
                      <a:r>
                        <a:rPr lang="en-US" altLang="ko-KR" sz="1800" dirty="0"/>
                        <a:t>, </a:t>
                      </a:r>
                      <a:endParaRPr lang="en-US" altLang="ko-KR" sz="1800" dirty="0" smtClean="0"/>
                    </a:p>
                    <a:p>
                      <a:pPr marL="336550" marR="0" indent="-336550" algn="l" defTabSz="914400" rtl="0" eaLnBrk="1" fontAlgn="auto" latinLnBrk="1" hangingPunct="1">
                        <a:lnSpc>
                          <a:spcPct val="110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dirty="0" smtClean="0"/>
                        <a:t>    </a:t>
                      </a:r>
                      <a:r>
                        <a:rPr lang="ko-KR" altLang="en-US" sz="1800" dirty="0" smtClean="0"/>
                        <a:t>인력감축 </a:t>
                      </a:r>
                      <a:r>
                        <a:rPr lang="ko-KR" altLang="en-US" sz="1800" dirty="0"/>
                        <a:t>시 사용주의 사전적 해고방지 노력 의무화와 </a:t>
                      </a:r>
                      <a:r>
                        <a:rPr lang="ko-KR" altLang="en-US" sz="1800" dirty="0" smtClean="0"/>
                        <a:t>해고</a:t>
                      </a:r>
                      <a:endParaRPr lang="en-US" altLang="ko-KR" sz="1800" dirty="0" smtClean="0"/>
                    </a:p>
                    <a:p>
                      <a:pPr marL="336550" marR="0" indent="-336550" algn="l" defTabSz="914400" rtl="0" eaLnBrk="1" fontAlgn="auto" latinLnBrk="1" hangingPunct="1">
                        <a:lnSpc>
                          <a:spcPct val="110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dirty="0" smtClean="0"/>
                        <a:t>    </a:t>
                      </a:r>
                      <a:r>
                        <a:rPr lang="ko-KR" altLang="en-US" sz="1800" dirty="0" smtClean="0"/>
                        <a:t>예고기간의 </a:t>
                      </a:r>
                      <a:r>
                        <a:rPr lang="ko-KR" altLang="en-US" sz="1800" dirty="0"/>
                        <a:t>보장</a:t>
                      </a:r>
                      <a:endParaRPr lang="en-US" altLang="ko-KR" sz="1800" dirty="0"/>
                    </a:p>
                    <a:p>
                      <a:pPr marL="336550" marR="0" indent="-336550" algn="l" defTabSz="914400" rtl="0" eaLnBrk="1" fontAlgn="auto" latinLnBrk="1" hangingPunct="1">
                        <a:lnSpc>
                          <a:spcPct val="110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ko-KR" sz="1800" dirty="0"/>
                        <a:t>③</a:t>
                      </a:r>
                      <a:r>
                        <a:rPr lang="en-US" altLang="ko-KR" sz="1800" dirty="0"/>
                        <a:t> </a:t>
                      </a:r>
                      <a:r>
                        <a:rPr lang="ko-KR" altLang="en-US" sz="1800" dirty="0"/>
                        <a:t>해고의 </a:t>
                      </a:r>
                      <a:r>
                        <a:rPr lang="ko-KR" altLang="en-US" sz="1800" dirty="0" smtClean="0"/>
                        <a:t>사유 제한적 인정 </a:t>
                      </a:r>
                      <a:r>
                        <a:rPr lang="en-US" altLang="ko-KR" sz="1800" dirty="0" smtClean="0"/>
                        <a:t>: </a:t>
                      </a:r>
                      <a:r>
                        <a:rPr lang="ko-KR" altLang="en-US" sz="1800" dirty="0"/>
                        <a:t>정리해고</a:t>
                      </a:r>
                      <a:r>
                        <a:rPr lang="en-US" altLang="ko-KR" sz="1800" dirty="0"/>
                        <a:t>, </a:t>
                      </a:r>
                      <a:r>
                        <a:rPr lang="ko-KR" altLang="en-US" sz="1800" dirty="0"/>
                        <a:t>징계해고</a:t>
                      </a:r>
                      <a:r>
                        <a:rPr lang="en-US" altLang="ko-KR" sz="1800" dirty="0"/>
                        <a:t>, </a:t>
                      </a:r>
                      <a:r>
                        <a:rPr lang="ko-KR" altLang="en-US" sz="1800" dirty="0"/>
                        <a:t>통상해고</a:t>
                      </a:r>
                      <a:r>
                        <a:rPr lang="en-US" altLang="ko-KR" sz="1800" dirty="0"/>
                        <a:t>(</a:t>
                      </a:r>
                      <a:r>
                        <a:rPr lang="ko-KR" altLang="en-US" sz="1800" dirty="0"/>
                        <a:t>일반해고</a:t>
                      </a:r>
                      <a:r>
                        <a:rPr lang="en-US" altLang="ko-KR" sz="1800" dirty="0" smtClean="0"/>
                        <a:t>)</a:t>
                      </a:r>
                    </a:p>
                    <a:p>
                      <a:pPr marL="336550" marR="0" indent="-336550" algn="l" defTabSz="914400" rtl="0" eaLnBrk="1" fontAlgn="auto" latinLnBrk="1" hangingPunct="1">
                        <a:lnSpc>
                          <a:spcPct val="110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dirty="0" smtClean="0"/>
                        <a:t>    사회적</a:t>
                      </a:r>
                      <a:r>
                        <a:rPr lang="ko-KR" altLang="en-US" sz="1800" baseline="0" dirty="0" smtClean="0"/>
                        <a:t> </a:t>
                      </a:r>
                      <a:r>
                        <a:rPr lang="ko-KR" altLang="en-US" sz="1800" dirty="0" smtClean="0"/>
                        <a:t>고려조항</a:t>
                      </a:r>
                      <a:r>
                        <a:rPr lang="en-US" altLang="ko-KR" sz="1800" dirty="0"/>
                        <a:t>, </a:t>
                      </a:r>
                      <a:r>
                        <a:rPr lang="ko-KR" altLang="en-US" sz="1800" dirty="0"/>
                        <a:t>해고보상제도</a:t>
                      </a:r>
                      <a:endParaRPr lang="en-US" altLang="ko-KR" sz="1800" dirty="0"/>
                    </a:p>
                  </a:txBody>
                  <a:tcPr anchor="ctr"/>
                </a:tc>
              </a:tr>
              <a:tr h="931603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55600" marR="0" indent="-355600" algn="l" defTabSz="914400" rtl="0" eaLnBrk="1" fontAlgn="auto" latinLnBrk="1" hangingPunct="1">
                        <a:lnSpc>
                          <a:spcPct val="110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dirty="0"/>
                        <a:t>④ 임산부</a:t>
                      </a:r>
                      <a:r>
                        <a:rPr lang="en-US" altLang="ko-KR" sz="1800" dirty="0"/>
                        <a:t>, </a:t>
                      </a:r>
                      <a:r>
                        <a:rPr lang="ko-KR" altLang="en-US" sz="1800" dirty="0"/>
                        <a:t>장애인</a:t>
                      </a:r>
                      <a:r>
                        <a:rPr lang="en-US" altLang="ko-KR" sz="1800" dirty="0"/>
                        <a:t>, </a:t>
                      </a:r>
                      <a:r>
                        <a:rPr lang="ko-KR" altLang="en-US" sz="1800" dirty="0" err="1"/>
                        <a:t>중고령</a:t>
                      </a:r>
                      <a:r>
                        <a:rPr lang="ko-KR" altLang="en-US" sz="1800" dirty="0"/>
                        <a:t> 근로자에 대한 특별한 </a:t>
                      </a:r>
                      <a:r>
                        <a:rPr lang="ko-KR" altLang="en-US" sz="1800" dirty="0" smtClean="0"/>
                        <a:t>해고보호제도</a:t>
                      </a:r>
                      <a:endParaRPr lang="en-US" altLang="ko-KR" sz="1800" dirty="0" smtClean="0"/>
                    </a:p>
                    <a:p>
                      <a:pPr marL="355600" marR="0" indent="-355600" algn="l" defTabSz="914400" rtl="0" eaLnBrk="1" fontAlgn="auto" latinLnBrk="1" hangingPunct="1">
                        <a:lnSpc>
                          <a:spcPct val="110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dirty="0" smtClean="0"/>
                        <a:t>    (</a:t>
                      </a:r>
                      <a:r>
                        <a:rPr lang="ko-KR" altLang="en-US" sz="1800" dirty="0"/>
                        <a:t>해고제한 또는 해고금지 규정</a:t>
                      </a:r>
                      <a:r>
                        <a:rPr lang="en-US" altLang="ko-KR" sz="1800" dirty="0"/>
                        <a:t>)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0327167"/>
              </p:ext>
            </p:extLst>
          </p:nvPr>
        </p:nvGraphicFramePr>
        <p:xfrm>
          <a:off x="323850" y="357166"/>
          <a:ext cx="8534430" cy="2001047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07979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45463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65871">
                <a:tc rowSpan="2">
                  <a:txBody>
                    <a:bodyPr/>
                    <a:lstStyle/>
                    <a:p>
                      <a:pPr algn="ctr" latinLnBrk="1">
                        <a:lnSpc>
                          <a:spcPct val="120000"/>
                        </a:lnSpc>
                        <a:spcBef>
                          <a:spcPts val="500"/>
                        </a:spcBef>
                      </a:pPr>
                      <a:r>
                        <a:rPr lang="ko-KR" altLang="en-US" sz="2000" b="1" dirty="0"/>
                        <a:t>임금의</a:t>
                      </a:r>
                      <a:endParaRPr lang="en-US" altLang="ko-KR" sz="2000" b="1" dirty="0"/>
                    </a:p>
                    <a:p>
                      <a:pPr algn="ctr" latinLnBrk="1">
                        <a:lnSpc>
                          <a:spcPct val="120000"/>
                        </a:lnSpc>
                        <a:spcBef>
                          <a:spcPts val="500"/>
                        </a:spcBef>
                      </a:pPr>
                      <a:r>
                        <a:rPr lang="ko-KR" altLang="en-US" sz="2000" b="1" dirty="0"/>
                        <a:t>보호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55600" marR="0" lvl="0" indent="-355600" algn="l" defTabSz="914400" rtl="0" eaLnBrk="1" fontAlgn="auto" latinLnBrk="1" hangingPunct="1">
                        <a:lnSpc>
                          <a:spcPct val="120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① </a:t>
                      </a:r>
                      <a:r>
                        <a:rPr kumimoji="0" lang="ko-KR" alt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임금은 가족의 생존을 위한 중요한 소득수단</a:t>
                      </a:r>
                      <a:endParaRPr kumimoji="0" lang="en-US" altLang="ko-KR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262179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36550" marR="0" lvl="0" indent="-336550" algn="l" defTabSz="914400" rtl="0" eaLnBrk="1" fontAlgn="auto" latinLnBrk="1" hangingPunct="1">
                        <a:lnSpc>
                          <a:spcPct val="120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② 임금이나 퇴직금의 체불이나 부당한 삭감을 방지</a:t>
                      </a:r>
                      <a:r>
                        <a:rPr kumimoji="0" lang="en-US" altLang="ko-KR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ko-KR" alt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기업의 파산 시 근로자의 권리가 우선적 보호</a:t>
                      </a:r>
                      <a:endParaRPr kumimoji="0" lang="en-US" altLang="ko-KR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336550" marR="0" lvl="0" indent="-336550" algn="l" defTabSz="914400" rtl="0" eaLnBrk="1" fontAlgn="auto" latinLnBrk="1" hangingPunct="1">
                        <a:lnSpc>
                          <a:spcPct val="120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     (</a:t>
                      </a:r>
                      <a:r>
                        <a:rPr kumimoji="0" lang="ko-KR" alt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임금채권의 우선 </a:t>
                      </a:r>
                      <a:r>
                        <a:rPr kumimoji="0" lang="ko-KR" altLang="en-US" sz="18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변제권</a:t>
                      </a:r>
                      <a:r>
                        <a:rPr kumimoji="0" lang="en-US" altLang="ko-KR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ko-KR" alt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임금채권보상제도 등</a:t>
                      </a:r>
                      <a:r>
                        <a:rPr kumimoji="0" lang="en-US" altLang="ko-KR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336550" marR="0" lvl="0" indent="-336550" algn="l" defTabSz="914400" rtl="0" eaLnBrk="1" fontAlgn="auto" latinLnBrk="1" hangingPunct="1">
                        <a:lnSpc>
                          <a:spcPct val="120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③ </a:t>
                      </a:r>
                      <a:r>
                        <a:rPr kumimoji="0" lang="ko-KR" alt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현물임금의 금지</a:t>
                      </a:r>
                      <a:endParaRPr kumimoji="0" lang="en-US" altLang="ko-KR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59667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altLang="ko-KR" sz="1800" dirty="0"/>
              <a:t>(2) </a:t>
            </a:r>
            <a:r>
              <a:rPr lang="ko-KR" altLang="en-US" sz="1800" dirty="0"/>
              <a:t>노동자 보호정책의 </a:t>
            </a:r>
            <a:r>
              <a:rPr lang="ko-KR" altLang="en-US" sz="1800" dirty="0" err="1"/>
              <a:t>대상별</a:t>
            </a:r>
            <a:r>
              <a:rPr lang="ko-KR" altLang="en-US" sz="1800" dirty="0"/>
              <a:t> </a:t>
            </a:r>
            <a:r>
              <a:rPr lang="ko-KR" altLang="en-US" sz="1800" dirty="0" smtClean="0"/>
              <a:t>분류</a:t>
            </a:r>
            <a:endParaRPr lang="en-US" altLang="ko-KR" sz="1800" dirty="0" smtClean="0"/>
          </a:p>
          <a:p>
            <a:pPr marL="0" indent="0">
              <a:buNone/>
            </a:pPr>
            <a:endParaRPr lang="en-US" altLang="ko-KR" sz="1800" dirty="0"/>
          </a:p>
          <a:p>
            <a:pPr>
              <a:buFont typeface="Wingdings" panose="05000000000000000000" pitchFamily="2" charset="2"/>
              <a:buChar char="§"/>
            </a:pPr>
            <a:r>
              <a:rPr lang="ko-KR" altLang="en-US" sz="1800" dirty="0" smtClean="0"/>
              <a:t>노동시장의 </a:t>
            </a:r>
            <a:r>
              <a:rPr lang="ko-KR" altLang="en-US" sz="1800" dirty="0"/>
              <a:t>약자계층을 위한 </a:t>
            </a:r>
            <a:r>
              <a:rPr lang="ko-KR" altLang="en-US" sz="1800" dirty="0" smtClean="0"/>
              <a:t>특별정책</a:t>
            </a:r>
            <a:endParaRPr lang="en-US" altLang="ko-KR" sz="1800" dirty="0" smtClean="0"/>
          </a:p>
          <a:p>
            <a:pPr marL="0" indent="0">
              <a:buNone/>
            </a:pPr>
            <a:endParaRPr lang="en-US" altLang="ko-KR" sz="1800" dirty="0"/>
          </a:p>
          <a:p>
            <a:pPr>
              <a:buNone/>
            </a:pPr>
            <a:r>
              <a:rPr lang="en-US" altLang="ko-KR" sz="1800" dirty="0" smtClean="0"/>
              <a:t>   - </a:t>
            </a:r>
            <a:r>
              <a:rPr lang="ko-KR" altLang="en-US" sz="1800" dirty="0" smtClean="0"/>
              <a:t>아동을 </a:t>
            </a:r>
            <a:r>
              <a:rPr lang="ko-KR" altLang="en-US" sz="1800" dirty="0"/>
              <a:t>위한 정책</a:t>
            </a:r>
            <a:r>
              <a:rPr lang="en-US" altLang="ko-KR" sz="1800" dirty="0"/>
              <a:t>: </a:t>
            </a:r>
          </a:p>
          <a:p>
            <a:pPr marL="720000"/>
            <a:r>
              <a:rPr lang="en-US" altLang="ko-KR" sz="1800" dirty="0"/>
              <a:t>15</a:t>
            </a:r>
            <a:r>
              <a:rPr lang="ko-KR" altLang="en-US" sz="1800" dirty="0"/>
              <a:t>세 미만 아동의 </a:t>
            </a:r>
            <a:r>
              <a:rPr lang="ko-KR" altLang="en-US" sz="1800" dirty="0" smtClean="0"/>
              <a:t>노동금지</a:t>
            </a:r>
            <a:endParaRPr lang="en-US" altLang="ko-KR" sz="1800" dirty="0"/>
          </a:p>
          <a:p>
            <a:pPr marL="720000"/>
            <a:r>
              <a:rPr lang="en-US" altLang="ko-KR" sz="1800" dirty="0" smtClean="0"/>
              <a:t>15</a:t>
            </a:r>
            <a:r>
              <a:rPr lang="ko-KR" altLang="en-US" sz="1800" dirty="0" smtClean="0"/>
              <a:t>세 이상 청소년의 경우에도 </a:t>
            </a:r>
            <a:r>
              <a:rPr lang="ko-KR" altLang="en-US" sz="1800" dirty="0" smtClean="0"/>
              <a:t>건강에 유해한 작업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휴일근로 금지</a:t>
            </a:r>
            <a:endParaRPr lang="en-US" altLang="ko-KR" sz="1800" dirty="0"/>
          </a:p>
          <a:p>
            <a:pPr marL="720000"/>
            <a:r>
              <a:rPr lang="en-US" altLang="ko-KR" sz="1800" dirty="0"/>
              <a:t>15</a:t>
            </a:r>
            <a:r>
              <a:rPr lang="ko-KR" altLang="en-US" sz="1800" dirty="0"/>
              <a:t>세 이상 아동의 보호 </a:t>
            </a:r>
            <a:r>
              <a:rPr lang="ko-KR" altLang="en-US" sz="1800" dirty="0" smtClean="0"/>
              <a:t>고용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근로시간 통제</a:t>
            </a:r>
            <a:endParaRPr lang="en-US" altLang="ko-KR" sz="1800" dirty="0" smtClean="0"/>
          </a:p>
          <a:p>
            <a:endParaRPr lang="en-US" altLang="ko-KR" sz="1800" dirty="0"/>
          </a:p>
          <a:p>
            <a:pPr>
              <a:buNone/>
            </a:pPr>
            <a:r>
              <a:rPr lang="en-US" altLang="ko-KR" sz="1800" dirty="0" smtClean="0"/>
              <a:t>   - </a:t>
            </a:r>
            <a:r>
              <a:rPr lang="ko-KR" altLang="en-US" sz="1800" dirty="0" smtClean="0"/>
              <a:t>모성보호</a:t>
            </a:r>
            <a:r>
              <a:rPr lang="en-US" altLang="ko-KR" sz="1800" dirty="0" smtClean="0"/>
              <a:t>:</a:t>
            </a:r>
            <a:endParaRPr lang="en-US" altLang="ko-KR" sz="1800" dirty="0"/>
          </a:p>
          <a:p>
            <a:pPr marL="720000"/>
            <a:r>
              <a:rPr lang="ko-KR" altLang="en-US" sz="1800" dirty="0"/>
              <a:t>임신한 근로여성의 유해환경 보호</a:t>
            </a:r>
            <a:r>
              <a:rPr lang="en-US" altLang="ko-KR" sz="1800" dirty="0"/>
              <a:t>, </a:t>
            </a:r>
            <a:r>
              <a:rPr lang="ko-KR" altLang="en-US" sz="1800" dirty="0"/>
              <a:t>야간 및 휴일근로의 금지</a:t>
            </a:r>
            <a:endParaRPr lang="en-US" altLang="ko-KR" sz="1800" dirty="0"/>
          </a:p>
          <a:p>
            <a:pPr marL="720000"/>
            <a:r>
              <a:rPr lang="ko-KR" altLang="en-US" sz="1800" dirty="0" smtClean="0"/>
              <a:t>산전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산후 </a:t>
            </a:r>
            <a:r>
              <a:rPr lang="en-US" altLang="ko-KR" sz="1800" dirty="0" smtClean="0"/>
              <a:t>3</a:t>
            </a:r>
            <a:r>
              <a:rPr lang="ko-KR" altLang="en-US" sz="1800" dirty="0" smtClean="0"/>
              <a:t>개월 유급휴직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아동 양육을 위한 양성의</a:t>
            </a:r>
            <a:r>
              <a:rPr lang="en-US" altLang="ko-KR" sz="1800" dirty="0" smtClean="0"/>
              <a:t> </a:t>
            </a:r>
            <a:r>
              <a:rPr lang="ko-KR" altLang="en-US" sz="1800" dirty="0" smtClean="0"/>
              <a:t>육아휴직</a:t>
            </a:r>
            <a:r>
              <a:rPr lang="en-US" altLang="ko-KR" sz="1800" dirty="0" smtClean="0"/>
              <a:t>(1</a:t>
            </a:r>
            <a:r>
              <a:rPr lang="ko-KR" altLang="en-US" sz="1800" dirty="0" smtClean="0"/>
              <a:t>년</a:t>
            </a:r>
            <a:r>
              <a:rPr lang="en-US" altLang="ko-KR" sz="1800" dirty="0" smtClean="0"/>
              <a:t>)</a:t>
            </a:r>
            <a:endParaRPr lang="en-US" altLang="ko-KR" sz="1800" dirty="0"/>
          </a:p>
          <a:p>
            <a:pPr marL="720000"/>
            <a:r>
              <a:rPr lang="ko-KR" altLang="en-US" sz="1800" dirty="0" smtClean="0"/>
              <a:t>모성휴가와 육아휴직 기간은 해고금지의 규정 적용</a:t>
            </a:r>
            <a:endParaRPr lang="en-US" altLang="ko-KR" sz="1800" dirty="0" smtClean="0"/>
          </a:p>
          <a:p>
            <a:pPr>
              <a:buNone/>
            </a:pPr>
            <a:r>
              <a:rPr lang="en-US" altLang="ko-KR" sz="1800" dirty="0" smtClean="0"/>
              <a:t> </a:t>
            </a:r>
            <a:endParaRPr lang="en-US" altLang="ko-KR" sz="1800" dirty="0"/>
          </a:p>
          <a:p>
            <a:pPr marL="0" indent="0">
              <a:buNone/>
            </a:pPr>
            <a:r>
              <a:rPr lang="en-US" altLang="ko-KR" sz="1800" dirty="0" smtClean="0"/>
              <a:t>  - </a:t>
            </a:r>
            <a:r>
              <a:rPr lang="ko-KR" altLang="en-US" sz="1800" dirty="0" smtClean="0"/>
              <a:t>장애인의 특별보호</a:t>
            </a:r>
            <a:r>
              <a:rPr lang="en-US" altLang="ko-KR" sz="1800" dirty="0" smtClean="0"/>
              <a:t>:</a:t>
            </a:r>
            <a:endParaRPr lang="en-US" altLang="ko-KR" sz="1800" dirty="0"/>
          </a:p>
          <a:p>
            <a:pPr marL="720000"/>
            <a:r>
              <a:rPr lang="ko-KR" altLang="en-US" sz="1800" dirty="0"/>
              <a:t>장애인의 의무고용</a:t>
            </a:r>
            <a:r>
              <a:rPr lang="en-US" altLang="ko-KR" sz="1800" dirty="0"/>
              <a:t>, </a:t>
            </a:r>
            <a:r>
              <a:rPr lang="ko-KR" altLang="en-US" sz="1800" dirty="0"/>
              <a:t>고용분담금</a:t>
            </a:r>
            <a:endParaRPr lang="en-US" altLang="ko-KR" sz="1800" dirty="0"/>
          </a:p>
          <a:p>
            <a:pPr marL="720000"/>
            <a:r>
              <a:rPr lang="ko-KR" altLang="en-US" sz="1800" dirty="0"/>
              <a:t>장애인 채용장려금</a:t>
            </a:r>
            <a:r>
              <a:rPr lang="en-US" altLang="ko-KR" sz="1800" dirty="0"/>
              <a:t>, </a:t>
            </a:r>
            <a:r>
              <a:rPr lang="ko-KR" altLang="en-US" sz="1800" dirty="0"/>
              <a:t>고용유지지원금</a:t>
            </a:r>
            <a:r>
              <a:rPr lang="en-US" altLang="ko-KR" sz="1800" dirty="0"/>
              <a:t>, </a:t>
            </a:r>
            <a:r>
              <a:rPr lang="ko-KR" altLang="en-US" sz="1800" dirty="0"/>
              <a:t>작업설비 지원</a:t>
            </a:r>
          </a:p>
        </p:txBody>
      </p:sp>
    </p:spTree>
    <p:extLst>
      <p:ext uri="{BB962C8B-B14F-4D97-AF65-F5344CB8AC3E}">
        <p14:creationId xmlns:p14="http://schemas.microsoft.com/office/powerpoint/2010/main" val="3207183781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536" y="332656"/>
            <a:ext cx="8352928" cy="6120680"/>
          </a:xfrm>
        </p:spPr>
        <p:txBody>
          <a:bodyPr>
            <a:noAutofit/>
          </a:bodyPr>
          <a:lstStyle/>
          <a:p>
            <a:pPr indent="-454025">
              <a:lnSpc>
                <a:spcPct val="120000"/>
              </a:lnSpc>
              <a:spcBef>
                <a:spcPts val="1000"/>
              </a:spcBef>
              <a:buNone/>
            </a:pPr>
            <a:r>
              <a:rPr lang="en-US" altLang="ko-KR" sz="1800" dirty="0"/>
              <a:t>(3) </a:t>
            </a:r>
            <a:r>
              <a:rPr lang="ko-KR" altLang="en-US" sz="1800" dirty="0" smtClean="0"/>
              <a:t>사회보험정책</a:t>
            </a:r>
            <a:endParaRPr lang="en-US" altLang="ko-KR" sz="1800" dirty="0" smtClean="0"/>
          </a:p>
          <a:p>
            <a:pPr indent="-454025">
              <a:lnSpc>
                <a:spcPct val="120000"/>
              </a:lnSpc>
              <a:spcBef>
                <a:spcPts val="1000"/>
              </a:spcBef>
              <a:buNone/>
            </a:pPr>
            <a:endParaRPr lang="en-US" altLang="ko-KR" sz="1000" dirty="0"/>
          </a:p>
          <a:p>
            <a:pPr indent="-280988">
              <a:lnSpc>
                <a:spcPct val="120000"/>
              </a:lnSpc>
              <a:spcBef>
                <a:spcPts val="1000"/>
              </a:spcBef>
            </a:pPr>
            <a:r>
              <a:rPr lang="ko-KR" altLang="en-US" sz="1800" dirty="0"/>
              <a:t>사회보험은 노동자계층을 대상으로 최초 도입 이후 점차 전국민으로 확대</a:t>
            </a:r>
            <a:endParaRPr lang="en-US" altLang="ko-KR" sz="1800" dirty="0"/>
          </a:p>
          <a:p>
            <a:pPr indent="-280988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ko-KR" sz="1800" dirty="0"/>
              <a:t>   </a:t>
            </a:r>
            <a:r>
              <a:rPr lang="ko-KR" altLang="en-US" sz="1800" dirty="0" smtClean="0"/>
              <a:t> </a:t>
            </a:r>
            <a:r>
              <a:rPr lang="en-US" altLang="ko-KR" sz="1800" dirty="0"/>
              <a:t>: </a:t>
            </a:r>
            <a:r>
              <a:rPr lang="ko-KR" altLang="en-US" sz="1800" dirty="0"/>
              <a:t>그럼에도 근로계층의 보호가 핵심적 목표</a:t>
            </a:r>
            <a:endParaRPr lang="en-US" altLang="ko-KR" sz="1800" dirty="0"/>
          </a:p>
          <a:p>
            <a:pPr indent="-280988">
              <a:lnSpc>
                <a:spcPct val="120000"/>
              </a:lnSpc>
              <a:spcBef>
                <a:spcPts val="1300"/>
              </a:spcBef>
            </a:pPr>
            <a:r>
              <a:rPr lang="ko-KR" altLang="en-US" sz="1800" dirty="0"/>
              <a:t>사회보험정책의 사업영역</a:t>
            </a:r>
            <a:endParaRPr lang="en-US" altLang="ko-KR" sz="1800" dirty="0"/>
          </a:p>
          <a:p>
            <a:pPr marL="719138" indent="-339725">
              <a:lnSpc>
                <a:spcPct val="120000"/>
              </a:lnSpc>
              <a:spcBef>
                <a:spcPts val="1000"/>
              </a:spcBef>
              <a:buNone/>
            </a:pPr>
            <a:r>
              <a:rPr lang="ko-KR" altLang="ko-KR" sz="1800" dirty="0"/>
              <a:t>①</a:t>
            </a:r>
            <a:r>
              <a:rPr lang="en-US" altLang="ko-KR" sz="1800" dirty="0"/>
              <a:t> </a:t>
            </a:r>
            <a:r>
              <a:rPr lang="ko-KR" altLang="en-US" sz="1800" dirty="0"/>
              <a:t>사회적 위험으로 인한 소득능력 또는 소득기회가 일시적∙영구적 상실 </a:t>
            </a:r>
            <a:r>
              <a:rPr lang="ko-KR" altLang="en-US" sz="1800" dirty="0" smtClean="0"/>
              <a:t>시</a:t>
            </a:r>
            <a:r>
              <a:rPr lang="en-US" altLang="ko-KR" sz="1800" dirty="0" smtClean="0"/>
              <a:t>,</a:t>
            </a:r>
            <a:r>
              <a:rPr lang="ko-KR" altLang="en-US" sz="1800" dirty="0" smtClean="0"/>
              <a:t> </a:t>
            </a:r>
            <a:endParaRPr lang="en-US" altLang="ko-KR" sz="1800" dirty="0" smtClean="0"/>
          </a:p>
          <a:p>
            <a:pPr marL="719138" indent="-339725">
              <a:lnSpc>
                <a:spcPct val="120000"/>
              </a:lnSpc>
              <a:spcBef>
                <a:spcPts val="1000"/>
              </a:spcBef>
              <a:buNone/>
            </a:pPr>
            <a:r>
              <a:rPr lang="en-US" altLang="ko-KR" sz="1800" dirty="0" smtClean="0"/>
              <a:t>    </a:t>
            </a:r>
            <a:r>
              <a:rPr lang="ko-KR" altLang="en-US" sz="1800" dirty="0" smtClean="0"/>
              <a:t>대체소득의 </a:t>
            </a:r>
            <a:r>
              <a:rPr lang="ko-KR" altLang="en-US" sz="1800" dirty="0"/>
              <a:t>제공을 통해 생존권 보장</a:t>
            </a:r>
            <a:endParaRPr lang="en-US" altLang="ko-KR" sz="1800" dirty="0"/>
          </a:p>
          <a:p>
            <a:pPr marL="719138" indent="-339725">
              <a:lnSpc>
                <a:spcPct val="120000"/>
              </a:lnSpc>
              <a:spcBef>
                <a:spcPts val="1000"/>
              </a:spcBef>
              <a:buNone/>
            </a:pPr>
            <a:r>
              <a:rPr lang="ko-KR" altLang="ko-KR" sz="1800" dirty="0"/>
              <a:t>②</a:t>
            </a:r>
            <a:r>
              <a:rPr lang="en-US" altLang="ko-KR" sz="1800" dirty="0"/>
              <a:t> </a:t>
            </a:r>
            <a:r>
              <a:rPr lang="ko-KR" altLang="en-US" sz="1800" dirty="0"/>
              <a:t>사회적 위험으로부터 근로자를 보호하는 예방사업</a:t>
            </a:r>
            <a:endParaRPr lang="en-US" altLang="ko-KR" sz="1800" dirty="0"/>
          </a:p>
          <a:p>
            <a:pPr marL="719138" indent="-339725">
              <a:lnSpc>
                <a:spcPct val="120000"/>
              </a:lnSpc>
              <a:spcBef>
                <a:spcPts val="1000"/>
              </a:spcBef>
              <a:buNone/>
            </a:pPr>
            <a:r>
              <a:rPr lang="ko-KR" altLang="ko-KR" sz="1800" dirty="0"/>
              <a:t>③</a:t>
            </a:r>
            <a:r>
              <a:rPr lang="en-US" altLang="ko-KR" sz="1800" dirty="0"/>
              <a:t> </a:t>
            </a:r>
            <a:r>
              <a:rPr lang="ko-KR" altLang="en-US" sz="1800" dirty="0"/>
              <a:t>사회문제를 겪고 있는 </a:t>
            </a:r>
            <a:r>
              <a:rPr lang="ko-KR" altLang="en-US" sz="1800" spc="-150" dirty="0"/>
              <a:t>사람들을</a:t>
            </a:r>
            <a:r>
              <a:rPr lang="ko-KR" altLang="en-US" sz="1800" dirty="0"/>
              <a:t> 대상으로 </a:t>
            </a:r>
            <a:r>
              <a:rPr lang="ko-KR" altLang="en-US" sz="1800" spc="-150" dirty="0"/>
              <a:t>근로능력의</a:t>
            </a:r>
            <a:r>
              <a:rPr lang="ko-KR" altLang="en-US" sz="1800" dirty="0"/>
              <a:t> </a:t>
            </a:r>
            <a:r>
              <a:rPr lang="ko-KR" altLang="en-US" sz="1800" spc="-150" dirty="0"/>
              <a:t>재생산과</a:t>
            </a:r>
            <a:r>
              <a:rPr lang="ko-KR" altLang="en-US" sz="1800" dirty="0"/>
              <a:t> 근로기회의 </a:t>
            </a:r>
            <a:endParaRPr lang="en-US" altLang="ko-KR" sz="1800" dirty="0" smtClean="0"/>
          </a:p>
          <a:p>
            <a:pPr marL="719138" indent="-339725">
              <a:lnSpc>
                <a:spcPct val="120000"/>
              </a:lnSpc>
              <a:spcBef>
                <a:spcPts val="1000"/>
              </a:spcBef>
              <a:buNone/>
            </a:pPr>
            <a:r>
              <a:rPr lang="en-US" altLang="ko-KR" sz="1800" dirty="0" smtClean="0"/>
              <a:t>    </a:t>
            </a:r>
            <a:r>
              <a:rPr lang="ko-KR" altLang="en-US" sz="1800" dirty="0" smtClean="0"/>
              <a:t>제공을 </a:t>
            </a:r>
            <a:r>
              <a:rPr lang="ko-KR" altLang="en-US" sz="1800" dirty="0"/>
              <a:t>목표로 하는 </a:t>
            </a:r>
            <a:r>
              <a:rPr lang="ko-KR" altLang="en-US" sz="1800" dirty="0" smtClean="0"/>
              <a:t>재활사업</a:t>
            </a:r>
            <a:endParaRPr lang="en-US" altLang="ko-KR" sz="1800" dirty="0" smtClean="0"/>
          </a:p>
          <a:p>
            <a:pPr marL="719138" indent="-339725">
              <a:lnSpc>
                <a:spcPct val="120000"/>
              </a:lnSpc>
              <a:spcBef>
                <a:spcPts val="1000"/>
              </a:spcBef>
              <a:buNone/>
            </a:pPr>
            <a:endParaRPr lang="en-US" altLang="ko-KR" sz="1800" dirty="0" smtClean="0"/>
          </a:p>
          <a:p>
            <a:pPr marL="719138" indent="-339725">
              <a:lnSpc>
                <a:spcPct val="120000"/>
              </a:lnSpc>
              <a:spcBef>
                <a:spcPts val="1000"/>
              </a:spcBef>
              <a:buNone/>
            </a:pPr>
            <a:r>
              <a:rPr lang="ko-KR" altLang="en-US" sz="1800" b="1" dirty="0" smtClean="0"/>
              <a:t>종합</a:t>
            </a:r>
            <a:endParaRPr lang="en-US" altLang="ko-KR" sz="1800" b="1" dirty="0" smtClean="0"/>
          </a:p>
          <a:p>
            <a:pPr marL="719138" indent="-339725">
              <a:lnSpc>
                <a:spcPct val="120000"/>
              </a:lnSpc>
              <a:spcBef>
                <a:spcPts val="1000"/>
              </a:spcBef>
              <a:buNone/>
            </a:pPr>
            <a:r>
              <a:rPr lang="ko-KR" altLang="en-US" sz="1800" dirty="0" smtClean="0"/>
              <a:t>세 가지 방향의 사업이 상호 유기적 연계 시행될 경우 노동자 계층의</a:t>
            </a:r>
            <a:endParaRPr lang="en-US" altLang="ko-KR" sz="1800" dirty="0" smtClean="0"/>
          </a:p>
          <a:p>
            <a:pPr marL="719138" indent="-339725">
              <a:lnSpc>
                <a:spcPct val="120000"/>
              </a:lnSpc>
              <a:spcBef>
                <a:spcPts val="1000"/>
              </a:spcBef>
              <a:buNone/>
            </a:pPr>
            <a:r>
              <a:rPr lang="ko-KR" altLang="en-US" sz="1800" dirty="0" smtClean="0"/>
              <a:t>생존권을 보호할 수 있는 </a:t>
            </a:r>
            <a:r>
              <a:rPr lang="ko-KR" altLang="en-US" sz="1800" dirty="0" err="1" smtClean="0"/>
              <a:t>안전망으로서</a:t>
            </a:r>
            <a:r>
              <a:rPr lang="ko-KR" altLang="en-US" sz="1800" dirty="0" smtClean="0"/>
              <a:t> 기능</a:t>
            </a:r>
            <a:endParaRPr lang="en-US" altLang="ko-KR" sz="1800" dirty="0" smtClean="0"/>
          </a:p>
        </p:txBody>
      </p:sp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81006" y="954086"/>
            <a:ext cx="8820150" cy="5403872"/>
          </a:xfrm>
        </p:spPr>
        <p:txBody>
          <a:bodyPr>
            <a:noAutofit/>
          </a:bodyPr>
          <a:lstStyle/>
          <a:p>
            <a:pPr indent="-454025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2000" b="1" dirty="0"/>
              <a:t>2) </a:t>
            </a:r>
            <a:r>
              <a:rPr lang="ko-KR" altLang="en-US" sz="2000" b="1" dirty="0" smtClean="0"/>
              <a:t>노동시장정책</a:t>
            </a:r>
            <a:endParaRPr lang="en-US" altLang="ko-KR" sz="2000" b="1" dirty="0" smtClean="0"/>
          </a:p>
          <a:p>
            <a:pPr indent="-454025">
              <a:lnSpc>
                <a:spcPct val="120000"/>
              </a:lnSpc>
              <a:spcBef>
                <a:spcPts val="500"/>
              </a:spcBef>
              <a:buNone/>
            </a:pPr>
            <a:endParaRPr lang="en-US" altLang="ko-KR" sz="800" dirty="0"/>
          </a:p>
          <a:p>
            <a:pPr marL="452438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/>
              <a:t>노동시장정책의 일반적 특성</a:t>
            </a:r>
            <a:endParaRPr lang="en-US" altLang="ko-KR" sz="1800" dirty="0"/>
          </a:p>
          <a:p>
            <a:pPr marL="541338" indent="-271463">
              <a:lnSpc>
                <a:spcPct val="150000"/>
              </a:lnSpc>
              <a:spcBef>
                <a:spcPts val="500"/>
              </a:spcBef>
            </a:pPr>
            <a:r>
              <a:rPr lang="ko-KR" altLang="en-US" sz="1800" dirty="0" smtClean="0"/>
              <a:t>경제정책의 한 영역</a:t>
            </a:r>
            <a:endParaRPr lang="en-US" altLang="ko-KR" sz="1800" dirty="0" smtClean="0"/>
          </a:p>
          <a:p>
            <a:pPr marL="541338" indent="-271463">
              <a:lnSpc>
                <a:spcPct val="150000"/>
              </a:lnSpc>
              <a:spcBef>
                <a:spcPts val="0"/>
              </a:spcBef>
              <a:buNone/>
            </a:pPr>
            <a:r>
              <a:rPr lang="ko-KR" altLang="en-US" sz="1800" dirty="0" smtClean="0"/>
              <a:t>  </a:t>
            </a:r>
            <a:r>
              <a:rPr lang="en-US" altLang="ko-KR" sz="1800" dirty="0" smtClean="0"/>
              <a:t>:</a:t>
            </a:r>
            <a:r>
              <a:rPr lang="ko-KR" altLang="en-US" sz="1800" dirty="0" smtClean="0"/>
              <a:t> 노동시장은 상품인 노동력의 거래장소로서 임금이 결정</a:t>
            </a:r>
            <a:endParaRPr lang="en-US" altLang="ko-KR" sz="1800" dirty="0" smtClean="0"/>
          </a:p>
          <a:p>
            <a:pPr marL="541338" indent="-271463">
              <a:spcBef>
                <a:spcPts val="500"/>
              </a:spcBef>
            </a:pPr>
            <a:r>
              <a:rPr lang="ko-KR" altLang="en-US" sz="1800" dirty="0" smtClean="0"/>
              <a:t>노동력의 </a:t>
            </a:r>
            <a:r>
              <a:rPr lang="ko-KR" altLang="en-US" sz="1800" dirty="0"/>
              <a:t>거래는 인간의 생존과 존엄성에 부정적 영향을 미칠 </a:t>
            </a:r>
            <a:r>
              <a:rPr lang="ko-KR" altLang="en-US" sz="1800" dirty="0" smtClean="0"/>
              <a:t>수 있으므로 </a:t>
            </a:r>
            <a:endParaRPr lang="en-US" altLang="ko-KR" sz="1800" dirty="0" smtClean="0"/>
          </a:p>
          <a:p>
            <a:pPr marL="541338" indent="-271463">
              <a:spcBef>
                <a:spcPts val="500"/>
              </a:spcBef>
              <a:buNone/>
            </a:pPr>
            <a:r>
              <a:rPr lang="en-US" altLang="ko-KR" sz="1800" dirty="0" smtClean="0"/>
              <a:t>  </a:t>
            </a:r>
            <a:r>
              <a:rPr lang="en-US" altLang="ko-KR" sz="1800" dirty="0" smtClean="0">
                <a:solidFill>
                  <a:schemeClr val="bg1"/>
                </a:solidFill>
              </a:rPr>
              <a:t> .</a:t>
            </a:r>
            <a:r>
              <a:rPr lang="ko-KR" altLang="en-US" sz="1800" dirty="0" smtClean="0"/>
              <a:t>특별취급의 </a:t>
            </a:r>
            <a:r>
              <a:rPr lang="ko-KR" altLang="en-US" sz="1800" dirty="0"/>
              <a:t>당위성</a:t>
            </a:r>
            <a:endParaRPr lang="en-US" altLang="ko-KR" sz="1800" dirty="0"/>
          </a:p>
          <a:p>
            <a:pPr marL="541338" indent="-271463">
              <a:lnSpc>
                <a:spcPct val="150000"/>
              </a:lnSpc>
              <a:spcBef>
                <a:spcPts val="500"/>
              </a:spcBef>
            </a:pPr>
            <a:r>
              <a:rPr lang="ko-KR" altLang="en-US" sz="1800" dirty="0"/>
              <a:t>노동력은 국가의 </a:t>
            </a:r>
            <a:r>
              <a:rPr lang="ko-KR" altLang="en-US" sz="1800" spc="-150" dirty="0"/>
              <a:t>노동시장정책을</a:t>
            </a:r>
            <a:r>
              <a:rPr lang="ko-KR" altLang="en-US" sz="1800" dirty="0"/>
              <a:t> 통하여 설정한 보호장치의 </a:t>
            </a:r>
            <a:r>
              <a:rPr lang="ko-KR" altLang="en-US" sz="1800" dirty="0" smtClean="0"/>
              <a:t>테두리 내에서 거래</a:t>
            </a:r>
            <a:r>
              <a:rPr lang="en-US" altLang="ko-KR" sz="1800" dirty="0" smtClean="0"/>
              <a:t>  </a:t>
            </a:r>
          </a:p>
          <a:p>
            <a:pPr marL="541338" indent="-271463">
              <a:lnSpc>
                <a:spcPct val="150000"/>
              </a:lnSpc>
              <a:spcBef>
                <a:spcPts val="0"/>
              </a:spcBef>
              <a:buNone/>
            </a:pPr>
            <a:r>
              <a:rPr lang="en-US" altLang="ko-KR" sz="1800" dirty="0" smtClean="0"/>
              <a:t>  : </a:t>
            </a:r>
            <a:r>
              <a:rPr lang="ko-KR" altLang="en-US" sz="1800" dirty="0" smtClean="0"/>
              <a:t>노동시장정책은 사회복지정책의 중요한 영역</a:t>
            </a:r>
            <a:endParaRPr lang="en-US" altLang="ko-KR" sz="1800" dirty="0" smtClean="0"/>
          </a:p>
          <a:p>
            <a:pPr marL="452438">
              <a:lnSpc>
                <a:spcPct val="120000"/>
              </a:lnSpc>
              <a:spcBef>
                <a:spcPts val="1500"/>
              </a:spcBef>
              <a:buFont typeface="Wingdings" pitchFamily="2" charset="2"/>
              <a:buChar char="l"/>
            </a:pPr>
            <a:r>
              <a:rPr lang="ko-KR" altLang="en-US" sz="1800" dirty="0" smtClean="0"/>
              <a:t>노동시장정책의 </a:t>
            </a:r>
            <a:r>
              <a:rPr lang="ko-KR" altLang="en-US" sz="1800" dirty="0"/>
              <a:t>목표와 수단</a:t>
            </a:r>
            <a:endParaRPr lang="en-US" altLang="ko-KR" sz="1800" dirty="0"/>
          </a:p>
          <a:p>
            <a:pPr marL="723900" indent="-271463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 smtClean="0"/>
              <a:t>목표</a:t>
            </a:r>
            <a:endParaRPr lang="en-US" altLang="ko-KR" sz="1800" dirty="0" smtClean="0"/>
          </a:p>
          <a:p>
            <a:pPr marL="723900" indent="-271463">
              <a:lnSpc>
                <a:spcPct val="120000"/>
              </a:lnSpc>
              <a:spcBef>
                <a:spcPts val="500"/>
              </a:spcBef>
              <a:buNone/>
            </a:pPr>
            <a:endParaRPr lang="en-US" altLang="ko-KR" sz="100" dirty="0"/>
          </a:p>
          <a:p>
            <a:pPr marL="627063" indent="-271463">
              <a:lnSpc>
                <a:spcPct val="120000"/>
              </a:lnSpc>
              <a:spcBef>
                <a:spcPts val="0"/>
              </a:spcBef>
              <a:buNone/>
            </a:pPr>
            <a:r>
              <a:rPr lang="ko-KR" altLang="en-US" sz="1800" dirty="0"/>
              <a:t>  </a:t>
            </a:r>
            <a:r>
              <a:rPr lang="en-US" altLang="ko-KR" sz="1800" dirty="0"/>
              <a:t>: </a:t>
            </a:r>
            <a:r>
              <a:rPr lang="ko-KR" altLang="en-US" sz="1800" dirty="0"/>
              <a:t>노동기회의 보편적 보장</a:t>
            </a:r>
            <a:r>
              <a:rPr lang="en-US" altLang="ko-KR" sz="1800" dirty="0"/>
              <a:t>, </a:t>
            </a:r>
            <a:r>
              <a:rPr lang="ko-KR" altLang="en-US" sz="1800" dirty="0"/>
              <a:t>개인별 적성과 능력에 적합한 분야에서 최상의 조건</a:t>
            </a:r>
            <a:endParaRPr lang="en-US" altLang="ko-KR" sz="1800" dirty="0"/>
          </a:p>
          <a:p>
            <a:pPr marL="627063" indent="-271463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ko-KR" sz="1800" dirty="0"/>
              <a:t>    </a:t>
            </a:r>
            <a:r>
              <a:rPr lang="ko-KR" altLang="en-US" sz="1800" dirty="0" smtClean="0"/>
              <a:t>으로 </a:t>
            </a:r>
            <a:r>
              <a:rPr lang="ko-KR" altLang="en-US" sz="1800" dirty="0"/>
              <a:t>근로할 수 있는 권리 보장</a:t>
            </a:r>
            <a:endParaRPr lang="en-US" altLang="ko-KR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62476" y="404812"/>
            <a:ext cx="8352928" cy="6238897"/>
          </a:xfrm>
        </p:spPr>
        <p:txBody>
          <a:bodyPr>
            <a:noAutofit/>
          </a:bodyPr>
          <a:lstStyle/>
          <a:p>
            <a:pPr marL="358775" lvl="0" indent="-271463">
              <a:lnSpc>
                <a:spcPct val="120000"/>
              </a:lnSpc>
              <a:spcBef>
                <a:spcPts val="500"/>
              </a:spcBef>
            </a:pPr>
            <a:r>
              <a:rPr lang="ko-KR" altLang="en-US" sz="2000" b="1" dirty="0">
                <a:solidFill>
                  <a:prstClr val="black"/>
                </a:solidFill>
              </a:rPr>
              <a:t>완전고용정책</a:t>
            </a:r>
            <a:endParaRPr lang="en-US" altLang="ko-KR" sz="2000" b="1" dirty="0">
              <a:solidFill>
                <a:prstClr val="black"/>
              </a:solidFill>
            </a:endParaRPr>
          </a:p>
          <a:p>
            <a:pPr marL="455613" lvl="0" indent="-271463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>
                <a:solidFill>
                  <a:prstClr val="black"/>
                </a:solidFill>
              </a:rPr>
              <a:t>① </a:t>
            </a:r>
            <a:r>
              <a:rPr lang="ko-KR" altLang="en-US" sz="1800" dirty="0">
                <a:solidFill>
                  <a:prstClr val="black"/>
                </a:solidFill>
              </a:rPr>
              <a:t>안정된 생존을 위한 물질적 기반</a:t>
            </a:r>
            <a:r>
              <a:rPr lang="en-US" altLang="ko-KR" sz="1800" dirty="0">
                <a:solidFill>
                  <a:prstClr val="black"/>
                </a:solidFill>
              </a:rPr>
              <a:t>, </a:t>
            </a:r>
            <a:r>
              <a:rPr lang="ko-KR" altLang="en-US" sz="1800" dirty="0">
                <a:solidFill>
                  <a:prstClr val="black"/>
                </a:solidFill>
              </a:rPr>
              <a:t>자아실현과 사회참여의 기회 제공</a:t>
            </a:r>
            <a:r>
              <a:rPr lang="en-US" altLang="ko-KR" sz="1800" dirty="0">
                <a:solidFill>
                  <a:prstClr val="black"/>
                </a:solidFill>
              </a:rPr>
              <a:t>, </a:t>
            </a:r>
            <a:r>
              <a:rPr lang="ko-KR" altLang="en-US" sz="1800" dirty="0">
                <a:solidFill>
                  <a:prstClr val="black"/>
                </a:solidFill>
              </a:rPr>
              <a:t>실업</a:t>
            </a:r>
            <a:endParaRPr lang="en-US" altLang="ko-KR" sz="1800" dirty="0">
              <a:solidFill>
                <a:prstClr val="black"/>
              </a:solidFill>
            </a:endParaRPr>
          </a:p>
          <a:p>
            <a:pPr marL="455613" lvl="0" indent="-271463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>
                <a:solidFill>
                  <a:prstClr val="black"/>
                </a:solidFill>
              </a:rPr>
              <a:t>    </a:t>
            </a:r>
            <a:r>
              <a:rPr lang="ko-KR" altLang="en-US" sz="1800" dirty="0">
                <a:solidFill>
                  <a:prstClr val="black"/>
                </a:solidFill>
              </a:rPr>
              <a:t>으로 인한 사회불안과 경제적 부담을 최소화</a:t>
            </a:r>
            <a:endParaRPr lang="en-US" altLang="ko-KR" sz="1800" dirty="0">
              <a:solidFill>
                <a:prstClr val="black"/>
              </a:solidFill>
            </a:endParaRPr>
          </a:p>
          <a:p>
            <a:pPr marL="455613" lvl="0" indent="-271463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>
                <a:solidFill>
                  <a:prstClr val="black"/>
                </a:solidFill>
              </a:rPr>
              <a:t>② </a:t>
            </a:r>
            <a:r>
              <a:rPr lang="ko-KR" altLang="en-US" sz="1800" dirty="0">
                <a:solidFill>
                  <a:prstClr val="black"/>
                </a:solidFill>
              </a:rPr>
              <a:t>사회주의 국가에서 완전고용의 법적 보장의 장점</a:t>
            </a:r>
            <a:r>
              <a:rPr lang="en-US" altLang="ko-KR" sz="1600" dirty="0">
                <a:solidFill>
                  <a:prstClr val="black"/>
                </a:solidFill>
              </a:rPr>
              <a:t>(</a:t>
            </a:r>
            <a:r>
              <a:rPr lang="ko-KR" altLang="en-US" sz="1600" dirty="0">
                <a:solidFill>
                  <a:prstClr val="black"/>
                </a:solidFill>
              </a:rPr>
              <a:t>경기변동에 따른 생활상의 </a:t>
            </a:r>
            <a:endParaRPr lang="en-US" altLang="ko-KR" sz="1600" dirty="0">
              <a:solidFill>
                <a:prstClr val="black"/>
              </a:solidFill>
            </a:endParaRPr>
          </a:p>
          <a:p>
            <a:pPr marL="455613" lvl="0" indent="-271463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600" dirty="0">
                <a:solidFill>
                  <a:prstClr val="black"/>
                </a:solidFill>
              </a:rPr>
              <a:t>    </a:t>
            </a:r>
            <a:r>
              <a:rPr lang="ko-KR" altLang="en-US" sz="1600" dirty="0">
                <a:solidFill>
                  <a:prstClr val="black"/>
                </a:solidFill>
              </a:rPr>
              <a:t>불안정 문제를 정치적으로 해결</a:t>
            </a:r>
            <a:r>
              <a:rPr lang="en-US" altLang="ko-KR" sz="1600" dirty="0">
                <a:solidFill>
                  <a:prstClr val="black"/>
                </a:solidFill>
              </a:rPr>
              <a:t>)</a:t>
            </a:r>
            <a:r>
              <a:rPr lang="ko-KR" altLang="en-US" sz="1800" dirty="0">
                <a:solidFill>
                  <a:prstClr val="black"/>
                </a:solidFill>
              </a:rPr>
              <a:t>과 단점</a:t>
            </a:r>
            <a:r>
              <a:rPr lang="en-US" altLang="ko-KR" sz="1600" dirty="0">
                <a:solidFill>
                  <a:prstClr val="black"/>
                </a:solidFill>
              </a:rPr>
              <a:t>(</a:t>
            </a:r>
            <a:r>
              <a:rPr lang="ko-KR" altLang="en-US" sz="1600" dirty="0">
                <a:solidFill>
                  <a:prstClr val="black"/>
                </a:solidFill>
              </a:rPr>
              <a:t>구조조정의 지체와 노동의 연성화 문제 등</a:t>
            </a:r>
            <a:r>
              <a:rPr lang="en-US" altLang="ko-KR" sz="1600" dirty="0" smtClean="0">
                <a:solidFill>
                  <a:prstClr val="black"/>
                </a:solidFill>
              </a:rPr>
              <a:t>)</a:t>
            </a:r>
          </a:p>
          <a:p>
            <a:pPr marL="455613" lvl="0" indent="-271463">
              <a:lnSpc>
                <a:spcPct val="120000"/>
              </a:lnSpc>
              <a:spcBef>
                <a:spcPts val="500"/>
              </a:spcBef>
              <a:buNone/>
            </a:pPr>
            <a:endParaRPr lang="en-US" altLang="ko-KR" sz="700" dirty="0">
              <a:solidFill>
                <a:prstClr val="black"/>
              </a:solidFill>
            </a:endParaRPr>
          </a:p>
          <a:p>
            <a:pPr marL="358775" indent="-271463">
              <a:lnSpc>
                <a:spcPct val="120000"/>
              </a:lnSpc>
              <a:spcBef>
                <a:spcPts val="1000"/>
              </a:spcBef>
            </a:pPr>
            <a:r>
              <a:rPr lang="ko-KR" altLang="en-US" sz="2000" b="1" dirty="0" smtClean="0"/>
              <a:t>조정정책</a:t>
            </a:r>
            <a:endParaRPr lang="en-US" altLang="ko-KR" sz="2000" b="1" dirty="0"/>
          </a:p>
          <a:p>
            <a:pPr marL="455613" indent="-271463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>
                <a:solidFill>
                  <a:prstClr val="black"/>
                </a:solidFill>
              </a:rPr>
              <a:t>① </a:t>
            </a:r>
            <a:r>
              <a:rPr lang="ko-KR" altLang="en-US" sz="1800" dirty="0">
                <a:solidFill>
                  <a:prstClr val="black"/>
                </a:solidFill>
              </a:rPr>
              <a:t>지역별 또는 산업별 인력의 수요와 공급의 불일치 문제</a:t>
            </a:r>
            <a:r>
              <a:rPr lang="en-US" altLang="ko-KR" sz="1800" dirty="0">
                <a:solidFill>
                  <a:prstClr val="black"/>
                </a:solidFill>
              </a:rPr>
              <a:t>(</a:t>
            </a:r>
            <a:r>
              <a:rPr lang="en-US" altLang="ko-KR" sz="1800" dirty="0" err="1">
                <a:solidFill>
                  <a:prstClr val="black"/>
                </a:solidFill>
              </a:rPr>
              <a:t>mis</a:t>
            </a:r>
            <a:r>
              <a:rPr lang="en-US" altLang="ko-KR" sz="1800" dirty="0">
                <a:solidFill>
                  <a:prstClr val="black"/>
                </a:solidFill>
              </a:rPr>
              <a:t>-match</a:t>
            </a:r>
            <a:r>
              <a:rPr lang="ko-KR" altLang="en-US" sz="1800" dirty="0">
                <a:solidFill>
                  <a:prstClr val="black"/>
                </a:solidFill>
              </a:rPr>
              <a:t>의 문제</a:t>
            </a:r>
            <a:r>
              <a:rPr lang="en-US" altLang="ko-KR" sz="1800" dirty="0">
                <a:solidFill>
                  <a:prstClr val="black"/>
                </a:solidFill>
              </a:rPr>
              <a:t>) </a:t>
            </a:r>
          </a:p>
          <a:p>
            <a:pPr marL="455613" indent="-271463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>
                <a:solidFill>
                  <a:prstClr val="black"/>
                </a:solidFill>
              </a:rPr>
              <a:t>② mobility </a:t>
            </a:r>
            <a:r>
              <a:rPr lang="ko-KR" altLang="en-US" sz="1800" dirty="0">
                <a:solidFill>
                  <a:prstClr val="black"/>
                </a:solidFill>
              </a:rPr>
              <a:t>지원수단</a:t>
            </a:r>
            <a:r>
              <a:rPr lang="en-US" altLang="ko-KR" sz="1800" dirty="0">
                <a:solidFill>
                  <a:prstClr val="black"/>
                </a:solidFill>
              </a:rPr>
              <a:t>: </a:t>
            </a:r>
            <a:r>
              <a:rPr lang="ko-KR" altLang="en-US" sz="1800" dirty="0">
                <a:solidFill>
                  <a:prstClr val="black"/>
                </a:solidFill>
              </a:rPr>
              <a:t>구인∙구직정보의 제공</a:t>
            </a:r>
            <a:r>
              <a:rPr lang="en-US" altLang="ko-KR" sz="1800" dirty="0">
                <a:solidFill>
                  <a:prstClr val="black"/>
                </a:solidFill>
              </a:rPr>
              <a:t>, </a:t>
            </a:r>
            <a:r>
              <a:rPr lang="ko-KR" altLang="en-US" sz="1800" dirty="0">
                <a:solidFill>
                  <a:prstClr val="black"/>
                </a:solidFill>
              </a:rPr>
              <a:t>직업상담 및 알선</a:t>
            </a:r>
            <a:r>
              <a:rPr lang="en-US" altLang="ko-KR" sz="1800" dirty="0">
                <a:solidFill>
                  <a:prstClr val="black"/>
                </a:solidFill>
              </a:rPr>
              <a:t>, </a:t>
            </a:r>
            <a:r>
              <a:rPr lang="ko-KR" altLang="en-US" sz="1800" dirty="0">
                <a:solidFill>
                  <a:prstClr val="black"/>
                </a:solidFill>
              </a:rPr>
              <a:t>직업교육</a:t>
            </a:r>
            <a:r>
              <a:rPr lang="en-US" altLang="ko-KR" sz="1800" dirty="0">
                <a:solidFill>
                  <a:prstClr val="black"/>
                </a:solidFill>
              </a:rPr>
              <a:t>, </a:t>
            </a:r>
          </a:p>
          <a:p>
            <a:pPr marL="455613" indent="-271463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>
                <a:solidFill>
                  <a:prstClr val="black"/>
                </a:solidFill>
              </a:rPr>
              <a:t> </a:t>
            </a:r>
            <a:r>
              <a:rPr lang="en-US" altLang="ko-KR" sz="1800" dirty="0">
                <a:solidFill>
                  <a:schemeClr val="bg1"/>
                </a:solidFill>
              </a:rPr>
              <a:t> . </a:t>
            </a:r>
            <a:r>
              <a:rPr lang="ko-KR" altLang="en-US" sz="1800" dirty="0">
                <a:solidFill>
                  <a:prstClr val="black"/>
                </a:solidFill>
              </a:rPr>
              <a:t>구직활동비 및 이사비용의 </a:t>
            </a:r>
            <a:r>
              <a:rPr lang="ko-KR" altLang="en-US" sz="1800" dirty="0" smtClean="0">
                <a:solidFill>
                  <a:prstClr val="black"/>
                </a:solidFill>
              </a:rPr>
              <a:t>지원</a:t>
            </a:r>
            <a:endParaRPr lang="en-US" altLang="ko-KR" sz="1800" dirty="0" smtClean="0">
              <a:solidFill>
                <a:prstClr val="black"/>
              </a:solidFill>
            </a:endParaRPr>
          </a:p>
          <a:p>
            <a:pPr marL="455613" indent="-271463">
              <a:lnSpc>
                <a:spcPct val="120000"/>
              </a:lnSpc>
              <a:spcBef>
                <a:spcPts val="500"/>
              </a:spcBef>
              <a:buNone/>
            </a:pPr>
            <a:endParaRPr lang="en-US" altLang="ko-KR" sz="300" dirty="0">
              <a:solidFill>
                <a:prstClr val="black"/>
              </a:solidFill>
            </a:endParaRPr>
          </a:p>
          <a:p>
            <a:pPr marL="358775" indent="-271463">
              <a:lnSpc>
                <a:spcPct val="120000"/>
              </a:lnSpc>
              <a:spcBef>
                <a:spcPts val="1000"/>
              </a:spcBef>
            </a:pPr>
            <a:r>
              <a:rPr lang="ko-KR" altLang="en-US" sz="2000" b="1" dirty="0"/>
              <a:t>임금정책</a:t>
            </a:r>
            <a:endParaRPr lang="en-US" altLang="ko-KR" sz="2000" b="1" dirty="0"/>
          </a:p>
          <a:p>
            <a:pPr marL="455613" indent="-271463">
              <a:lnSpc>
                <a:spcPct val="120000"/>
              </a:lnSpc>
              <a:spcBef>
                <a:spcPts val="500"/>
              </a:spcBef>
              <a:buNone/>
              <a:tabLst>
                <a:tab pos="450850" algn="l"/>
              </a:tabLst>
            </a:pPr>
            <a:r>
              <a:rPr lang="en-US" altLang="ko-KR" sz="1800" dirty="0">
                <a:solidFill>
                  <a:prstClr val="black"/>
                </a:solidFill>
              </a:rPr>
              <a:t>① </a:t>
            </a:r>
            <a:r>
              <a:rPr lang="ko-KR" altLang="en-US" sz="1800" dirty="0">
                <a:solidFill>
                  <a:prstClr val="black"/>
                </a:solidFill>
              </a:rPr>
              <a:t>기업의 과실배분문제를 둘러싼 노사 간 대립에 대응</a:t>
            </a:r>
            <a:endParaRPr lang="en-US" altLang="ko-KR" sz="1800" dirty="0">
              <a:solidFill>
                <a:prstClr val="black"/>
              </a:solidFill>
            </a:endParaRPr>
          </a:p>
          <a:p>
            <a:pPr marL="455613" indent="-271463">
              <a:lnSpc>
                <a:spcPct val="120000"/>
              </a:lnSpc>
              <a:spcBef>
                <a:spcPts val="500"/>
              </a:spcBef>
              <a:buNone/>
              <a:tabLst>
                <a:tab pos="450850" algn="l"/>
              </a:tabLst>
            </a:pPr>
            <a:r>
              <a:rPr lang="ko-KR" altLang="en-US" sz="1800" dirty="0">
                <a:solidFill>
                  <a:prstClr val="black"/>
                </a:solidFill>
              </a:rPr>
              <a:t>② 노동자계층의 생존권 보장</a:t>
            </a:r>
            <a:r>
              <a:rPr lang="en-US" altLang="ko-KR" sz="1800" dirty="0">
                <a:solidFill>
                  <a:prstClr val="black"/>
                </a:solidFill>
              </a:rPr>
              <a:t>(</a:t>
            </a:r>
            <a:r>
              <a:rPr lang="ko-KR" altLang="en-US" sz="1800" dirty="0">
                <a:solidFill>
                  <a:prstClr val="black"/>
                </a:solidFill>
              </a:rPr>
              <a:t>최저임금법</a:t>
            </a:r>
            <a:r>
              <a:rPr lang="en-US" altLang="ko-KR" sz="1800" dirty="0">
                <a:solidFill>
                  <a:prstClr val="black"/>
                </a:solidFill>
              </a:rPr>
              <a:t>)</a:t>
            </a:r>
          </a:p>
          <a:p>
            <a:pPr marL="455613" indent="-271463">
              <a:lnSpc>
                <a:spcPct val="120000"/>
              </a:lnSpc>
              <a:spcBef>
                <a:spcPts val="500"/>
              </a:spcBef>
              <a:buNone/>
              <a:tabLst>
                <a:tab pos="450850" algn="l"/>
              </a:tabLst>
            </a:pPr>
            <a:r>
              <a:rPr lang="en-US" altLang="ko-KR" sz="1800" dirty="0">
                <a:solidFill>
                  <a:prstClr val="black"/>
                </a:solidFill>
              </a:rPr>
              <a:t>③ </a:t>
            </a:r>
            <a:r>
              <a:rPr lang="ko-KR" altLang="en-US" sz="1800" dirty="0">
                <a:solidFill>
                  <a:prstClr val="black"/>
                </a:solidFill>
              </a:rPr>
              <a:t>노동에 대한 대가의 공정성 확보</a:t>
            </a:r>
            <a:endParaRPr lang="en-US" altLang="ko-KR" sz="1800" dirty="0">
              <a:solidFill>
                <a:prstClr val="black"/>
              </a:solidFill>
            </a:endParaRPr>
          </a:p>
          <a:p>
            <a:pPr marL="455613" indent="-271463">
              <a:lnSpc>
                <a:spcPct val="120000"/>
              </a:lnSpc>
              <a:spcBef>
                <a:spcPts val="0"/>
              </a:spcBef>
              <a:buNone/>
              <a:tabLst>
                <a:tab pos="450850" algn="l"/>
              </a:tabLst>
            </a:pPr>
            <a:r>
              <a:rPr lang="en-US" altLang="ko-KR" sz="1600" dirty="0">
                <a:solidFill>
                  <a:prstClr val="black"/>
                </a:solidFill>
              </a:rPr>
              <a:t>    (</a:t>
            </a:r>
            <a:r>
              <a:rPr lang="ko-KR" altLang="en-US" sz="1600" dirty="0">
                <a:solidFill>
                  <a:prstClr val="black"/>
                </a:solidFill>
              </a:rPr>
              <a:t>노사자율의 원칙과 노동자의 파업권과 쟁의권 보장 </a:t>
            </a:r>
            <a:r>
              <a:rPr lang="en-US" altLang="ko-KR" sz="1600" dirty="0">
                <a:solidFill>
                  <a:prstClr val="black"/>
                </a:solidFill>
              </a:rPr>
              <a:t>: </a:t>
            </a:r>
            <a:r>
              <a:rPr lang="ko-KR" altLang="en-US" sz="1600" dirty="0">
                <a:solidFill>
                  <a:prstClr val="black"/>
                </a:solidFill>
              </a:rPr>
              <a:t>노사 간 협상력의 균형을 위한 필수적 수단</a:t>
            </a:r>
            <a:r>
              <a:rPr lang="en-US" altLang="ko-KR" sz="1600" dirty="0">
                <a:solidFill>
                  <a:prstClr val="black"/>
                </a:solidFill>
              </a:rPr>
              <a:t>)</a:t>
            </a:r>
            <a:endParaRPr lang="ko-KR" altLang="en-US" sz="1600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14282" y="214290"/>
            <a:ext cx="8686800" cy="645507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2000" b="1" dirty="0"/>
              <a:t>3) </a:t>
            </a:r>
            <a:r>
              <a:rPr lang="ko-KR" altLang="en-US" sz="2000" b="1" dirty="0"/>
              <a:t>공동의사결정권</a:t>
            </a:r>
            <a:r>
              <a:rPr lang="en-US" altLang="ko-KR" sz="2000" b="1" dirty="0"/>
              <a:t>(</a:t>
            </a:r>
            <a:r>
              <a:rPr lang="en-US" altLang="ko-KR" sz="2000" b="1" dirty="0" err="1"/>
              <a:t>Mitbestimmung</a:t>
            </a:r>
            <a:r>
              <a:rPr lang="en-US" altLang="ko-KR" sz="2000" b="1" dirty="0" smtClean="0"/>
              <a:t>)</a:t>
            </a:r>
          </a:p>
          <a:p>
            <a:pPr marL="0" indent="0">
              <a:buNone/>
            </a:pPr>
            <a:endParaRPr lang="en-US" altLang="ko-KR" sz="900" b="1" dirty="0"/>
          </a:p>
          <a:p>
            <a:r>
              <a:rPr lang="ko-KR" altLang="en-US" sz="1800" dirty="0"/>
              <a:t>정의</a:t>
            </a:r>
            <a:r>
              <a:rPr lang="en-US" altLang="ko-KR" sz="1800" dirty="0"/>
              <a:t>: </a:t>
            </a:r>
            <a:r>
              <a:rPr lang="ko-KR" altLang="en-US" sz="1800" dirty="0"/>
              <a:t>이해당사자가 정책수립 및 집행과정에서 참여할 수 있는 권리</a:t>
            </a:r>
            <a:endParaRPr lang="en-US" altLang="ko-KR" sz="1800" dirty="0"/>
          </a:p>
          <a:p>
            <a:r>
              <a:rPr lang="ko-KR" altLang="en-US" sz="1800" dirty="0"/>
              <a:t>권리</a:t>
            </a:r>
            <a:r>
              <a:rPr lang="en-US" altLang="ko-KR" sz="1800" dirty="0"/>
              <a:t>:</a:t>
            </a:r>
            <a:r>
              <a:rPr lang="en-US" altLang="ko-KR" sz="1800" dirty="0">
                <a:solidFill>
                  <a:schemeClr val="bg1"/>
                </a:solidFill>
              </a:rPr>
              <a:t> </a:t>
            </a:r>
            <a:r>
              <a:rPr lang="en-US" altLang="ko-KR" sz="1800" dirty="0" smtClean="0">
                <a:solidFill>
                  <a:schemeClr val="bg1"/>
                </a:solidFill>
              </a:rPr>
              <a:t>. </a:t>
            </a:r>
            <a:r>
              <a:rPr lang="en-US" altLang="ko-KR" sz="1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①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경영자의 독단적 정책결정 방지</a:t>
            </a: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endParaRPr lang="en-US" altLang="ko-KR" sz="18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buNone/>
            </a:pPr>
            <a:r>
              <a:rPr lang="en-US" altLang="ko-KR" sz="1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            ②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당사자 이해 반영</a:t>
            </a: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endParaRPr lang="en-US" altLang="ko-KR" sz="18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buNone/>
            </a:pPr>
            <a:r>
              <a:rPr lang="en-US" altLang="ko-KR" sz="1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            ③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개인적 이해에 반하는 정책결정 </a:t>
            </a:r>
            <a:r>
              <a:rPr lang="ko-KR" altLang="en-US" sz="1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방어</a:t>
            </a:r>
            <a:endParaRPr lang="en-US" altLang="ko-KR" sz="18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buNone/>
            </a:pPr>
            <a:endParaRPr lang="en-US" altLang="ko-KR" sz="18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indent="0">
              <a:buNone/>
            </a:pPr>
            <a:r>
              <a:rPr lang="en-US" altLang="ko-KR" sz="1800" dirty="0" smtClean="0"/>
              <a:t> </a:t>
            </a:r>
            <a:r>
              <a:rPr lang="en-US" altLang="ko-KR" sz="1800" b="1" dirty="0" smtClean="0"/>
              <a:t>- </a:t>
            </a:r>
            <a:r>
              <a:rPr lang="ko-KR" altLang="en-US" sz="1800" b="1" dirty="0"/>
              <a:t>정책 효력의 </a:t>
            </a:r>
            <a:r>
              <a:rPr lang="ko-KR" altLang="en-US" sz="1800" b="1" dirty="0" smtClean="0"/>
              <a:t>범위</a:t>
            </a:r>
            <a:endParaRPr lang="en-US" altLang="ko-KR" sz="1800" b="1" dirty="0" smtClean="0"/>
          </a:p>
          <a:p>
            <a:pPr marL="0" indent="0">
              <a:buNone/>
            </a:pPr>
            <a:endParaRPr lang="en-US" altLang="ko-KR" sz="1800" dirty="0"/>
          </a:p>
          <a:p>
            <a:pPr marL="0" indent="0">
              <a:buNone/>
            </a:pPr>
            <a:r>
              <a:rPr lang="en-US" altLang="ko-KR" sz="1800" dirty="0"/>
              <a:t>&lt;</a:t>
            </a:r>
            <a:r>
              <a:rPr lang="ko-KR" altLang="en-US" sz="1800" dirty="0"/>
              <a:t>기업 차원의 공동의사결정권</a:t>
            </a:r>
            <a:r>
              <a:rPr lang="en-US" altLang="ko-KR" sz="1800" dirty="0"/>
              <a:t>&gt; </a:t>
            </a:r>
            <a:endParaRPr lang="en-US" altLang="ko-KR" sz="1800" dirty="0" smtClean="0"/>
          </a:p>
          <a:p>
            <a:pPr marL="0" indent="0">
              <a:buNone/>
            </a:pPr>
            <a:endParaRPr lang="en-US" altLang="ko-KR" sz="900" dirty="0"/>
          </a:p>
          <a:p>
            <a:pPr marL="540000"/>
            <a:r>
              <a:rPr lang="ko-KR" altLang="en-US" sz="1800" dirty="0"/>
              <a:t>기업 정관의 변경</a:t>
            </a:r>
            <a:r>
              <a:rPr lang="en-US" altLang="ko-KR" sz="1800" dirty="0"/>
              <a:t>, </a:t>
            </a:r>
            <a:r>
              <a:rPr lang="ko-KR" altLang="en-US" sz="1800" dirty="0"/>
              <a:t>임금 및 인사 체계</a:t>
            </a:r>
            <a:r>
              <a:rPr lang="en-US" altLang="ko-KR" sz="1800" dirty="0"/>
              <a:t>, </a:t>
            </a:r>
            <a:r>
              <a:rPr lang="ko-KR" altLang="en-US" sz="1800" dirty="0"/>
              <a:t>사업장의 이전 또는 폐쇄 등에 대한 </a:t>
            </a:r>
            <a:endParaRPr lang="en-US" altLang="ko-KR" sz="1800" dirty="0" smtClean="0"/>
          </a:p>
          <a:p>
            <a:pPr marL="540000">
              <a:buNone/>
            </a:pPr>
            <a:r>
              <a:rPr lang="en-US" altLang="ko-KR" sz="1800" dirty="0" smtClean="0"/>
              <a:t>   </a:t>
            </a:r>
            <a:r>
              <a:rPr lang="en-US" altLang="ko-KR" sz="1800" dirty="0" smtClean="0">
                <a:solidFill>
                  <a:schemeClr val="bg1"/>
                </a:solidFill>
              </a:rPr>
              <a:t>. </a:t>
            </a:r>
            <a:r>
              <a:rPr lang="ko-KR" altLang="en-US" sz="1800" dirty="0" smtClean="0"/>
              <a:t>노사합의 </a:t>
            </a:r>
            <a:r>
              <a:rPr lang="ko-KR" altLang="en-US" sz="1800" dirty="0"/>
              <a:t>의무화</a:t>
            </a:r>
            <a:r>
              <a:rPr lang="en-US" altLang="ko-KR" sz="1800" dirty="0"/>
              <a:t>, </a:t>
            </a:r>
          </a:p>
          <a:p>
            <a:pPr marL="540000"/>
            <a:r>
              <a:rPr lang="ko-KR" altLang="en-US" sz="1800" dirty="0"/>
              <a:t>기업의 경영정보</a:t>
            </a:r>
            <a:r>
              <a:rPr lang="en-US" altLang="ko-KR" sz="1800" dirty="0"/>
              <a:t>, </a:t>
            </a:r>
            <a:r>
              <a:rPr lang="ko-KR" altLang="en-US" sz="1800" dirty="0"/>
              <a:t>경영전략의 수립</a:t>
            </a:r>
            <a:r>
              <a:rPr lang="en-US" altLang="ko-KR" sz="1800" dirty="0"/>
              <a:t>-</a:t>
            </a:r>
            <a:r>
              <a:rPr lang="ko-KR" altLang="en-US" sz="1800" dirty="0"/>
              <a:t>변경 등에 대한 참여권과 사전 동의의 보장</a:t>
            </a:r>
            <a:endParaRPr lang="en-US" altLang="ko-KR" sz="1800" dirty="0"/>
          </a:p>
          <a:p>
            <a:pPr marL="0" indent="0">
              <a:buNone/>
            </a:pPr>
            <a:endParaRPr lang="en-US" altLang="ko-KR" sz="1800" dirty="0" smtClean="0"/>
          </a:p>
          <a:p>
            <a:pPr marL="0" indent="0">
              <a:buNone/>
            </a:pPr>
            <a:r>
              <a:rPr lang="en-US" altLang="ko-KR" sz="1800" dirty="0" smtClean="0"/>
              <a:t>&lt;</a:t>
            </a:r>
            <a:r>
              <a:rPr lang="ko-KR" altLang="en-US" sz="1800" dirty="0"/>
              <a:t>전체 산업 차원의 공동의사결정권</a:t>
            </a:r>
            <a:r>
              <a:rPr lang="en-US" altLang="ko-KR" sz="1800" dirty="0"/>
              <a:t>&gt; </a:t>
            </a:r>
            <a:endParaRPr lang="en-US" altLang="ko-KR" sz="1800" dirty="0" smtClean="0"/>
          </a:p>
          <a:p>
            <a:pPr marL="0" indent="0">
              <a:buNone/>
            </a:pPr>
            <a:endParaRPr lang="en-US" altLang="ko-KR" sz="900" dirty="0"/>
          </a:p>
          <a:p>
            <a:pPr marL="540000"/>
            <a:r>
              <a:rPr lang="ko-KR" altLang="en-US" sz="1800" dirty="0"/>
              <a:t>전체 근로계층에게 영향을 미칠 수 있는 정책사안</a:t>
            </a:r>
            <a:endParaRPr lang="en-US" altLang="ko-KR" sz="1800" dirty="0"/>
          </a:p>
          <a:p>
            <a:pPr marL="540000"/>
            <a:r>
              <a:rPr lang="ko-KR" altLang="en-US" sz="1800" dirty="0"/>
              <a:t>최저임금법</a:t>
            </a:r>
            <a:r>
              <a:rPr lang="en-US" altLang="ko-KR" sz="1800" dirty="0"/>
              <a:t>, </a:t>
            </a:r>
            <a:r>
              <a:rPr lang="ko-KR" altLang="en-US" sz="1800" dirty="0"/>
              <a:t>법정근로시간</a:t>
            </a:r>
            <a:r>
              <a:rPr lang="en-US" altLang="ko-KR" sz="1800" dirty="0"/>
              <a:t>, </a:t>
            </a:r>
            <a:r>
              <a:rPr lang="ko-KR" altLang="en-US" sz="1800" dirty="0"/>
              <a:t>사회보장권 등</a:t>
            </a:r>
            <a:endParaRPr lang="en-US" altLang="ko-KR" sz="1800" dirty="0"/>
          </a:p>
          <a:p>
            <a:pPr marL="540000"/>
            <a:r>
              <a:rPr lang="ko-KR" altLang="en-US" sz="1800" dirty="0"/>
              <a:t>노동조합연합회</a:t>
            </a:r>
            <a:r>
              <a:rPr lang="en-US" altLang="ko-KR" sz="1800" dirty="0"/>
              <a:t>(= </a:t>
            </a:r>
            <a:r>
              <a:rPr lang="ko-KR" altLang="en-US" sz="1800" dirty="0" err="1"/>
              <a:t>한국노동조합총연맹</a:t>
            </a:r>
            <a:r>
              <a:rPr lang="en-US" altLang="ko-KR" sz="1800" dirty="0"/>
              <a:t>, </a:t>
            </a:r>
            <a:r>
              <a:rPr lang="ko-KR" altLang="en-US" sz="1800" dirty="0" err="1"/>
              <a:t>민주노동조합총연맹</a:t>
            </a:r>
            <a:r>
              <a:rPr lang="en-US" altLang="ko-KR" sz="1800" dirty="0"/>
              <a:t>)</a:t>
            </a:r>
          </a:p>
          <a:p>
            <a:endParaRPr lang="en-US" altLang="ko-KR" dirty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46204257"/>
      </p:ext>
    </p:extLst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42876" y="308907"/>
            <a:ext cx="8858280" cy="2760053"/>
          </a:xfrm>
        </p:spPr>
        <p:txBody>
          <a:bodyPr>
            <a:noAutofit/>
          </a:bodyPr>
          <a:lstStyle/>
          <a:p>
            <a:pPr marL="539750" indent="-539750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2000" b="1" dirty="0"/>
              <a:t>2. </a:t>
            </a:r>
            <a:r>
              <a:rPr lang="ko-KR" altLang="en-US" sz="2000" b="1" dirty="0"/>
              <a:t>균등화 정책</a:t>
            </a:r>
            <a:r>
              <a:rPr lang="en-US" altLang="ko-KR" sz="2000" b="1" dirty="0"/>
              <a:t>(</a:t>
            </a:r>
            <a:r>
              <a:rPr lang="en-US" altLang="ko-KR" sz="2000" b="1" dirty="0" err="1"/>
              <a:t>Ausgleichspolitik</a:t>
            </a:r>
            <a:r>
              <a:rPr lang="en-US" altLang="ko-KR" sz="2000" b="1" dirty="0"/>
              <a:t>)</a:t>
            </a:r>
          </a:p>
          <a:p>
            <a:pPr marL="454025" indent="-246063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의의</a:t>
            </a:r>
            <a:endParaRPr lang="en-US" altLang="ko-KR" sz="1800" dirty="0"/>
          </a:p>
          <a:p>
            <a:pPr marL="454025" indent="-246063">
              <a:lnSpc>
                <a:spcPct val="120000"/>
              </a:lnSpc>
              <a:spcBef>
                <a:spcPts val="0"/>
              </a:spcBef>
              <a:buNone/>
            </a:pPr>
            <a:r>
              <a:rPr lang="ko-KR" altLang="en-US" sz="1800" dirty="0"/>
              <a:t>   </a:t>
            </a:r>
            <a:r>
              <a:rPr lang="en-US" altLang="ko-KR" sz="1800" dirty="0"/>
              <a:t>: </a:t>
            </a:r>
            <a:r>
              <a:rPr lang="ko-KR" altLang="en-US" sz="1800" dirty="0"/>
              <a:t>사회정의의 관점에서 불평등 요인을 제거∙완화함으로써 동등한 삶의 기회보장</a:t>
            </a:r>
            <a:endParaRPr lang="en-US" altLang="ko-KR" sz="1800" dirty="0"/>
          </a:p>
          <a:p>
            <a:pPr marL="454025" indent="-246063">
              <a:spcBef>
                <a:spcPts val="500"/>
              </a:spcBef>
            </a:pPr>
            <a:r>
              <a:rPr lang="ko-KR" altLang="en-US" sz="1800" dirty="0"/>
              <a:t>내용 </a:t>
            </a:r>
            <a:r>
              <a:rPr lang="en-US" altLang="ko-KR" sz="1800" dirty="0" smtClean="0"/>
              <a:t>:</a:t>
            </a:r>
            <a:r>
              <a:rPr lang="en-US" altLang="ko-KR" sz="1800" dirty="0" smtClean="0">
                <a:solidFill>
                  <a:schemeClr val="bg1"/>
                </a:solidFill>
              </a:rPr>
              <a:t> .  </a:t>
            </a:r>
            <a:r>
              <a:rPr lang="en-US" altLang="ko-KR" sz="1800" dirty="0"/>
              <a:t>① </a:t>
            </a:r>
            <a:r>
              <a:rPr lang="ko-KR" altLang="en-US" sz="1800" dirty="0"/>
              <a:t>기본적 욕구의 보편적 충족 </a:t>
            </a:r>
            <a:endParaRPr lang="en-US" altLang="ko-KR" sz="1800" dirty="0"/>
          </a:p>
          <a:p>
            <a:pPr marL="207962" indent="0">
              <a:lnSpc>
                <a:spcPct val="150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              </a:t>
            </a:r>
            <a:r>
              <a:rPr lang="ko-KR" altLang="en-US" sz="1800" dirty="0" smtClean="0"/>
              <a:t>② 기회의 </a:t>
            </a:r>
            <a:r>
              <a:rPr lang="ko-KR" altLang="en-US" sz="1800" dirty="0"/>
              <a:t>균등한 </a:t>
            </a:r>
            <a:r>
              <a:rPr lang="ko-KR" altLang="en-US" sz="1800" dirty="0" smtClean="0"/>
              <a:t>보장</a:t>
            </a:r>
            <a:endParaRPr lang="en-US" altLang="ko-KR" sz="1800" dirty="0" smtClean="0"/>
          </a:p>
          <a:p>
            <a:pPr marL="454025" indent="-246063">
              <a:lnSpc>
                <a:spcPct val="150000"/>
              </a:lnSpc>
              <a:spcBef>
                <a:spcPts val="0"/>
              </a:spcBef>
              <a:buNone/>
            </a:pPr>
            <a:r>
              <a:rPr lang="en-US" altLang="ko-KR" sz="1800" dirty="0" smtClean="0"/>
              <a:t>              </a:t>
            </a:r>
            <a:r>
              <a:rPr lang="ko-KR" altLang="en-US" sz="1800" dirty="0" smtClean="0"/>
              <a:t>③ 사회적 </a:t>
            </a:r>
            <a:r>
              <a:rPr lang="ko-KR" altLang="en-US" sz="1800" dirty="0"/>
              <a:t>질서와 기능유지에 소요되는 비용의 </a:t>
            </a:r>
            <a:r>
              <a:rPr lang="ko-KR" altLang="en-US" sz="1800" dirty="0" smtClean="0"/>
              <a:t>사회화</a:t>
            </a:r>
            <a:endParaRPr lang="en-US" altLang="ko-KR" sz="1800" dirty="0" smtClean="0"/>
          </a:p>
          <a:p>
            <a:pPr marL="454025" indent="-246063">
              <a:lnSpc>
                <a:spcPct val="150000"/>
              </a:lnSpc>
              <a:spcBef>
                <a:spcPts val="0"/>
              </a:spcBef>
              <a:buNone/>
            </a:pPr>
            <a:r>
              <a:rPr lang="en-US" altLang="ko-KR" sz="1800" dirty="0" smtClean="0"/>
              <a:t>1) </a:t>
            </a:r>
            <a:r>
              <a:rPr lang="ko-KR" altLang="en-US" sz="1800" dirty="0" err="1" smtClean="0"/>
              <a:t>균등화정책의</a:t>
            </a:r>
            <a:r>
              <a:rPr lang="ko-KR" altLang="en-US" sz="1800" dirty="0" smtClean="0"/>
              <a:t> 영역</a:t>
            </a:r>
            <a:endParaRPr lang="en-US" altLang="ko-KR" sz="1800" dirty="0" smtClean="0"/>
          </a:p>
          <a:p>
            <a:pPr marL="454025" indent="-246063">
              <a:lnSpc>
                <a:spcPct val="150000"/>
              </a:lnSpc>
              <a:spcBef>
                <a:spcPts val="0"/>
              </a:spcBef>
              <a:buNone/>
            </a:pPr>
            <a:endParaRPr lang="en-US" altLang="ko-KR" sz="1800" dirty="0"/>
          </a:p>
          <a:p>
            <a:pPr marL="454025" indent="-246063">
              <a:lnSpc>
                <a:spcPct val="120000"/>
              </a:lnSpc>
              <a:spcBef>
                <a:spcPts val="0"/>
              </a:spcBef>
              <a:buNone/>
            </a:pPr>
            <a:endParaRPr lang="en-US" altLang="ko-KR" sz="1800" dirty="0" smtClean="0"/>
          </a:p>
          <a:p>
            <a:pPr marL="454025" indent="-246063">
              <a:lnSpc>
                <a:spcPct val="120000"/>
              </a:lnSpc>
              <a:spcBef>
                <a:spcPts val="0"/>
              </a:spcBef>
              <a:buNone/>
            </a:pPr>
            <a:endParaRPr lang="en-US" altLang="ko-KR" sz="1800" dirty="0" smtClean="0"/>
          </a:p>
          <a:p>
            <a:pPr marL="454025" indent="-246063">
              <a:lnSpc>
                <a:spcPct val="120000"/>
              </a:lnSpc>
              <a:spcBef>
                <a:spcPts val="0"/>
              </a:spcBef>
              <a:buNone/>
            </a:pPr>
            <a:endParaRPr lang="en-US" altLang="ko-KR" sz="1800" dirty="0" smtClean="0"/>
          </a:p>
          <a:p>
            <a:pPr marL="454025" indent="-246063">
              <a:lnSpc>
                <a:spcPct val="120000"/>
              </a:lnSpc>
              <a:spcBef>
                <a:spcPts val="0"/>
              </a:spcBef>
              <a:buNone/>
            </a:pPr>
            <a:endParaRPr lang="en-US" altLang="ko-KR" sz="1800" dirty="0" smtClean="0"/>
          </a:p>
          <a:p>
            <a:pPr marL="454025" indent="-246063">
              <a:lnSpc>
                <a:spcPct val="120000"/>
              </a:lnSpc>
              <a:spcBef>
                <a:spcPts val="0"/>
              </a:spcBef>
              <a:buNone/>
            </a:pPr>
            <a:endParaRPr lang="en-US" altLang="ko-KR" sz="1800" dirty="0" smtClean="0"/>
          </a:p>
          <a:p>
            <a:pPr marL="454025" indent="-246063">
              <a:lnSpc>
                <a:spcPct val="120000"/>
              </a:lnSpc>
              <a:spcBef>
                <a:spcPts val="0"/>
              </a:spcBef>
              <a:buNone/>
            </a:pPr>
            <a:endParaRPr lang="en-US" altLang="ko-KR" sz="1800" dirty="0" smtClean="0"/>
          </a:p>
          <a:p>
            <a:pPr marL="454025" indent="-246063">
              <a:lnSpc>
                <a:spcPct val="120000"/>
              </a:lnSpc>
              <a:spcBef>
                <a:spcPts val="0"/>
              </a:spcBef>
              <a:buNone/>
            </a:pPr>
            <a:endParaRPr lang="en-US" altLang="ko-KR" sz="1800" dirty="0" smtClean="0"/>
          </a:p>
          <a:p>
            <a:pPr marL="454025" indent="-246063">
              <a:lnSpc>
                <a:spcPct val="120000"/>
              </a:lnSpc>
              <a:spcBef>
                <a:spcPts val="0"/>
              </a:spcBef>
              <a:buNone/>
            </a:pPr>
            <a:endParaRPr lang="en-US" altLang="ko-KR" sz="1800" dirty="0" smtClean="0"/>
          </a:p>
          <a:p>
            <a:pPr marL="454025" indent="-246063">
              <a:lnSpc>
                <a:spcPct val="120000"/>
              </a:lnSpc>
              <a:spcBef>
                <a:spcPts val="0"/>
              </a:spcBef>
              <a:buNone/>
            </a:pPr>
            <a:endParaRPr lang="en-US" altLang="ko-KR" sz="1600" dirty="0" smtClean="0"/>
          </a:p>
          <a:p>
            <a:pPr marL="454025" indent="-246063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ko-KR" sz="1600" dirty="0" smtClean="0"/>
              <a:t>[</a:t>
            </a:r>
            <a:r>
              <a:rPr lang="ko-KR" altLang="en-US" sz="1600" dirty="0"/>
              <a:t>그림 </a:t>
            </a:r>
            <a:r>
              <a:rPr lang="en-US" altLang="ko-KR" sz="1600" dirty="0"/>
              <a:t>6-4] </a:t>
            </a:r>
            <a:r>
              <a:rPr lang="ko-KR" altLang="en-US" sz="1600" dirty="0"/>
              <a:t>균등화정책의 목표 영역별 유형 </a:t>
            </a:r>
            <a:r>
              <a:rPr lang="en-US" altLang="ko-KR" sz="1600" dirty="0"/>
              <a:t>(p. 150)</a:t>
            </a:r>
          </a:p>
        </p:txBody>
      </p:sp>
      <p:grpSp>
        <p:nvGrpSpPr>
          <p:cNvPr id="28" name="그룹 27"/>
          <p:cNvGrpSpPr/>
          <p:nvPr/>
        </p:nvGrpSpPr>
        <p:grpSpPr>
          <a:xfrm>
            <a:off x="428596" y="3068960"/>
            <a:ext cx="8319868" cy="3217560"/>
            <a:chOff x="428596" y="2857496"/>
            <a:chExt cx="8215370" cy="3429024"/>
          </a:xfrm>
        </p:grpSpPr>
        <p:grpSp>
          <p:nvGrpSpPr>
            <p:cNvPr id="26" name="그룹 25"/>
            <p:cNvGrpSpPr/>
            <p:nvPr/>
          </p:nvGrpSpPr>
          <p:grpSpPr>
            <a:xfrm>
              <a:off x="2500298" y="3000372"/>
              <a:ext cx="5000660" cy="3143272"/>
              <a:chOff x="357158" y="2714620"/>
              <a:chExt cx="5072098" cy="3286148"/>
            </a:xfrm>
          </p:grpSpPr>
          <p:cxnSp>
            <p:nvCxnSpPr>
              <p:cNvPr id="22" name="직선 연결선 21"/>
              <p:cNvCxnSpPr/>
              <p:nvPr/>
            </p:nvCxnSpPr>
            <p:spPr>
              <a:xfrm rot="5400000">
                <a:off x="4394199" y="4821247"/>
                <a:ext cx="642942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5" name="그룹 24"/>
              <p:cNvGrpSpPr/>
              <p:nvPr/>
            </p:nvGrpSpPr>
            <p:grpSpPr>
              <a:xfrm>
                <a:off x="357158" y="2714620"/>
                <a:ext cx="5072098" cy="3286148"/>
                <a:chOff x="357158" y="2714620"/>
                <a:chExt cx="5072098" cy="3286148"/>
              </a:xfrm>
            </p:grpSpPr>
            <p:cxnSp>
              <p:nvCxnSpPr>
                <p:cNvPr id="21" name="직선 연결선 20"/>
                <p:cNvCxnSpPr/>
                <p:nvPr/>
              </p:nvCxnSpPr>
              <p:spPr>
                <a:xfrm rot="5400000">
                  <a:off x="2678099" y="4892685"/>
                  <a:ext cx="642942" cy="1588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8" name="그룹 17"/>
                <p:cNvGrpSpPr/>
                <p:nvPr/>
              </p:nvGrpSpPr>
              <p:grpSpPr>
                <a:xfrm>
                  <a:off x="357158" y="2714620"/>
                  <a:ext cx="5072098" cy="3286148"/>
                  <a:chOff x="3643306" y="3007724"/>
                  <a:chExt cx="4130370" cy="3064482"/>
                </a:xfrm>
              </p:grpSpPr>
              <p:cxnSp>
                <p:nvCxnSpPr>
                  <p:cNvPr id="17" name="직선 연결선 16"/>
                  <p:cNvCxnSpPr/>
                  <p:nvPr/>
                </p:nvCxnSpPr>
                <p:spPr>
                  <a:xfrm rot="5400000">
                    <a:off x="3894133" y="4964123"/>
                    <a:ext cx="642942" cy="1588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5" name="그룹 14"/>
                  <p:cNvGrpSpPr/>
                  <p:nvPr/>
                </p:nvGrpSpPr>
                <p:grpSpPr>
                  <a:xfrm>
                    <a:off x="3643306" y="3007724"/>
                    <a:ext cx="4130370" cy="3064482"/>
                    <a:chOff x="3643306" y="3007724"/>
                    <a:chExt cx="4130370" cy="3064482"/>
                  </a:xfrm>
                </p:grpSpPr>
                <p:grpSp>
                  <p:nvGrpSpPr>
                    <p:cNvPr id="4" name="그룹 3"/>
                    <p:cNvGrpSpPr/>
                    <p:nvPr/>
                  </p:nvGrpSpPr>
                  <p:grpSpPr>
                    <a:xfrm>
                      <a:off x="3656304" y="3007724"/>
                      <a:ext cx="4117372" cy="1908183"/>
                      <a:chOff x="766905" y="2821944"/>
                      <a:chExt cx="7392772" cy="3182417"/>
                    </a:xfrm>
                  </p:grpSpPr>
                  <p:cxnSp>
                    <p:nvCxnSpPr>
                      <p:cNvPr id="6" name="직선 연결선 5"/>
                      <p:cNvCxnSpPr/>
                      <p:nvPr/>
                    </p:nvCxnSpPr>
                    <p:spPr>
                      <a:xfrm rot="5400000">
                        <a:off x="2071670" y="3714752"/>
                        <a:ext cx="928694" cy="928694"/>
                      </a:xfrm>
                      <a:prstGeom prst="line">
                        <a:avLst/>
                      </a:prstGeom>
                      <a:ln w="2857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" name="직선 연결선 6"/>
                      <p:cNvCxnSpPr/>
                      <p:nvPr/>
                    </p:nvCxnSpPr>
                    <p:spPr>
                      <a:xfrm rot="5400000">
                        <a:off x="4179671" y="4143380"/>
                        <a:ext cx="856462" cy="794"/>
                      </a:xfrm>
                      <a:prstGeom prst="line">
                        <a:avLst/>
                      </a:prstGeom>
                      <a:ln w="2857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" name="직선 연결선 7"/>
                      <p:cNvCxnSpPr/>
                      <p:nvPr/>
                    </p:nvCxnSpPr>
                    <p:spPr>
                      <a:xfrm>
                        <a:off x="6000760" y="3714752"/>
                        <a:ext cx="928694" cy="857256"/>
                      </a:xfrm>
                      <a:prstGeom prst="line">
                        <a:avLst/>
                      </a:prstGeom>
                      <a:ln w="2857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5" name="직사각형 4"/>
                      <p:cNvSpPr/>
                      <p:nvPr/>
                    </p:nvSpPr>
                    <p:spPr>
                      <a:xfrm>
                        <a:off x="2795844" y="2821944"/>
                        <a:ext cx="3334958" cy="917397"/>
                      </a:xfrm>
                      <a:prstGeom prst="rect">
                        <a:avLst/>
                      </a:prstGeom>
                      <a:solidFill>
                        <a:schemeClr val="accent3"/>
                      </a:solidFill>
                      <a:ln>
                        <a:solidFill>
                          <a:schemeClr val="tx1"/>
                        </a:solidFill>
                      </a:ln>
                      <a:effectLst>
                        <a:outerShdw dist="88900" dir="2700000" algn="tl" rotWithShape="0">
                          <a:prstClr val="black">
                            <a:alpha val="40000"/>
                          </a:prstClr>
                        </a:outerShdw>
                      </a:effectLst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ko-KR" altLang="en-US" b="1" dirty="0" err="1" smtClean="0">
                            <a:solidFill>
                              <a:schemeClr val="tx1"/>
                            </a:solidFill>
                            <a:latin typeface="+mn-ea"/>
                          </a:rPr>
                          <a:t>균등화정책</a:t>
                        </a:r>
                        <a:endParaRPr lang="ko-KR" altLang="en-US" b="1" dirty="0">
                          <a:solidFill>
                            <a:schemeClr val="tx1"/>
                          </a:solidFill>
                          <a:latin typeface="+mn-ea"/>
                        </a:endParaRPr>
                      </a:p>
                    </p:txBody>
                  </p:sp>
                  <p:sp>
                    <p:nvSpPr>
                      <p:cNvPr id="9" name="타원 8"/>
                      <p:cNvSpPr/>
                      <p:nvPr/>
                    </p:nvSpPr>
                    <p:spPr>
                      <a:xfrm>
                        <a:off x="766905" y="4335370"/>
                        <a:ext cx="2028941" cy="1668991"/>
                      </a:xfrm>
                      <a:prstGeom prst="ellipse">
                        <a:avLst/>
                      </a:prstGeom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ko-KR" altLang="en-US" sz="1600" b="1" spc="-150" dirty="0" smtClean="0">
                            <a:solidFill>
                              <a:schemeClr val="tx1"/>
                            </a:solidFill>
                            <a:latin typeface="+mn-ea"/>
                          </a:rPr>
                          <a:t>기본적</a:t>
                        </a:r>
                        <a:endParaRPr lang="en-US" altLang="ko-KR" sz="1600" b="1" spc="-150" dirty="0" smtClean="0">
                          <a:solidFill>
                            <a:schemeClr val="tx1"/>
                          </a:solidFill>
                          <a:latin typeface="+mn-ea"/>
                        </a:endParaRPr>
                      </a:p>
                      <a:p>
                        <a:pPr algn="ctr"/>
                        <a:r>
                          <a:rPr lang="ko-KR" altLang="en-US" sz="1600" b="1" spc="-150" dirty="0" smtClean="0">
                            <a:solidFill>
                              <a:schemeClr val="tx1"/>
                            </a:solidFill>
                            <a:latin typeface="+mn-ea"/>
                          </a:rPr>
                          <a:t>욕구충족</a:t>
                        </a:r>
                        <a:endParaRPr lang="en-US" altLang="ko-KR" sz="1600" b="1" spc="-150" dirty="0" smtClean="0">
                          <a:solidFill>
                            <a:schemeClr val="tx1"/>
                          </a:solidFill>
                          <a:latin typeface="+mn-ea"/>
                        </a:endParaRPr>
                      </a:p>
                    </p:txBody>
                  </p:sp>
                  <p:sp>
                    <p:nvSpPr>
                      <p:cNvPr id="10" name="타원 9"/>
                      <p:cNvSpPr/>
                      <p:nvPr/>
                    </p:nvSpPr>
                    <p:spPr>
                      <a:xfrm>
                        <a:off x="3522867" y="4329007"/>
                        <a:ext cx="2053364" cy="1579888"/>
                      </a:xfrm>
                      <a:prstGeom prst="ellipse">
                        <a:avLst/>
                      </a:prstGeom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ko-KR" altLang="en-US" sz="1600" b="1" spc="-150" dirty="0" smtClean="0">
                            <a:solidFill>
                              <a:schemeClr val="tx1"/>
                            </a:solidFill>
                          </a:rPr>
                          <a:t>기회의</a:t>
                        </a:r>
                        <a:endParaRPr lang="en-US" altLang="ko-KR" sz="1600" b="1" spc="-150" dirty="0" smtClean="0">
                          <a:solidFill>
                            <a:schemeClr val="tx1"/>
                          </a:solidFill>
                        </a:endParaRPr>
                      </a:p>
                      <a:p>
                        <a:pPr algn="ctr"/>
                        <a:r>
                          <a:rPr lang="ko-KR" altLang="en-US" sz="1600" b="1" spc="-150" dirty="0" smtClean="0">
                            <a:solidFill>
                              <a:schemeClr val="tx1"/>
                            </a:solidFill>
                          </a:rPr>
                          <a:t>균등</a:t>
                        </a:r>
                        <a:endParaRPr lang="en-US" altLang="ko-KR" sz="1600" b="1" spc="-150" dirty="0" smtClean="0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11" name="타원 10"/>
                      <p:cNvSpPr/>
                      <p:nvPr/>
                    </p:nvSpPr>
                    <p:spPr>
                      <a:xfrm>
                        <a:off x="6124821" y="4239392"/>
                        <a:ext cx="2034856" cy="1658818"/>
                      </a:xfrm>
                      <a:prstGeom prst="ellipse">
                        <a:avLst/>
                      </a:prstGeom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ko-KR" altLang="en-US" sz="1600" b="1" spc="-150" dirty="0" smtClean="0">
                            <a:solidFill>
                              <a:schemeClr val="tx1"/>
                            </a:solidFill>
                          </a:rPr>
                          <a:t>공평한</a:t>
                        </a:r>
                        <a:endParaRPr lang="en-US" altLang="ko-KR" sz="1600" b="1" spc="-150" dirty="0" smtClean="0">
                          <a:solidFill>
                            <a:schemeClr val="tx1"/>
                          </a:solidFill>
                        </a:endParaRPr>
                      </a:p>
                      <a:p>
                        <a:pPr algn="ctr"/>
                        <a:r>
                          <a:rPr lang="ko-KR" altLang="en-US" sz="1600" b="1" spc="-150" dirty="0" smtClean="0">
                            <a:solidFill>
                              <a:schemeClr val="tx1"/>
                            </a:solidFill>
                          </a:rPr>
                          <a:t>책임</a:t>
                        </a:r>
                        <a:endParaRPr lang="en-US" altLang="ko-KR" sz="1600" b="1" spc="-150" dirty="0" smtClean="0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</p:grpSp>
                <p:sp>
                  <p:nvSpPr>
                    <p:cNvPr id="12" name="타원 11"/>
                    <p:cNvSpPr/>
                    <p:nvPr/>
                  </p:nvSpPr>
                  <p:spPr>
                    <a:xfrm>
                      <a:off x="3643306" y="5071476"/>
                      <a:ext cx="1130010" cy="1000730"/>
                    </a:xfrm>
                    <a:prstGeom prst="ellipse">
                      <a:avLst/>
                    </a:prstGeom>
                    <a:solidFill>
                      <a:schemeClr val="accent3">
                        <a:lumMod val="60000"/>
                        <a:lumOff val="4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ko-KR" altLang="en-US" sz="1600" b="1" spc="-150" dirty="0" smtClean="0">
                          <a:solidFill>
                            <a:schemeClr val="tx1"/>
                          </a:solidFill>
                          <a:latin typeface="+mn-ea"/>
                        </a:rPr>
                        <a:t>주택복지</a:t>
                      </a:r>
                      <a:endParaRPr lang="en-US" altLang="ko-KR" sz="1600" b="1" spc="-150" dirty="0" smtClean="0">
                        <a:solidFill>
                          <a:schemeClr val="tx1"/>
                        </a:solidFill>
                        <a:latin typeface="+mn-ea"/>
                      </a:endParaRPr>
                    </a:p>
                    <a:p>
                      <a:pPr algn="ctr"/>
                      <a:r>
                        <a:rPr lang="ko-KR" altLang="en-US" sz="1600" b="1" spc="-150" dirty="0" smtClean="0">
                          <a:solidFill>
                            <a:schemeClr val="tx1"/>
                          </a:solidFill>
                          <a:latin typeface="+mn-ea"/>
                        </a:rPr>
                        <a:t>정책</a:t>
                      </a:r>
                      <a:endParaRPr lang="ko-KR" altLang="en-US" sz="1600" b="1" spc="-150" dirty="0">
                        <a:solidFill>
                          <a:schemeClr val="tx1"/>
                        </a:solidFill>
                        <a:latin typeface="+mn-ea"/>
                      </a:endParaRPr>
                    </a:p>
                  </p:txBody>
                </p:sp>
                <p:sp>
                  <p:nvSpPr>
                    <p:cNvPr id="13" name="타원 12"/>
                    <p:cNvSpPr/>
                    <p:nvPr/>
                  </p:nvSpPr>
                  <p:spPr>
                    <a:xfrm>
                      <a:off x="5178227" y="5067660"/>
                      <a:ext cx="1179723" cy="1004546"/>
                    </a:xfrm>
                    <a:prstGeom prst="ellipse">
                      <a:avLst/>
                    </a:prstGeom>
                    <a:solidFill>
                      <a:schemeClr val="accent3">
                        <a:lumMod val="60000"/>
                        <a:lumOff val="4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ko-KR" altLang="en-US" sz="1600" b="1" spc="-150" dirty="0" smtClean="0">
                          <a:solidFill>
                            <a:schemeClr val="tx1"/>
                          </a:solidFill>
                        </a:rPr>
                        <a:t>교육복지</a:t>
                      </a:r>
                      <a:endParaRPr lang="en-US" altLang="ko-KR" sz="1600" b="1" spc="-15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ko-KR" altLang="en-US" sz="1600" b="1" spc="-150" dirty="0" smtClean="0">
                          <a:solidFill>
                            <a:schemeClr val="tx1"/>
                          </a:solidFill>
                        </a:rPr>
                        <a:t>정책</a:t>
                      </a:r>
                      <a:endParaRPr lang="en-US" altLang="ko-KR" sz="1600" b="1" spc="-150" dirty="0" smtClean="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4" name="타원 13"/>
                    <p:cNvSpPr/>
                    <p:nvPr/>
                  </p:nvSpPr>
                  <p:spPr>
                    <a:xfrm>
                      <a:off x="6627374" y="5013927"/>
                      <a:ext cx="1133304" cy="994630"/>
                    </a:xfrm>
                    <a:prstGeom prst="ellipse">
                      <a:avLst/>
                    </a:prstGeom>
                    <a:solidFill>
                      <a:schemeClr val="accent3">
                        <a:lumMod val="60000"/>
                        <a:lumOff val="4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ko-KR" altLang="en-US" sz="1600" b="1" spc="-150" dirty="0" smtClean="0">
                          <a:solidFill>
                            <a:schemeClr val="tx1"/>
                          </a:solidFill>
                        </a:rPr>
                        <a:t>가족복지</a:t>
                      </a:r>
                      <a:endParaRPr lang="en-US" altLang="ko-KR" sz="1600" b="1" spc="-15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ko-KR" altLang="en-US" sz="1600" b="1" spc="-150" dirty="0" smtClean="0">
                          <a:solidFill>
                            <a:schemeClr val="tx1"/>
                          </a:solidFill>
                        </a:rPr>
                        <a:t>정책</a:t>
                      </a:r>
                      <a:endParaRPr lang="en-US" altLang="ko-KR" sz="1600" b="1" spc="-150" dirty="0" smtClean="0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</p:grpSp>
          </p:grpSp>
        </p:grpSp>
        <p:sp>
          <p:nvSpPr>
            <p:cNvPr id="23" name="모서리가 둥근 직사각형 22"/>
            <p:cNvSpPr/>
            <p:nvPr/>
          </p:nvSpPr>
          <p:spPr>
            <a:xfrm>
              <a:off x="1357290" y="3929066"/>
              <a:ext cx="714380" cy="857256"/>
            </a:xfrm>
            <a:prstGeom prst="roundRect">
              <a:avLst/>
            </a:prstGeom>
            <a:solidFill>
              <a:srgbClr val="A0BF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b="1" dirty="0" smtClean="0">
                  <a:solidFill>
                    <a:schemeClr val="tx1"/>
                  </a:solidFill>
                </a:rPr>
                <a:t>목표</a:t>
              </a:r>
              <a:endParaRPr lang="ko-KR" altLang="en-US" b="1" dirty="0">
                <a:solidFill>
                  <a:schemeClr val="tx1"/>
                </a:solidFill>
              </a:endParaRPr>
            </a:p>
          </p:txBody>
        </p:sp>
        <p:sp>
          <p:nvSpPr>
            <p:cNvPr id="24" name="모서리가 둥근 직사각형 23"/>
            <p:cNvSpPr/>
            <p:nvPr/>
          </p:nvSpPr>
          <p:spPr>
            <a:xfrm>
              <a:off x="1357290" y="5214950"/>
              <a:ext cx="714380" cy="857256"/>
            </a:xfrm>
            <a:prstGeom prst="roundRect">
              <a:avLst/>
            </a:prstGeom>
            <a:solidFill>
              <a:srgbClr val="A0BF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b="1" dirty="0" smtClean="0">
                  <a:solidFill>
                    <a:schemeClr val="tx1"/>
                  </a:solidFill>
                </a:rPr>
                <a:t>정책</a:t>
              </a:r>
              <a:endParaRPr lang="ko-KR" altLang="en-US" b="1" dirty="0">
                <a:solidFill>
                  <a:schemeClr val="tx1"/>
                </a:solidFill>
              </a:endParaRPr>
            </a:p>
          </p:txBody>
        </p:sp>
        <p:sp>
          <p:nvSpPr>
            <p:cNvPr id="27" name="직사각형 26"/>
            <p:cNvSpPr/>
            <p:nvPr/>
          </p:nvSpPr>
          <p:spPr>
            <a:xfrm>
              <a:off x="428596" y="2857496"/>
              <a:ext cx="8215370" cy="342902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926" y="332656"/>
            <a:ext cx="9144032" cy="6336704"/>
          </a:xfrm>
        </p:spPr>
        <p:txBody>
          <a:bodyPr>
            <a:normAutofit lnSpcReduction="10000"/>
          </a:bodyPr>
          <a:lstStyle/>
          <a:p>
            <a:pPr marL="127000" indent="0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2000" dirty="0" smtClean="0"/>
              <a:t>(1) </a:t>
            </a:r>
            <a:r>
              <a:rPr lang="ko-KR" altLang="en-US" sz="2000" dirty="0" smtClean="0"/>
              <a:t>주택복지정책</a:t>
            </a:r>
            <a:endParaRPr lang="en-US" altLang="ko-KR" sz="2000" dirty="0"/>
          </a:p>
          <a:p>
            <a:pPr marL="584200" indent="-285750">
              <a:lnSpc>
                <a:spcPct val="120000"/>
              </a:lnSpc>
              <a:spcBef>
                <a:spcPts val="500"/>
              </a:spcBef>
              <a:buFont typeface="Wingdings" panose="05000000000000000000" pitchFamily="2" charset="2"/>
              <a:buChar char="§"/>
            </a:pPr>
            <a:r>
              <a:rPr lang="ko-KR" altLang="en-US" sz="1800" dirty="0" smtClean="0"/>
              <a:t>정책의 </a:t>
            </a:r>
            <a:r>
              <a:rPr lang="ko-KR" altLang="en-US" sz="1800" dirty="0" smtClean="0"/>
              <a:t>도입배경</a:t>
            </a:r>
            <a:endParaRPr lang="en-US" altLang="ko-KR" sz="1800" dirty="0" smtClean="0"/>
          </a:p>
          <a:p>
            <a:pPr marL="717550" indent="-265113">
              <a:lnSpc>
                <a:spcPct val="120000"/>
              </a:lnSpc>
              <a:spcBef>
                <a:spcPts val="500"/>
              </a:spcBef>
            </a:pPr>
            <a:r>
              <a:rPr lang="en-US" altLang="ko-KR" sz="1800" dirty="0"/>
              <a:t>3</a:t>
            </a:r>
            <a:r>
              <a:rPr lang="ko-KR" altLang="en-US" sz="1800" dirty="0"/>
              <a:t>대 기본욕구의 하나로서 기본적 수준의 </a:t>
            </a:r>
            <a:r>
              <a:rPr lang="ko-KR" altLang="en-US" sz="1800" dirty="0" err="1"/>
              <a:t>주거권</a:t>
            </a:r>
            <a:r>
              <a:rPr lang="ko-KR" altLang="en-US" sz="1800" dirty="0"/>
              <a:t> 보편적 보장</a:t>
            </a:r>
            <a:endParaRPr lang="en-US" altLang="ko-KR" sz="1800" dirty="0"/>
          </a:p>
          <a:p>
            <a:pPr marL="717550" indent="-265113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탄생배경</a:t>
            </a:r>
            <a:endParaRPr lang="en-US" altLang="ko-KR" sz="1800" dirty="0"/>
          </a:p>
          <a:p>
            <a:pPr marL="717550" indent="-265113">
              <a:lnSpc>
                <a:spcPct val="120000"/>
              </a:lnSpc>
              <a:spcBef>
                <a:spcPts val="500"/>
              </a:spcBef>
              <a:buNone/>
            </a:pPr>
            <a:r>
              <a:rPr lang="ko-KR" altLang="en-US" sz="1800" dirty="0"/>
              <a:t>   </a:t>
            </a:r>
            <a:r>
              <a:rPr lang="en-US" altLang="ko-KR" sz="1800" dirty="0"/>
              <a:t>: </a:t>
            </a:r>
            <a:r>
              <a:rPr lang="ko-KR" altLang="en-US" sz="1800" dirty="0"/>
              <a:t>산업화 초기 </a:t>
            </a:r>
            <a:r>
              <a:rPr lang="ko-KR" altLang="en-US" sz="1800" spc="-150" dirty="0"/>
              <a:t>주택공급의 절대적 부족</a:t>
            </a:r>
            <a:r>
              <a:rPr lang="en-US" altLang="ko-KR" sz="1800" dirty="0"/>
              <a:t>, </a:t>
            </a:r>
            <a:r>
              <a:rPr lang="ko-KR" altLang="en-US" sz="1800" spc="-150" dirty="0"/>
              <a:t>주거비용의 폭등</a:t>
            </a:r>
            <a:r>
              <a:rPr lang="en-US" altLang="ko-KR" sz="1800" dirty="0"/>
              <a:t>, </a:t>
            </a:r>
            <a:r>
              <a:rPr lang="ko-KR" altLang="en-US" sz="1800" spc="-150" dirty="0"/>
              <a:t>열악한 주거환경 등의 </a:t>
            </a:r>
            <a:r>
              <a:rPr lang="ko-KR" altLang="en-US" sz="1800" dirty="0"/>
              <a:t>개선</a:t>
            </a:r>
            <a:endParaRPr lang="en-US" altLang="ko-KR" sz="1800" dirty="0"/>
          </a:p>
          <a:p>
            <a:pPr marL="717550" indent="-265113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주택의 기능</a:t>
            </a:r>
            <a:r>
              <a:rPr lang="en-US" altLang="ko-KR" sz="1800" dirty="0"/>
              <a:t>: ① </a:t>
            </a:r>
            <a:r>
              <a:rPr lang="ko-KR" altLang="en-US" sz="1800" dirty="0"/>
              <a:t>거주의 기능 ② 건강 ∙신체 ∙정서적 기능 재생산</a:t>
            </a:r>
            <a:endParaRPr lang="en-US" altLang="ko-KR" sz="1800" dirty="0"/>
          </a:p>
          <a:p>
            <a:pPr marL="717550" indent="-265113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ko-KR" sz="1800" dirty="0">
                <a:solidFill>
                  <a:schemeClr val="bg1"/>
                </a:solidFill>
              </a:rPr>
              <a:t>  ..                .</a:t>
            </a:r>
            <a:r>
              <a:rPr lang="ko-KR" altLang="en-US" sz="1800" dirty="0"/>
              <a:t>③ 가족기능의 유지 및 확대 기능</a:t>
            </a:r>
            <a:r>
              <a:rPr lang="en-US" altLang="ko-KR" sz="1800" dirty="0"/>
              <a:t>, </a:t>
            </a:r>
            <a:r>
              <a:rPr lang="ko-KR" altLang="en-US" sz="1800" dirty="0"/>
              <a:t>삶의 질에 중대한 영향</a:t>
            </a:r>
            <a:r>
              <a:rPr lang="en-US" altLang="ko-KR" sz="1800" dirty="0"/>
              <a:t>      </a:t>
            </a:r>
          </a:p>
          <a:p>
            <a:pPr marL="717550" indent="-265113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ko-KR" sz="1800" dirty="0"/>
              <a:t> </a:t>
            </a:r>
            <a:endParaRPr lang="en-US" altLang="ko-KR" sz="1800" dirty="0" smtClean="0"/>
          </a:p>
          <a:p>
            <a:pPr marL="584200" indent="-285750">
              <a:lnSpc>
                <a:spcPct val="120000"/>
              </a:lnSpc>
              <a:spcBef>
                <a:spcPts val="500"/>
              </a:spcBef>
              <a:buFont typeface="Wingdings" panose="05000000000000000000" pitchFamily="2" charset="2"/>
              <a:buChar char="§"/>
            </a:pPr>
            <a:r>
              <a:rPr lang="en-US" altLang="ko-KR" sz="1800" dirty="0" smtClean="0">
                <a:latin typeface="바탕" panose="02030600000101010101" pitchFamily="18" charset="-127"/>
                <a:ea typeface="바탕" panose="02030600000101010101" pitchFamily="18" charset="-127"/>
              </a:rPr>
              <a:t> </a:t>
            </a:r>
            <a:r>
              <a:rPr lang="ko-KR" altLang="en-US" sz="1800" dirty="0" smtClean="0"/>
              <a:t>정책의 목표</a:t>
            </a:r>
            <a:endParaRPr lang="en-US" altLang="ko-KR" sz="1800" dirty="0" smtClean="0"/>
          </a:p>
          <a:p>
            <a:pPr marL="738187" indent="-285750">
              <a:lnSpc>
                <a:spcPct val="120000"/>
              </a:lnSpc>
              <a:spcBef>
                <a:spcPts val="0"/>
              </a:spcBef>
            </a:pPr>
            <a:r>
              <a:rPr lang="en-US" altLang="ko-KR" sz="1800" dirty="0" smtClean="0"/>
              <a:t> </a:t>
            </a:r>
            <a:r>
              <a:rPr lang="ko-KR" altLang="en-US" sz="1800" dirty="0"/>
              <a:t>모든 국민이 각자의 상황이나 선호에 적합한 주택을 확보할 수 있는 여건 조성</a:t>
            </a:r>
            <a:r>
              <a:rPr lang="en-US" altLang="ko-KR" sz="1800" dirty="0"/>
              <a:t> </a:t>
            </a:r>
            <a:endParaRPr lang="en-US" altLang="ko-KR" sz="1800" dirty="0" smtClean="0"/>
          </a:p>
          <a:p>
            <a:pPr marL="717550" indent="-265113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     (</a:t>
            </a:r>
            <a:r>
              <a:rPr lang="ko-KR" altLang="en-US" sz="1800" dirty="0"/>
              <a:t>일반사회정책의 목표</a:t>
            </a:r>
            <a:r>
              <a:rPr lang="en-US" altLang="ko-KR" sz="1800" dirty="0"/>
              <a:t>)</a:t>
            </a:r>
          </a:p>
          <a:p>
            <a:pPr marL="738187" indent="-285750">
              <a:lnSpc>
                <a:spcPct val="120000"/>
              </a:lnSpc>
              <a:spcBef>
                <a:spcPts val="500"/>
              </a:spcBef>
            </a:pPr>
            <a:r>
              <a:rPr lang="en-US" altLang="ko-KR" sz="1800" dirty="0" smtClean="0"/>
              <a:t> </a:t>
            </a:r>
            <a:r>
              <a:rPr lang="ko-KR" altLang="en-US" sz="1800" dirty="0"/>
              <a:t>저소득계층을 대상으로 주거 공간이나 질적 측면에서 최소기준이상을 충족하고</a:t>
            </a:r>
            <a:r>
              <a:rPr lang="en-US" altLang="ko-KR" sz="1800" dirty="0"/>
              <a:t>, </a:t>
            </a:r>
            <a:endParaRPr lang="en-US" altLang="ko-KR" sz="1800" dirty="0" smtClean="0"/>
          </a:p>
          <a:p>
            <a:pPr marL="717550" indent="-265113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     </a:t>
            </a:r>
            <a:r>
              <a:rPr lang="ko-KR" altLang="en-US" sz="1800" dirty="0" smtClean="0"/>
              <a:t>동시에 비용의 </a:t>
            </a:r>
            <a:r>
              <a:rPr lang="ko-KR" altLang="en-US" sz="1800" dirty="0"/>
              <a:t>측면에서 부담 가능한 주거기회의 </a:t>
            </a:r>
            <a:r>
              <a:rPr lang="ko-KR" altLang="en-US" sz="1800" dirty="0" smtClean="0"/>
              <a:t>보장</a:t>
            </a:r>
            <a:endParaRPr lang="en-US" altLang="ko-KR" sz="1800" dirty="0" smtClean="0"/>
          </a:p>
          <a:p>
            <a:pPr marL="738187" indent="-285750">
              <a:lnSpc>
                <a:spcPct val="120000"/>
              </a:lnSpc>
              <a:spcBef>
                <a:spcPts val="500"/>
              </a:spcBef>
              <a:buFont typeface="Wingdings" panose="05000000000000000000" pitchFamily="2" charset="2"/>
              <a:buChar char="§"/>
            </a:pPr>
            <a:endParaRPr lang="en-US" altLang="ko-KR" sz="1800" dirty="0" smtClean="0"/>
          </a:p>
          <a:p>
            <a:pPr marL="738187" indent="-285750">
              <a:lnSpc>
                <a:spcPct val="120000"/>
              </a:lnSpc>
              <a:spcBef>
                <a:spcPts val="500"/>
              </a:spcBef>
              <a:buFont typeface="Wingdings" panose="05000000000000000000" pitchFamily="2" charset="2"/>
              <a:buChar char="§"/>
            </a:pPr>
            <a:r>
              <a:rPr lang="ko-KR" altLang="en-US" sz="1800" dirty="0" smtClean="0"/>
              <a:t>현실적 </a:t>
            </a:r>
            <a:r>
              <a:rPr lang="ko-KR" altLang="en-US" sz="1800" dirty="0"/>
              <a:t>한계</a:t>
            </a:r>
            <a:r>
              <a:rPr lang="en-US" altLang="ko-KR" sz="1800" dirty="0"/>
              <a:t>: </a:t>
            </a:r>
            <a:r>
              <a:rPr lang="ko-KR" altLang="en-US" sz="1800" dirty="0"/>
              <a:t>주택시장의 </a:t>
            </a:r>
            <a:r>
              <a:rPr lang="ko-KR" altLang="en-US" sz="1800" dirty="0" smtClean="0"/>
              <a:t>불완전성</a:t>
            </a:r>
            <a:endParaRPr lang="en-US" altLang="ko-KR" sz="1800" dirty="0" smtClean="0"/>
          </a:p>
          <a:p>
            <a:pPr marL="738187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 smtClean="0"/>
              <a:t>수요와 </a:t>
            </a:r>
            <a:r>
              <a:rPr lang="ko-KR" altLang="en-US" sz="1800" dirty="0"/>
              <a:t>공급의 자율적 균형 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☞ 예외적 </a:t>
            </a:r>
            <a:r>
              <a:rPr lang="ko-KR" altLang="en-US" sz="1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상황</a:t>
            </a:r>
            <a:endParaRPr lang="en-US" altLang="ko-KR" sz="18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738187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피해는 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주로 저소득계층이나 다자녀가구에게 두드러지게 발생</a:t>
            </a:r>
            <a:endParaRPr lang="ko-KR" altLang="en-US" sz="1800" dirty="0"/>
          </a:p>
        </p:txBody>
      </p:sp>
    </p:spTree>
    <p:extLst>
      <p:ext uri="{BB962C8B-B14F-4D97-AF65-F5344CB8AC3E}">
        <p14:creationId xmlns:p14="http://schemas.microsoft.com/office/powerpoint/2010/main" val="177519251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158" y="903591"/>
            <a:ext cx="8472518" cy="5525805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ko-KR" altLang="en-US" sz="1800" dirty="0" smtClean="0"/>
              <a:t>주택시장의 </a:t>
            </a:r>
            <a:r>
              <a:rPr lang="ko-KR" altLang="en-US" sz="1800" dirty="0"/>
              <a:t>비정상적 </a:t>
            </a:r>
            <a:r>
              <a:rPr lang="ko-KR" altLang="en-US" sz="1800" dirty="0" smtClean="0"/>
              <a:t>특성</a:t>
            </a:r>
            <a:endParaRPr lang="en-US" altLang="ko-KR" sz="1800" dirty="0" smtClean="0"/>
          </a:p>
          <a:p>
            <a:pPr marL="0" indent="0">
              <a:buNone/>
            </a:pPr>
            <a:endParaRPr lang="en-US" altLang="ko-KR" sz="1800" dirty="0"/>
          </a:p>
          <a:p>
            <a:pPr marL="540000">
              <a:buFont typeface="+mj-ea"/>
              <a:buAutoNum type="circleNumDbPlain"/>
            </a:pPr>
            <a:r>
              <a:rPr lang="ko-KR" altLang="en-US" sz="1800" dirty="0"/>
              <a:t>주택의 공급량은 시장상황에 따라 자율적 조정 </a:t>
            </a:r>
            <a:r>
              <a:rPr lang="ko-KR" altLang="en-US" sz="1800" dirty="0" smtClean="0"/>
              <a:t>한계</a:t>
            </a:r>
            <a:endParaRPr lang="en-US" altLang="ko-KR" sz="1800" dirty="0" smtClean="0"/>
          </a:p>
          <a:p>
            <a:pPr marL="540000">
              <a:buNone/>
            </a:pPr>
            <a:r>
              <a:rPr lang="en-US" altLang="ko-KR" sz="1800" dirty="0" smtClean="0"/>
              <a:t>    </a:t>
            </a:r>
            <a:r>
              <a:rPr lang="en-US" altLang="ko-KR" sz="1800" b="1" dirty="0" smtClean="0"/>
              <a:t> : </a:t>
            </a:r>
            <a:r>
              <a:rPr lang="ko-KR" altLang="en-US" sz="1800" dirty="0"/>
              <a:t>토지 공급량의 </a:t>
            </a:r>
            <a:r>
              <a:rPr lang="ko-KR" altLang="en-US" sz="1800" dirty="0" err="1" smtClean="0"/>
              <a:t>비탄력성</a:t>
            </a:r>
            <a:endParaRPr lang="en-US" altLang="ko-KR" sz="1800" dirty="0" smtClean="0"/>
          </a:p>
          <a:p>
            <a:pPr marL="540000">
              <a:buNone/>
            </a:pPr>
            <a:endParaRPr lang="en-US" altLang="ko-KR" sz="1800" dirty="0"/>
          </a:p>
          <a:p>
            <a:pPr marL="540000">
              <a:buNone/>
            </a:pPr>
            <a:r>
              <a:rPr lang="en-US" altLang="ko-KR" sz="1800" dirty="0" smtClean="0">
                <a:latin typeface="바탕" panose="02030600000101010101" pitchFamily="18" charset="-127"/>
                <a:ea typeface="바탕" panose="02030600000101010101" pitchFamily="18" charset="-127"/>
              </a:rPr>
              <a:t>② </a:t>
            </a:r>
            <a:r>
              <a:rPr lang="ko-KR" altLang="en-US" sz="1800" dirty="0" smtClean="0"/>
              <a:t>주택의 </a:t>
            </a:r>
            <a:r>
              <a:rPr lang="ko-KR" altLang="en-US" sz="1800" dirty="0" err="1" smtClean="0"/>
              <a:t>비이동성</a:t>
            </a:r>
            <a:endParaRPr lang="en-US" altLang="ko-KR" sz="1800" dirty="0" smtClean="0"/>
          </a:p>
          <a:p>
            <a:pPr marL="540000">
              <a:buNone/>
            </a:pPr>
            <a:r>
              <a:rPr lang="en-US" altLang="ko-KR" sz="1800" b="1" dirty="0" smtClean="0"/>
              <a:t>     : </a:t>
            </a:r>
            <a:r>
              <a:rPr lang="ko-KR" altLang="en-US" sz="1800" dirty="0"/>
              <a:t>주택시장은 지역별 특성과 제약요인을 반영하는 독립적 </a:t>
            </a:r>
            <a:r>
              <a:rPr lang="ko-KR" altLang="en-US" sz="1800" dirty="0" smtClean="0"/>
              <a:t>부분시장</a:t>
            </a:r>
            <a:endParaRPr lang="en-US" altLang="ko-KR" sz="1800" dirty="0" smtClean="0"/>
          </a:p>
          <a:p>
            <a:pPr marL="540000">
              <a:buNone/>
            </a:pPr>
            <a:endParaRPr lang="en-US" altLang="ko-KR" sz="1800" dirty="0"/>
          </a:p>
          <a:p>
            <a:pPr marL="197100" indent="0">
              <a:buNone/>
            </a:pPr>
            <a:r>
              <a:rPr lang="en-US" altLang="ko-KR" sz="1800" dirty="0" smtClean="0">
                <a:latin typeface="바탕" panose="02030600000101010101" pitchFamily="18" charset="-127"/>
                <a:ea typeface="바탕" panose="02030600000101010101" pitchFamily="18" charset="-127"/>
              </a:rPr>
              <a:t>③ </a:t>
            </a:r>
            <a:r>
              <a:rPr lang="ko-KR" altLang="en-US" sz="1800" dirty="0" smtClean="0"/>
              <a:t>주택시장</a:t>
            </a:r>
            <a:r>
              <a:rPr lang="en-US" altLang="ko-KR" sz="1800" dirty="0" smtClean="0"/>
              <a:t> </a:t>
            </a:r>
            <a:endParaRPr lang="en-US" altLang="ko-KR" sz="1800" dirty="0" smtClean="0"/>
          </a:p>
          <a:p>
            <a:pPr marL="540000">
              <a:buNone/>
            </a:pPr>
            <a:r>
              <a:rPr lang="en-US" altLang="ko-KR" sz="1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     ① </a:t>
            </a:r>
            <a:r>
              <a:rPr lang="ko-KR" altLang="en-US" sz="1800" dirty="0" smtClean="0"/>
              <a:t>지역별로 분산</a:t>
            </a:r>
            <a:r>
              <a:rPr lang="en-US" altLang="ko-KR" sz="1800" dirty="0" smtClean="0"/>
              <a:t> </a:t>
            </a:r>
          </a:p>
          <a:p>
            <a:pPr marL="540000">
              <a:buNone/>
            </a:pPr>
            <a:r>
              <a:rPr lang="en-US" altLang="ko-KR" sz="1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     ② </a:t>
            </a:r>
            <a:r>
              <a:rPr lang="ko-KR" altLang="en-US" sz="1800" dirty="0" smtClean="0"/>
              <a:t>질적 </a:t>
            </a:r>
            <a:r>
              <a:rPr lang="ko-KR" altLang="en-US" sz="1800" dirty="0"/>
              <a:t>이질성</a:t>
            </a:r>
            <a:r>
              <a:rPr lang="en-US" altLang="ko-KR" sz="1800" dirty="0"/>
              <a:t> </a:t>
            </a:r>
            <a:endParaRPr lang="en-US" altLang="ko-KR" sz="1800" dirty="0" smtClean="0"/>
          </a:p>
          <a:p>
            <a:pPr marL="540000">
              <a:buNone/>
            </a:pPr>
            <a:r>
              <a:rPr lang="en-US" altLang="ko-KR" sz="1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     ③ </a:t>
            </a:r>
            <a:r>
              <a:rPr lang="ko-KR" altLang="en-US" sz="1800" dirty="0" smtClean="0"/>
              <a:t>호환성이나 </a:t>
            </a:r>
            <a:r>
              <a:rPr lang="ko-KR" altLang="en-US" sz="1800" dirty="0"/>
              <a:t>대체성의 제한 </a:t>
            </a:r>
            <a:endParaRPr lang="en-US" altLang="ko-KR" sz="1800" dirty="0" smtClean="0"/>
          </a:p>
          <a:p>
            <a:pPr marL="540000">
              <a:buNone/>
            </a:pPr>
            <a:r>
              <a:rPr lang="en-US" altLang="ko-KR" sz="1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     </a:t>
            </a:r>
            <a:r>
              <a:rPr lang="ko-KR" altLang="en-US" sz="1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④ 시장의 </a:t>
            </a:r>
            <a:r>
              <a:rPr lang="ko-KR" altLang="en-US" sz="18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불균형성</a:t>
            </a:r>
            <a:endParaRPr lang="en-US" altLang="ko-KR" sz="18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540000">
              <a:buNone/>
            </a:pPr>
            <a:endParaRPr lang="en-US" altLang="ko-KR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97100" indent="0">
              <a:buNone/>
            </a:pPr>
            <a:r>
              <a:rPr lang="en-US" altLang="ko-KR" sz="1800" dirty="0" smtClean="0">
                <a:latin typeface="바탕" panose="02030600000101010101" pitchFamily="18" charset="-127"/>
                <a:ea typeface="바탕" panose="02030600000101010101" pitchFamily="18" charset="-127"/>
              </a:rPr>
              <a:t>④ </a:t>
            </a:r>
            <a:r>
              <a:rPr lang="ko-KR" altLang="en-US" sz="1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주택</a:t>
            </a:r>
            <a:r>
              <a:rPr lang="en-US" altLang="ko-KR" sz="1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= 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고가의 초장기성 내구재 → 경제적 의사결정 과정의 불확실성</a:t>
            </a:r>
            <a:endParaRPr lang="ko-KR" altLang="en-US" sz="1800" dirty="0"/>
          </a:p>
        </p:txBody>
      </p:sp>
    </p:spTree>
    <p:extLst>
      <p:ext uri="{BB962C8B-B14F-4D97-AF65-F5344CB8AC3E}">
        <p14:creationId xmlns:p14="http://schemas.microsoft.com/office/powerpoint/2010/main" val="2232992356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703266"/>
            <a:ext cx="8229600" cy="796908"/>
          </a:xfrm>
        </p:spPr>
        <p:txBody>
          <a:bodyPr>
            <a:normAutofit/>
          </a:bodyPr>
          <a:lstStyle/>
          <a:p>
            <a:pPr algn="l"/>
            <a:r>
              <a:rPr lang="ko-KR" altLang="en-US" sz="2800" b="1" dirty="0">
                <a:latin typeface="+mn-ea"/>
                <a:ea typeface="+mn-ea"/>
                <a:cs typeface="조선일보명조" pitchFamily="18" charset="-127"/>
              </a:rPr>
              <a:t>제</a:t>
            </a:r>
            <a:r>
              <a:rPr lang="en-US" altLang="ko-KR" sz="2800" b="1" dirty="0">
                <a:latin typeface="+mn-ea"/>
                <a:ea typeface="+mn-ea"/>
                <a:cs typeface="조선일보명조" pitchFamily="18" charset="-127"/>
              </a:rPr>
              <a:t>1</a:t>
            </a:r>
            <a:r>
              <a:rPr lang="ko-KR" altLang="en-US" sz="2800" b="1" dirty="0">
                <a:latin typeface="+mn-ea"/>
                <a:ea typeface="+mn-ea"/>
                <a:cs typeface="조선일보명조" pitchFamily="18" charset="-127"/>
              </a:rPr>
              <a:t>절 사회복지정책의 발전과정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33914" y="1772816"/>
            <a:ext cx="8352928" cy="4536504"/>
          </a:xfrm>
        </p:spPr>
        <p:txBody>
          <a:bodyPr>
            <a:noAutofit/>
          </a:bodyPr>
          <a:lstStyle/>
          <a:p>
            <a:pPr marL="449263" indent="-354013">
              <a:spcBef>
                <a:spcPts val="700"/>
              </a:spcBef>
              <a:buNone/>
              <a:tabLst>
                <a:tab pos="536575" algn="l"/>
              </a:tabLst>
            </a:pPr>
            <a:r>
              <a:rPr lang="en-US" altLang="ko-KR" sz="2400" b="1" dirty="0"/>
              <a:t>1. </a:t>
            </a:r>
            <a:r>
              <a:rPr lang="ko-KR" altLang="en-US" sz="2400" b="1" dirty="0"/>
              <a:t>일반적 경향</a:t>
            </a:r>
            <a:endParaRPr lang="en-US" altLang="ko-KR" sz="2400" b="1" dirty="0"/>
          </a:p>
          <a:p>
            <a:pPr marL="625475" indent="-355600">
              <a:lnSpc>
                <a:spcPct val="110000"/>
              </a:lnSpc>
              <a:spcBef>
                <a:spcPts val="1500"/>
              </a:spcBef>
              <a:buFont typeface="Wingdings" pitchFamily="2" charset="2"/>
              <a:buChar char="l"/>
            </a:pPr>
            <a:r>
              <a:rPr lang="ko-KR" altLang="en-US" sz="1800" dirty="0"/>
              <a:t>복지국가의 기능적 역할</a:t>
            </a:r>
            <a:endParaRPr lang="en-US" altLang="ko-KR" sz="1800" dirty="0"/>
          </a:p>
          <a:p>
            <a:pPr marL="722313" indent="-258763">
              <a:lnSpc>
                <a:spcPct val="110000"/>
              </a:lnSpc>
              <a:spcBef>
                <a:spcPts val="1000"/>
              </a:spcBef>
            </a:pPr>
            <a:r>
              <a:rPr lang="ko-KR" altLang="en-US" sz="1800" dirty="0"/>
              <a:t>형식적 자유 → 실질적 자유 보장</a:t>
            </a:r>
          </a:p>
          <a:p>
            <a:pPr marL="722313" indent="-258763">
              <a:lnSpc>
                <a:spcPct val="110000"/>
              </a:lnSpc>
              <a:spcBef>
                <a:spcPts val="1000"/>
              </a:spcBef>
            </a:pPr>
            <a:r>
              <a:rPr lang="ko-KR" altLang="en-US" sz="1800" dirty="0"/>
              <a:t>자아실현을 위한 기회의 균등 보장</a:t>
            </a:r>
          </a:p>
          <a:p>
            <a:pPr marL="722313" indent="-258763">
              <a:lnSpc>
                <a:spcPct val="110000"/>
              </a:lnSpc>
              <a:spcBef>
                <a:spcPts val="1000"/>
              </a:spcBef>
            </a:pPr>
            <a:r>
              <a:rPr lang="ko-KR" altLang="en-US" sz="1800" dirty="0"/>
              <a:t>인간의 존엄성 유지를 위한 물질적 전제조건 광범위하게 충족</a:t>
            </a:r>
          </a:p>
        </p:txBody>
      </p:sp>
      <p:grpSp>
        <p:nvGrpSpPr>
          <p:cNvPr id="6" name="그룹 5"/>
          <p:cNvGrpSpPr/>
          <p:nvPr/>
        </p:nvGrpSpPr>
        <p:grpSpPr>
          <a:xfrm>
            <a:off x="571472" y="4500570"/>
            <a:ext cx="8001056" cy="1324962"/>
            <a:chOff x="655102" y="4579984"/>
            <a:chExt cx="8001056" cy="1324962"/>
          </a:xfrm>
        </p:grpSpPr>
        <p:sp>
          <p:nvSpPr>
            <p:cNvPr id="4" name="모서리가 둥근 직사각형 3"/>
            <p:cNvSpPr/>
            <p:nvPr/>
          </p:nvSpPr>
          <p:spPr>
            <a:xfrm>
              <a:off x="655102" y="4843062"/>
              <a:ext cx="8001056" cy="1061884"/>
            </a:xfrm>
            <a:prstGeom prst="roundRect">
              <a:avLst>
                <a:gd name="adj" fmla="val 12116"/>
              </a:avLst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Ins="0" rtlCol="0" anchor="ctr"/>
            <a:lstStyle/>
            <a:p>
              <a:pPr lvl="0">
                <a:lnSpc>
                  <a:spcPct val="120000"/>
                </a:lnSpc>
                <a:spcBef>
                  <a:spcPts val="600"/>
                </a:spcBef>
              </a:pPr>
              <a:endParaRPr lang="en-US" altLang="ko-KR" sz="400" dirty="0">
                <a:solidFill>
                  <a:prstClr val="black"/>
                </a:solidFill>
                <a:latin typeface="+mn-ea"/>
              </a:endParaRPr>
            </a:p>
            <a:p>
              <a:pPr marL="266700" lvl="0" indent="-266700">
                <a:lnSpc>
                  <a:spcPct val="120000"/>
                </a:lnSpc>
                <a:spcBef>
                  <a:spcPts val="600"/>
                </a:spcBef>
                <a:buFont typeface="Wingdings" pitchFamily="2" charset="2"/>
                <a:buChar char="§"/>
                <a:tabLst>
                  <a:tab pos="177800" algn="l"/>
                </a:tabLst>
              </a:pPr>
              <a:r>
                <a:rPr lang="ko-KR" altLang="en-US" dirty="0">
                  <a:latin typeface="+mn-ea"/>
                </a:rPr>
                <a:t>서구의 선진복지국가는 높은 수준의 사회안정과 국민복지를 보편적 보장</a:t>
              </a:r>
            </a:p>
          </p:txBody>
        </p:sp>
        <p:sp>
          <p:nvSpPr>
            <p:cNvPr id="5" name="모서리가 둥근 직사각형 4"/>
            <p:cNvSpPr/>
            <p:nvPr/>
          </p:nvSpPr>
          <p:spPr>
            <a:xfrm>
              <a:off x="886864" y="4579984"/>
              <a:ext cx="1058912" cy="432048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ko-KR" altLang="en-US" sz="2000" dirty="0">
                  <a:solidFill>
                    <a:prstClr val="black"/>
                  </a:solidFill>
                  <a:latin typeface="+mn-ea"/>
                </a:rPr>
                <a:t>결  과</a:t>
              </a:r>
            </a:p>
          </p:txBody>
        </p:sp>
      </p:grp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528" y="332656"/>
            <a:ext cx="8409376" cy="6312764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ko-KR" altLang="en-US" sz="1800" dirty="0" smtClean="0"/>
              <a:t>주택복지정책의 내용</a:t>
            </a:r>
            <a:endParaRPr lang="en-US" altLang="ko-KR" sz="1800" dirty="0" smtClean="0"/>
          </a:p>
          <a:p>
            <a:pPr marL="0" indent="0">
              <a:lnSpc>
                <a:spcPct val="120000"/>
              </a:lnSpc>
              <a:spcBef>
                <a:spcPts val="300"/>
              </a:spcBef>
              <a:buNone/>
            </a:pPr>
            <a:endParaRPr lang="en-US" altLang="ko-KR" sz="1200" dirty="0" smtClean="0"/>
          </a:p>
          <a:p>
            <a:pPr>
              <a:lnSpc>
                <a:spcPct val="120000"/>
              </a:lnSpc>
              <a:spcBef>
                <a:spcPts val="300"/>
              </a:spcBef>
              <a:buFont typeface="Wingdings" pitchFamily="2" charset="2"/>
              <a:buChar char="l"/>
            </a:pPr>
            <a:r>
              <a:rPr lang="ko-KR" altLang="en-US" sz="1800" dirty="0" smtClean="0"/>
              <a:t>공급적 </a:t>
            </a:r>
            <a:r>
              <a:rPr lang="ko-KR" altLang="en-US" sz="1800" dirty="0"/>
              <a:t>측면에서의 정책 </a:t>
            </a:r>
            <a:r>
              <a:rPr lang="ko-KR" altLang="en-US" sz="1800" dirty="0" smtClean="0"/>
              <a:t>수단</a:t>
            </a:r>
            <a:endParaRPr lang="en-US" altLang="ko-KR" sz="1800" dirty="0" smtClean="0"/>
          </a:p>
          <a:p>
            <a:pPr>
              <a:lnSpc>
                <a:spcPct val="120000"/>
              </a:lnSpc>
              <a:spcBef>
                <a:spcPts val="300"/>
              </a:spcBef>
              <a:buNone/>
            </a:pPr>
            <a:endParaRPr lang="en-US" altLang="ko-KR" sz="800" dirty="0"/>
          </a:p>
          <a:p>
            <a:pPr marL="538163" indent="-273050">
              <a:lnSpc>
                <a:spcPct val="120000"/>
              </a:lnSpc>
              <a:spcBef>
                <a:spcPts val="300"/>
              </a:spcBef>
            </a:pPr>
            <a:r>
              <a:rPr lang="ko-KR" altLang="en-US" sz="1800" dirty="0"/>
              <a:t>저소득층을 위한 주택공급의 확대</a:t>
            </a:r>
            <a:endParaRPr lang="en-US" altLang="ko-KR" sz="1800" dirty="0"/>
          </a:p>
          <a:p>
            <a:pPr marL="538163" indent="-273050">
              <a:lnSpc>
                <a:spcPct val="120000"/>
              </a:lnSpc>
              <a:spcBef>
                <a:spcPts val="300"/>
              </a:spcBef>
              <a:buNone/>
            </a:pPr>
            <a:r>
              <a:rPr lang="ko-KR" altLang="en-US" sz="1800" dirty="0"/>
              <a:t> </a:t>
            </a:r>
            <a:r>
              <a:rPr lang="en-US" altLang="ko-KR" sz="1800" dirty="0"/>
              <a:t>: </a:t>
            </a:r>
            <a:r>
              <a:rPr lang="ko-KR" altLang="en-US" sz="1800" dirty="0"/>
              <a:t>근로자복지주택</a:t>
            </a:r>
            <a:r>
              <a:rPr lang="en-US" altLang="ko-KR" sz="1800" dirty="0"/>
              <a:t>, </a:t>
            </a:r>
            <a:r>
              <a:rPr lang="ko-KR" altLang="en-US" sz="1800" dirty="0"/>
              <a:t>사원임대주택</a:t>
            </a:r>
            <a:r>
              <a:rPr lang="en-US" altLang="ko-KR" sz="1800" dirty="0"/>
              <a:t>, </a:t>
            </a:r>
            <a:r>
              <a:rPr lang="ko-KR" altLang="en-US" sz="1800" dirty="0"/>
              <a:t>근로청소년 임대아파트</a:t>
            </a:r>
            <a:r>
              <a:rPr lang="en-US" altLang="ko-KR" sz="1800" dirty="0"/>
              <a:t>, </a:t>
            </a:r>
            <a:r>
              <a:rPr lang="ko-KR" altLang="en-US" sz="1800" dirty="0"/>
              <a:t>영구임대아파트 등</a:t>
            </a:r>
            <a:endParaRPr lang="en-US" altLang="ko-KR" sz="1800" dirty="0"/>
          </a:p>
          <a:p>
            <a:pPr marL="538163" indent="-273050">
              <a:lnSpc>
                <a:spcPct val="120000"/>
              </a:lnSpc>
              <a:spcBef>
                <a:spcPts val="300"/>
              </a:spcBef>
            </a:pPr>
            <a:r>
              <a:rPr lang="ko-KR" altLang="en-US" sz="1800" dirty="0"/>
              <a:t>공급자 지원정책</a:t>
            </a:r>
            <a:endParaRPr lang="en-US" altLang="ko-KR" sz="1800" dirty="0"/>
          </a:p>
          <a:p>
            <a:pPr marL="538163" indent="-273050">
              <a:lnSpc>
                <a:spcPct val="120000"/>
              </a:lnSpc>
              <a:spcBef>
                <a:spcPts val="300"/>
              </a:spcBef>
              <a:buNone/>
            </a:pPr>
            <a:r>
              <a:rPr lang="ko-KR" altLang="en-US" sz="1800" dirty="0"/>
              <a:t> </a:t>
            </a:r>
            <a:r>
              <a:rPr lang="en-US" altLang="ko-KR" sz="1800" dirty="0"/>
              <a:t>: </a:t>
            </a:r>
            <a:r>
              <a:rPr lang="ko-KR" altLang="en-US" sz="1800" dirty="0"/>
              <a:t>건설업체나 </a:t>
            </a:r>
            <a:r>
              <a:rPr lang="ko-KR" altLang="en-US" sz="1800" spc="-150" dirty="0"/>
              <a:t>사용주에게 택지의 저가공급</a:t>
            </a:r>
            <a:r>
              <a:rPr lang="en-US" altLang="ko-KR" sz="1800" dirty="0"/>
              <a:t>, </a:t>
            </a:r>
            <a:r>
              <a:rPr lang="ko-KR" altLang="en-US" sz="1800" spc="-150" dirty="0"/>
              <a:t>장기저리의 자금융자 및 조세감면 </a:t>
            </a:r>
            <a:r>
              <a:rPr lang="ko-KR" altLang="en-US" sz="1800" dirty="0"/>
              <a:t>혜택</a:t>
            </a:r>
            <a:endParaRPr lang="en-US" altLang="ko-KR" sz="1800" dirty="0"/>
          </a:p>
          <a:p>
            <a:pPr marL="538163" indent="-273050">
              <a:lnSpc>
                <a:spcPct val="120000"/>
              </a:lnSpc>
              <a:spcBef>
                <a:spcPts val="300"/>
              </a:spcBef>
            </a:pPr>
            <a:r>
              <a:rPr lang="ko-KR" altLang="en-US" sz="1800" dirty="0"/>
              <a:t>주거의 질적 요건을 충족할 수 있는 주택공급</a:t>
            </a:r>
            <a:endParaRPr lang="en-US" altLang="ko-KR" sz="1800" dirty="0"/>
          </a:p>
          <a:p>
            <a:pPr marL="538163" indent="-273050">
              <a:lnSpc>
                <a:spcPct val="120000"/>
              </a:lnSpc>
              <a:spcBef>
                <a:spcPts val="300"/>
              </a:spcBef>
              <a:buNone/>
            </a:pPr>
            <a:r>
              <a:rPr lang="ko-KR" altLang="en-US" sz="1800" dirty="0"/>
              <a:t> </a:t>
            </a:r>
            <a:r>
              <a:rPr lang="en-US" altLang="ko-KR" sz="1800" dirty="0"/>
              <a:t>: </a:t>
            </a:r>
            <a:r>
              <a:rPr lang="ko-KR" altLang="en-US" sz="1800" dirty="0"/>
              <a:t>각종 규제장치의 마련과 주변환경의 슬럼화 방지 </a:t>
            </a:r>
            <a:r>
              <a:rPr lang="ko-KR" altLang="en-US" sz="1800" dirty="0" smtClean="0"/>
              <a:t>대책</a:t>
            </a:r>
            <a:endParaRPr lang="en-US" altLang="ko-KR" sz="1800" dirty="0" smtClean="0"/>
          </a:p>
          <a:p>
            <a:pPr marL="538163" indent="-273050">
              <a:lnSpc>
                <a:spcPct val="120000"/>
              </a:lnSpc>
              <a:spcBef>
                <a:spcPts val="300"/>
              </a:spcBef>
              <a:buNone/>
            </a:pPr>
            <a:r>
              <a:rPr lang="en-US" altLang="ko-KR" sz="1800" dirty="0" smtClean="0"/>
              <a:t>  (</a:t>
            </a:r>
            <a:r>
              <a:rPr lang="ko-KR" altLang="en-US" sz="1800" dirty="0"/>
              <a:t>복지관</a:t>
            </a:r>
            <a:r>
              <a:rPr lang="en-US" altLang="ko-KR" sz="1800" dirty="0"/>
              <a:t>, </a:t>
            </a:r>
            <a:r>
              <a:rPr lang="ko-KR" altLang="en-US" sz="1800" dirty="0" smtClean="0"/>
              <a:t>아동보육센터</a:t>
            </a:r>
            <a:r>
              <a:rPr lang="en-US" altLang="ko-KR" sz="1800" dirty="0"/>
              <a:t>, </a:t>
            </a:r>
            <a:r>
              <a:rPr lang="ko-KR" altLang="en-US" sz="1800" dirty="0"/>
              <a:t>육아시설 등</a:t>
            </a:r>
            <a:r>
              <a:rPr lang="en-US" altLang="ko-KR" sz="1800" dirty="0" smtClean="0"/>
              <a:t>)</a:t>
            </a:r>
          </a:p>
          <a:p>
            <a:pPr marL="538163" indent="-273050">
              <a:lnSpc>
                <a:spcPct val="120000"/>
              </a:lnSpc>
              <a:spcBef>
                <a:spcPts val="300"/>
              </a:spcBef>
              <a:buNone/>
            </a:pPr>
            <a:endParaRPr lang="en-US" altLang="ko-KR" sz="1000" dirty="0"/>
          </a:p>
          <a:p>
            <a:pPr>
              <a:lnSpc>
                <a:spcPct val="120000"/>
              </a:lnSpc>
              <a:spcBef>
                <a:spcPts val="300"/>
              </a:spcBef>
              <a:buFont typeface="Wingdings" pitchFamily="2" charset="2"/>
              <a:buChar char="l"/>
            </a:pPr>
            <a:r>
              <a:rPr lang="ko-KR" altLang="en-US" sz="1800" dirty="0"/>
              <a:t>수요적 측면에서의 정책 수단</a:t>
            </a:r>
            <a:endParaRPr lang="en-US" altLang="ko-KR" sz="1800" dirty="0"/>
          </a:p>
          <a:p>
            <a:pPr marL="538163" indent="-273050">
              <a:lnSpc>
                <a:spcPct val="120000"/>
              </a:lnSpc>
              <a:spcBef>
                <a:spcPts val="300"/>
              </a:spcBef>
            </a:pPr>
            <a:r>
              <a:rPr lang="ko-KR" altLang="en-US" sz="1800" dirty="0"/>
              <a:t>저소득층의 주택 구입이나 임대수요 지원</a:t>
            </a:r>
            <a:r>
              <a:rPr lang="en-US" altLang="ko-KR" sz="1800" dirty="0"/>
              <a:t>: </a:t>
            </a:r>
            <a:r>
              <a:rPr lang="ko-KR" altLang="en-US" sz="1800" dirty="0"/>
              <a:t>조세감면</a:t>
            </a:r>
            <a:r>
              <a:rPr lang="en-US" altLang="ko-KR" sz="1800" dirty="0"/>
              <a:t>, </a:t>
            </a:r>
            <a:r>
              <a:rPr lang="ko-KR" altLang="en-US" sz="1800" dirty="0"/>
              <a:t>장기저리의 융자</a:t>
            </a:r>
            <a:endParaRPr lang="en-US" altLang="ko-KR" sz="1800" dirty="0"/>
          </a:p>
          <a:p>
            <a:pPr marL="538163" indent="-273050">
              <a:lnSpc>
                <a:spcPct val="120000"/>
              </a:lnSpc>
              <a:spcBef>
                <a:spcPts val="300"/>
              </a:spcBef>
            </a:pPr>
            <a:r>
              <a:rPr lang="ko-KR" altLang="en-US" sz="1800" dirty="0"/>
              <a:t>주거비용의 경감을 위한 월세보조금 등 주거비 지원정책</a:t>
            </a:r>
            <a:endParaRPr lang="en-US" altLang="ko-KR" sz="1800" dirty="0"/>
          </a:p>
          <a:p>
            <a:pPr marL="538163" indent="-273050">
              <a:lnSpc>
                <a:spcPct val="120000"/>
              </a:lnSpc>
              <a:spcBef>
                <a:spcPts val="300"/>
              </a:spcBef>
            </a:pPr>
            <a:r>
              <a:rPr lang="ko-KR" altLang="en-US" sz="1800" dirty="0"/>
              <a:t>세입자의 안정된 주거생활 보호규정</a:t>
            </a:r>
            <a:r>
              <a:rPr lang="en-US" altLang="ko-KR" sz="1800" dirty="0"/>
              <a:t>: </a:t>
            </a:r>
            <a:r>
              <a:rPr lang="ko-KR" altLang="en-US" sz="1800" dirty="0"/>
              <a:t>임대차보호법</a:t>
            </a:r>
            <a:endParaRPr lang="en-US" altLang="ko-KR" sz="1800" dirty="0"/>
          </a:p>
          <a:p>
            <a:pPr marL="538163" indent="-27305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ko-KR" sz="1800" dirty="0" smtClean="0"/>
              <a:t>   </a:t>
            </a:r>
            <a:r>
              <a:rPr lang="en-US" altLang="ko-KR" sz="1800" dirty="0"/>
              <a:t>(</a:t>
            </a:r>
            <a:r>
              <a:rPr lang="ko-KR" altLang="en-US" sz="1800" dirty="0"/>
              <a:t>전세금의 우선적 보호</a:t>
            </a:r>
            <a:r>
              <a:rPr lang="en-US" altLang="ko-KR" sz="1800" dirty="0"/>
              <a:t>, </a:t>
            </a:r>
            <a:r>
              <a:rPr lang="ko-KR" altLang="en-US" sz="1800" dirty="0"/>
              <a:t>임대차 계약의 일방적 해지 금지</a:t>
            </a:r>
            <a:r>
              <a:rPr lang="en-US" altLang="ko-KR" sz="1800" dirty="0"/>
              <a:t>)</a:t>
            </a:r>
          </a:p>
          <a:p>
            <a:pPr marL="265113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ko-KR" sz="1800" dirty="0" smtClean="0"/>
              <a:t>•   </a:t>
            </a:r>
            <a:r>
              <a:rPr lang="ko-KR" altLang="en-US" sz="1800" dirty="0" smtClean="0"/>
              <a:t>가격 </a:t>
            </a:r>
            <a:r>
              <a:rPr lang="ko-KR" altLang="en-US" sz="1800" dirty="0"/>
              <a:t>측면의 정책 수단</a:t>
            </a:r>
            <a:r>
              <a:rPr lang="en-US" altLang="ko-KR" sz="1800" dirty="0"/>
              <a:t>: </a:t>
            </a:r>
            <a:r>
              <a:rPr lang="ko-KR" altLang="en-US" sz="1800" dirty="0"/>
              <a:t>전 ∙월세의 과도한 인상 금지</a:t>
            </a:r>
          </a:p>
        </p:txBody>
      </p:sp>
    </p:spTree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536" y="1844824"/>
            <a:ext cx="8409376" cy="3024336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ko-KR" altLang="en-US" sz="1800" dirty="0" smtClean="0"/>
              <a:t>세입자 보호규정의 필요성과 문제점</a:t>
            </a:r>
            <a:endParaRPr lang="en-US" altLang="ko-KR" sz="1800" dirty="0" smtClean="0"/>
          </a:p>
          <a:p>
            <a:pPr>
              <a:lnSpc>
                <a:spcPct val="120000"/>
              </a:lnSpc>
              <a:spcBef>
                <a:spcPts val="300"/>
              </a:spcBef>
              <a:buFont typeface="Wingdings" panose="05000000000000000000" pitchFamily="2" charset="2"/>
              <a:buChar char="§"/>
            </a:pPr>
            <a:endParaRPr lang="en-US" altLang="ko-KR" sz="1800" dirty="0"/>
          </a:p>
          <a:p>
            <a:pPr>
              <a:lnSpc>
                <a:spcPct val="120000"/>
              </a:lnSpc>
              <a:spcBef>
                <a:spcPts val="300"/>
              </a:spcBef>
            </a:pPr>
            <a:r>
              <a:rPr lang="ko-KR" altLang="en-US" sz="1800" dirty="0" smtClean="0"/>
              <a:t>유럽권 국가 </a:t>
            </a:r>
            <a:r>
              <a:rPr lang="en-US" altLang="ko-KR" sz="1800" dirty="0" smtClean="0"/>
              <a:t>– </a:t>
            </a:r>
            <a:r>
              <a:rPr lang="ko-KR" altLang="en-US" sz="1800" dirty="0" smtClean="0"/>
              <a:t>임차인의 </a:t>
            </a:r>
            <a:r>
              <a:rPr lang="ko-KR" altLang="en-US" sz="1800" dirty="0" err="1" smtClean="0"/>
              <a:t>주거권</a:t>
            </a:r>
            <a:r>
              <a:rPr lang="ko-KR" altLang="en-US" sz="1800" dirty="0" smtClean="0"/>
              <a:t> 강력하게 보장</a:t>
            </a:r>
            <a:endParaRPr lang="en-US" altLang="ko-KR" sz="1800" dirty="0" smtClean="0"/>
          </a:p>
          <a:p>
            <a:pPr marL="0" indent="0">
              <a:lnSpc>
                <a:spcPct val="120000"/>
              </a:lnSpc>
              <a:spcBef>
                <a:spcPts val="300"/>
              </a:spcBef>
              <a:buNone/>
            </a:pPr>
            <a:r>
              <a:rPr lang="en-US" altLang="ko-KR" sz="1800" dirty="0" smtClean="0"/>
              <a:t>    (</a:t>
            </a:r>
            <a:r>
              <a:rPr lang="ko-KR" altLang="en-US" sz="1800" dirty="0" smtClean="0"/>
              <a:t>임대인에 의한 계약 해지 사유 엄격하게 제한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아동</a:t>
            </a:r>
            <a:r>
              <a:rPr lang="en-US" altLang="ko-KR" sz="1800" dirty="0" smtClean="0"/>
              <a:t>,</a:t>
            </a:r>
            <a:r>
              <a:rPr lang="ko-KR" altLang="en-US" sz="1800" dirty="0" smtClean="0"/>
              <a:t>장애인</a:t>
            </a:r>
            <a:r>
              <a:rPr lang="en-US" altLang="ko-KR" sz="1800" dirty="0" smtClean="0"/>
              <a:t>,</a:t>
            </a:r>
            <a:r>
              <a:rPr lang="ko-KR" altLang="en-US" sz="1800" dirty="0" smtClean="0"/>
              <a:t>환자 등이 있는</a:t>
            </a:r>
            <a:endParaRPr lang="en-US" altLang="ko-KR" sz="1800" dirty="0" smtClean="0"/>
          </a:p>
          <a:p>
            <a:pPr marL="0" indent="0">
              <a:lnSpc>
                <a:spcPct val="120000"/>
              </a:lnSpc>
              <a:spcBef>
                <a:spcPts val="300"/>
              </a:spcBef>
              <a:buNone/>
            </a:pPr>
            <a:r>
              <a:rPr lang="en-US" altLang="ko-KR" sz="1800" dirty="0"/>
              <a:t> </a:t>
            </a:r>
            <a:r>
              <a:rPr lang="en-US" altLang="ko-KR" sz="1800" dirty="0" smtClean="0"/>
              <a:t>   </a:t>
            </a:r>
            <a:r>
              <a:rPr lang="ko-KR" altLang="en-US" sz="1800" dirty="0"/>
              <a:t> </a:t>
            </a:r>
            <a:r>
              <a:rPr lang="ko-KR" altLang="en-US" sz="1800" dirty="0" smtClean="0"/>
              <a:t>가정에 대해서 특별보호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임대차 기간 별도 명시 하지 않음</a:t>
            </a:r>
            <a:r>
              <a:rPr lang="en-US" altLang="ko-KR" sz="1800" dirty="0"/>
              <a:t> </a:t>
            </a:r>
            <a:r>
              <a:rPr lang="ko-KR" altLang="en-US" sz="1800" dirty="0" smtClean="0"/>
              <a:t>등</a:t>
            </a:r>
            <a:r>
              <a:rPr lang="en-US" altLang="ko-KR" sz="1800" dirty="0" smtClean="0"/>
              <a:t>)</a:t>
            </a:r>
            <a:endParaRPr lang="en-US" altLang="ko-KR" sz="1800" dirty="0"/>
          </a:p>
          <a:p>
            <a:pPr>
              <a:lnSpc>
                <a:spcPct val="120000"/>
              </a:lnSpc>
              <a:spcBef>
                <a:spcPts val="300"/>
              </a:spcBef>
            </a:pPr>
            <a:r>
              <a:rPr lang="ko-KR" altLang="en-US" sz="1800" dirty="0" smtClean="0"/>
              <a:t>긍정적 평가 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임차인의 안정적 </a:t>
            </a:r>
            <a:r>
              <a:rPr lang="ko-KR" altLang="en-US" sz="1800" dirty="0" err="1" smtClean="0"/>
              <a:t>주거권</a:t>
            </a:r>
            <a:r>
              <a:rPr lang="ko-KR" altLang="en-US" sz="1800" dirty="0" smtClean="0"/>
              <a:t> 보장</a:t>
            </a:r>
            <a:endParaRPr lang="en-US" altLang="ko-KR" sz="1800" dirty="0" smtClean="0"/>
          </a:p>
          <a:p>
            <a:pPr>
              <a:lnSpc>
                <a:spcPct val="120000"/>
              </a:lnSpc>
              <a:spcBef>
                <a:spcPts val="300"/>
              </a:spcBef>
            </a:pPr>
            <a:r>
              <a:rPr lang="ko-KR" altLang="en-US" sz="1800" dirty="0" smtClean="0"/>
              <a:t>부정적 평가 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임대인의 재산권 행사 제약은 중장기적으로 임차인에 불리</a:t>
            </a:r>
            <a:endParaRPr lang="en-US" altLang="ko-KR" sz="1800" dirty="0" smtClean="0"/>
          </a:p>
          <a:p>
            <a:pPr>
              <a:lnSpc>
                <a:spcPct val="120000"/>
              </a:lnSpc>
              <a:spcBef>
                <a:spcPts val="300"/>
              </a:spcBef>
            </a:pPr>
            <a:endParaRPr lang="en-US" altLang="ko-KR" sz="1800" dirty="0" smtClean="0"/>
          </a:p>
        </p:txBody>
      </p:sp>
    </p:spTree>
    <p:extLst>
      <p:ext uri="{BB962C8B-B14F-4D97-AF65-F5344CB8AC3E}">
        <p14:creationId xmlns:p14="http://schemas.microsoft.com/office/powerpoint/2010/main" val="209597424"/>
      </p:ext>
    </p:extLst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71472" y="5072074"/>
            <a:ext cx="7858180" cy="357190"/>
          </a:xfrm>
        </p:spPr>
        <p:txBody>
          <a:bodyPr>
            <a:noAutofit/>
          </a:bodyPr>
          <a:lstStyle/>
          <a:p>
            <a:pPr marL="627063" indent="-271463">
              <a:lnSpc>
                <a:spcPct val="110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[</a:t>
            </a:r>
            <a:r>
              <a:rPr lang="ko-KR" altLang="en-US" sz="1800" dirty="0"/>
              <a:t>그림 </a:t>
            </a:r>
            <a:r>
              <a:rPr lang="en-US" altLang="ko-KR" sz="1800" dirty="0"/>
              <a:t>6-5] </a:t>
            </a:r>
            <a:r>
              <a:rPr lang="ko-KR" altLang="en-US" sz="1800" dirty="0"/>
              <a:t>대가족제도와 핵가족제도에서 생산과 소비의 관계 </a:t>
            </a:r>
            <a:r>
              <a:rPr lang="en-US" altLang="ko-KR" sz="1800" dirty="0"/>
              <a:t>(p. 154)</a:t>
            </a:r>
          </a:p>
          <a:p>
            <a:pPr marL="627063" indent="-271463">
              <a:lnSpc>
                <a:spcPct val="110000"/>
              </a:lnSpc>
              <a:spcBef>
                <a:spcPts val="500"/>
              </a:spcBef>
              <a:buNone/>
            </a:pPr>
            <a:endParaRPr lang="ko-KR" altLang="en-US" sz="1800" dirty="0"/>
          </a:p>
          <a:p>
            <a:pPr marL="627063" indent="-271463">
              <a:lnSpc>
                <a:spcPct val="110000"/>
              </a:lnSpc>
              <a:spcBef>
                <a:spcPts val="500"/>
              </a:spcBef>
              <a:buNone/>
            </a:pPr>
            <a:endParaRPr lang="en-US" altLang="ko-KR" sz="1800" dirty="0"/>
          </a:p>
        </p:txBody>
      </p:sp>
      <p:grpSp>
        <p:nvGrpSpPr>
          <p:cNvPr id="41" name="그룹 40"/>
          <p:cNvGrpSpPr/>
          <p:nvPr/>
        </p:nvGrpSpPr>
        <p:grpSpPr>
          <a:xfrm>
            <a:off x="142844" y="1643050"/>
            <a:ext cx="8858312" cy="3286148"/>
            <a:chOff x="142844" y="1928802"/>
            <a:chExt cx="8858312" cy="3286148"/>
          </a:xfrm>
        </p:grpSpPr>
        <p:grpSp>
          <p:nvGrpSpPr>
            <p:cNvPr id="37" name="그룹 36"/>
            <p:cNvGrpSpPr/>
            <p:nvPr/>
          </p:nvGrpSpPr>
          <p:grpSpPr>
            <a:xfrm>
              <a:off x="285720" y="2285992"/>
              <a:ext cx="3786214" cy="2500330"/>
              <a:chOff x="214282" y="1928802"/>
              <a:chExt cx="3786214" cy="2500330"/>
            </a:xfrm>
          </p:grpSpPr>
          <p:sp>
            <p:nvSpPr>
              <p:cNvPr id="4" name="모서리가 둥근 직사각형 3"/>
              <p:cNvSpPr/>
              <p:nvPr/>
            </p:nvSpPr>
            <p:spPr>
              <a:xfrm>
                <a:off x="214282" y="2714620"/>
                <a:ext cx="3786214" cy="1714512"/>
              </a:xfrm>
              <a:prstGeom prst="round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" name="타원 6"/>
              <p:cNvSpPr/>
              <p:nvPr/>
            </p:nvSpPr>
            <p:spPr>
              <a:xfrm>
                <a:off x="428596" y="3000372"/>
                <a:ext cx="1285884" cy="1143008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dirty="0" smtClean="0">
                    <a:solidFill>
                      <a:schemeClr val="tx1"/>
                    </a:solidFill>
                  </a:rPr>
                  <a:t>생산</a:t>
                </a:r>
                <a:endParaRPr lang="ko-KR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" name="타원 7"/>
              <p:cNvSpPr/>
              <p:nvPr/>
            </p:nvSpPr>
            <p:spPr>
              <a:xfrm>
                <a:off x="2428860" y="3000372"/>
                <a:ext cx="1285884" cy="1143008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dirty="0" smtClean="0">
                    <a:solidFill>
                      <a:schemeClr val="tx1"/>
                    </a:solidFill>
                  </a:rPr>
                  <a:t>소비</a:t>
                </a:r>
                <a:endParaRPr lang="ko-KR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직사각형 11"/>
              <p:cNvSpPr/>
              <p:nvPr/>
            </p:nvSpPr>
            <p:spPr>
              <a:xfrm>
                <a:off x="642910" y="1928802"/>
                <a:ext cx="2857520" cy="785818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2000" dirty="0" smtClean="0">
                    <a:solidFill>
                      <a:schemeClr val="tx1"/>
                    </a:solidFill>
                  </a:rPr>
                  <a:t>대가족 제도</a:t>
                </a:r>
                <a:endParaRPr lang="en-US" altLang="ko-KR" sz="2000" dirty="0" smtClean="0">
                  <a:solidFill>
                    <a:schemeClr val="tx1"/>
                  </a:solidFill>
                </a:endParaRPr>
              </a:p>
              <a:p>
                <a:pPr algn="ctr"/>
                <a:r>
                  <a:rPr lang="en-US" altLang="ko-KR" sz="2000" dirty="0" smtClean="0">
                    <a:solidFill>
                      <a:schemeClr val="tx1"/>
                    </a:solidFill>
                  </a:rPr>
                  <a:t>(</a:t>
                </a:r>
                <a:r>
                  <a:rPr lang="ko-KR" altLang="en-US" sz="2000" dirty="0" smtClean="0">
                    <a:solidFill>
                      <a:schemeClr val="tx1"/>
                    </a:solidFill>
                  </a:rPr>
                  <a:t>생산과 소비의 공동체</a:t>
                </a:r>
                <a:r>
                  <a:rPr lang="en-US" altLang="ko-KR" sz="2000" dirty="0" smtClean="0">
                    <a:solidFill>
                      <a:schemeClr val="tx1"/>
                    </a:solidFill>
                  </a:rPr>
                  <a:t>)</a:t>
                </a:r>
                <a:endParaRPr lang="ko-KR" altLang="en-US" sz="20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직사각형 13"/>
              <p:cNvSpPr/>
              <p:nvPr/>
            </p:nvSpPr>
            <p:spPr>
              <a:xfrm>
                <a:off x="2071670" y="2714620"/>
                <a:ext cx="785818" cy="428628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b="1" dirty="0" smtClean="0">
                    <a:solidFill>
                      <a:schemeClr val="accent3">
                        <a:lumMod val="50000"/>
                      </a:schemeClr>
                    </a:solidFill>
                  </a:rPr>
                  <a:t>가정</a:t>
                </a:r>
                <a:endParaRPr lang="ko-KR" altLang="en-US" b="1" dirty="0">
                  <a:solidFill>
                    <a:schemeClr val="accent3">
                      <a:lumMod val="50000"/>
                    </a:schemeClr>
                  </a:solidFill>
                </a:endParaRPr>
              </a:p>
            </p:txBody>
          </p:sp>
          <p:cxnSp>
            <p:nvCxnSpPr>
              <p:cNvPr id="28" name="직선 화살표 연결선 27"/>
              <p:cNvCxnSpPr/>
              <p:nvPr/>
            </p:nvCxnSpPr>
            <p:spPr>
              <a:xfrm>
                <a:off x="1785918" y="3429000"/>
                <a:ext cx="571504" cy="1588"/>
              </a:xfrm>
              <a:prstGeom prst="straightConnector1">
                <a:avLst/>
              </a:prstGeom>
              <a:ln w="28575">
                <a:solidFill>
                  <a:schemeClr val="accent3">
                    <a:lumMod val="5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직선 화살표 연결선 29"/>
              <p:cNvCxnSpPr/>
              <p:nvPr/>
            </p:nvCxnSpPr>
            <p:spPr>
              <a:xfrm rot="10800000">
                <a:off x="1785918" y="3714752"/>
                <a:ext cx="571504" cy="1588"/>
              </a:xfrm>
              <a:prstGeom prst="straightConnector1">
                <a:avLst/>
              </a:prstGeom>
              <a:ln w="28575">
                <a:solidFill>
                  <a:schemeClr val="accent3">
                    <a:lumMod val="5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9" name="그룹 38"/>
            <p:cNvGrpSpPr/>
            <p:nvPr/>
          </p:nvGrpSpPr>
          <p:grpSpPr>
            <a:xfrm>
              <a:off x="4357686" y="2285992"/>
              <a:ext cx="4500594" cy="2500330"/>
              <a:chOff x="4857752" y="1857364"/>
              <a:chExt cx="4500594" cy="2500330"/>
            </a:xfrm>
          </p:grpSpPr>
          <p:sp>
            <p:nvSpPr>
              <p:cNvPr id="5" name="모서리가 둥근 직사각형 4"/>
              <p:cNvSpPr/>
              <p:nvPr/>
            </p:nvSpPr>
            <p:spPr>
              <a:xfrm>
                <a:off x="4857752" y="2643182"/>
                <a:ext cx="1785950" cy="1714512"/>
              </a:xfrm>
              <a:prstGeom prst="round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" name="모서리가 둥근 직사각형 5"/>
              <p:cNvSpPr/>
              <p:nvPr/>
            </p:nvSpPr>
            <p:spPr>
              <a:xfrm>
                <a:off x="7572396" y="2643182"/>
                <a:ext cx="1785950" cy="1714512"/>
              </a:xfrm>
              <a:prstGeom prst="round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" name="타원 8"/>
              <p:cNvSpPr/>
              <p:nvPr/>
            </p:nvSpPr>
            <p:spPr>
              <a:xfrm>
                <a:off x="5143504" y="2928934"/>
                <a:ext cx="1143008" cy="1143008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dirty="0" smtClean="0">
                    <a:solidFill>
                      <a:schemeClr val="tx1"/>
                    </a:solidFill>
                  </a:rPr>
                  <a:t>소비</a:t>
                </a:r>
                <a:endParaRPr lang="ko-KR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" name="타원 9"/>
              <p:cNvSpPr/>
              <p:nvPr/>
            </p:nvSpPr>
            <p:spPr>
              <a:xfrm>
                <a:off x="7929586" y="3000372"/>
                <a:ext cx="1143008" cy="1143008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dirty="0" smtClean="0">
                    <a:solidFill>
                      <a:schemeClr val="tx1"/>
                    </a:solidFill>
                  </a:rPr>
                  <a:t>생산</a:t>
                </a:r>
                <a:endParaRPr lang="ko-KR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직사각형 12"/>
              <p:cNvSpPr/>
              <p:nvPr/>
            </p:nvSpPr>
            <p:spPr>
              <a:xfrm>
                <a:off x="5643570" y="1857364"/>
                <a:ext cx="2857520" cy="785818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2000" dirty="0" smtClean="0">
                    <a:solidFill>
                      <a:schemeClr val="tx1"/>
                    </a:solidFill>
                  </a:rPr>
                  <a:t>핵가족 제도</a:t>
                </a:r>
                <a:endParaRPr lang="en-US" altLang="ko-KR" sz="2000" dirty="0" smtClean="0">
                  <a:solidFill>
                    <a:schemeClr val="tx1"/>
                  </a:solidFill>
                </a:endParaRPr>
              </a:p>
              <a:p>
                <a:pPr algn="ctr"/>
                <a:r>
                  <a:rPr lang="en-US" altLang="ko-KR" sz="2000" dirty="0" smtClean="0">
                    <a:solidFill>
                      <a:schemeClr val="tx1"/>
                    </a:solidFill>
                  </a:rPr>
                  <a:t>(</a:t>
                </a:r>
                <a:r>
                  <a:rPr lang="ko-KR" altLang="en-US" sz="2000" dirty="0" smtClean="0">
                    <a:solidFill>
                      <a:schemeClr val="tx1"/>
                    </a:solidFill>
                  </a:rPr>
                  <a:t>소비의 공동체</a:t>
                </a:r>
                <a:r>
                  <a:rPr lang="en-US" altLang="ko-KR" sz="2000" dirty="0" smtClean="0">
                    <a:solidFill>
                      <a:schemeClr val="tx1"/>
                    </a:solidFill>
                  </a:rPr>
                  <a:t>)</a:t>
                </a:r>
                <a:endParaRPr lang="ko-KR" altLang="en-US" sz="2000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33" name="직선 화살표 연결선 32"/>
              <p:cNvCxnSpPr/>
              <p:nvPr/>
            </p:nvCxnSpPr>
            <p:spPr>
              <a:xfrm>
                <a:off x="6858016" y="3429000"/>
                <a:ext cx="571504" cy="1588"/>
              </a:xfrm>
              <a:prstGeom prst="straightConnector1">
                <a:avLst/>
              </a:prstGeom>
              <a:ln w="28575">
                <a:solidFill>
                  <a:schemeClr val="accent3">
                    <a:lumMod val="5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직선 화살표 연결선 33"/>
              <p:cNvCxnSpPr/>
              <p:nvPr/>
            </p:nvCxnSpPr>
            <p:spPr>
              <a:xfrm rot="10800000">
                <a:off x="6858016" y="3714752"/>
                <a:ext cx="571504" cy="1588"/>
              </a:xfrm>
              <a:prstGeom prst="straightConnector1">
                <a:avLst/>
              </a:prstGeom>
              <a:ln w="28575">
                <a:solidFill>
                  <a:schemeClr val="accent3">
                    <a:lumMod val="5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직사각형 34"/>
              <p:cNvSpPr/>
              <p:nvPr/>
            </p:nvSpPr>
            <p:spPr>
              <a:xfrm>
                <a:off x="5929322" y="2714620"/>
                <a:ext cx="785818" cy="428628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b="1" dirty="0" smtClean="0">
                    <a:solidFill>
                      <a:schemeClr val="accent3">
                        <a:lumMod val="50000"/>
                      </a:schemeClr>
                    </a:solidFill>
                  </a:rPr>
                  <a:t>가정</a:t>
                </a:r>
                <a:endParaRPr lang="ko-KR" altLang="en-US" b="1" dirty="0">
                  <a:solidFill>
                    <a:schemeClr val="accent3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6" name="직사각형 35"/>
              <p:cNvSpPr/>
              <p:nvPr/>
            </p:nvSpPr>
            <p:spPr>
              <a:xfrm>
                <a:off x="8572528" y="2714620"/>
                <a:ext cx="785818" cy="428628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b="1" dirty="0" smtClean="0">
                    <a:solidFill>
                      <a:schemeClr val="accent3">
                        <a:lumMod val="50000"/>
                      </a:schemeClr>
                    </a:solidFill>
                  </a:rPr>
                  <a:t>직장</a:t>
                </a:r>
                <a:endParaRPr lang="ko-KR" altLang="en-US" b="1" dirty="0">
                  <a:solidFill>
                    <a:schemeClr val="accent3">
                      <a:lumMod val="50000"/>
                    </a:schemeClr>
                  </a:solidFill>
                </a:endParaRPr>
              </a:p>
            </p:txBody>
          </p:sp>
        </p:grpSp>
        <p:sp>
          <p:nvSpPr>
            <p:cNvPr id="40" name="직사각형 39"/>
            <p:cNvSpPr/>
            <p:nvPr/>
          </p:nvSpPr>
          <p:spPr>
            <a:xfrm>
              <a:off x="142844" y="1928802"/>
              <a:ext cx="8858312" cy="328614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71406" y="214290"/>
            <a:ext cx="8786842" cy="6429420"/>
          </a:xfrm>
        </p:spPr>
        <p:txBody>
          <a:bodyPr>
            <a:normAutofit/>
          </a:bodyPr>
          <a:lstStyle/>
          <a:p>
            <a:pPr marL="541338" indent="-454025">
              <a:lnSpc>
                <a:spcPct val="110000"/>
              </a:lnSpc>
              <a:spcBef>
                <a:spcPts val="500"/>
              </a:spcBef>
              <a:buNone/>
            </a:pPr>
            <a:r>
              <a:rPr lang="en-US" altLang="ko-KR" sz="2000" dirty="0" smtClean="0"/>
              <a:t>(2</a:t>
            </a:r>
            <a:r>
              <a:rPr lang="en-US" altLang="ko-KR" sz="2000" dirty="0"/>
              <a:t>) </a:t>
            </a:r>
            <a:r>
              <a:rPr lang="ko-KR" altLang="en-US" sz="2000" dirty="0" smtClean="0"/>
              <a:t>가족복지정책</a:t>
            </a:r>
            <a:endParaRPr lang="en-US" altLang="ko-KR" sz="2000" dirty="0" smtClean="0"/>
          </a:p>
          <a:p>
            <a:pPr marL="541338" indent="-454025">
              <a:lnSpc>
                <a:spcPct val="110000"/>
              </a:lnSpc>
              <a:spcBef>
                <a:spcPts val="500"/>
              </a:spcBef>
              <a:buNone/>
            </a:pPr>
            <a:endParaRPr lang="en-US" altLang="ko-KR" sz="600" dirty="0"/>
          </a:p>
          <a:p>
            <a:pPr marL="538163">
              <a:lnSpc>
                <a:spcPct val="11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/>
              <a:t>산업화에 따른 가족기능의 변화</a:t>
            </a:r>
            <a:endParaRPr lang="en-US" altLang="ko-KR" sz="1800" dirty="0"/>
          </a:p>
          <a:p>
            <a:pPr marL="627063" indent="-271463">
              <a:lnSpc>
                <a:spcPct val="110000"/>
              </a:lnSpc>
              <a:spcBef>
                <a:spcPts val="500"/>
              </a:spcBef>
            </a:pPr>
            <a:r>
              <a:rPr lang="ko-KR" altLang="en-US" sz="1800" dirty="0"/>
              <a:t>대가족제도 </a:t>
            </a:r>
            <a:r>
              <a:rPr lang="en-US" altLang="ko-KR" sz="1800" dirty="0"/>
              <a:t>: </a:t>
            </a:r>
          </a:p>
          <a:p>
            <a:pPr marL="627063" indent="-271463">
              <a:lnSpc>
                <a:spcPct val="110000"/>
              </a:lnSpc>
              <a:spcBef>
                <a:spcPts val="500"/>
              </a:spcBef>
              <a:buNone/>
            </a:pPr>
            <a:r>
              <a:rPr lang="en-US" altLang="ko-KR" sz="1800" dirty="0"/>
              <a:t>① 3</a:t>
            </a:r>
            <a:r>
              <a:rPr lang="ko-KR" altLang="en-US" sz="1800" dirty="0"/>
              <a:t>세대 이상이 함께 거주하는 혈연 중심의 사회</a:t>
            </a:r>
            <a:r>
              <a:rPr lang="en-US" altLang="ko-KR" sz="1800" dirty="0"/>
              <a:t> </a:t>
            </a:r>
          </a:p>
          <a:p>
            <a:pPr marL="627063" indent="-271463">
              <a:lnSpc>
                <a:spcPct val="110000"/>
              </a:lnSpc>
              <a:spcBef>
                <a:spcPts val="500"/>
              </a:spcBef>
              <a:buNone/>
            </a:pPr>
            <a:r>
              <a:rPr lang="en-US" altLang="ko-KR" sz="1800" dirty="0"/>
              <a:t>② </a:t>
            </a:r>
            <a:r>
              <a:rPr lang="ko-KR" altLang="en-US" sz="1800" dirty="0"/>
              <a:t>생산과 소비의 공동체</a:t>
            </a:r>
            <a:r>
              <a:rPr lang="en-US" altLang="ko-KR" sz="1800" dirty="0"/>
              <a:t>(</a:t>
            </a:r>
            <a:r>
              <a:rPr lang="ko-KR" altLang="en-US" sz="1800" dirty="0"/>
              <a:t>사회정책적 기능</a:t>
            </a:r>
            <a:r>
              <a:rPr lang="en-US" altLang="ko-KR" sz="1800" dirty="0"/>
              <a:t>) </a:t>
            </a:r>
          </a:p>
          <a:p>
            <a:pPr marL="627063" indent="-271463">
              <a:lnSpc>
                <a:spcPct val="110000"/>
              </a:lnSpc>
              <a:spcBef>
                <a:spcPts val="500"/>
              </a:spcBef>
              <a:buNone/>
            </a:pPr>
            <a:r>
              <a:rPr lang="en-US" altLang="ko-KR" sz="1800" dirty="0"/>
              <a:t>③</a:t>
            </a:r>
            <a:r>
              <a:rPr lang="ko-KR" altLang="en-US" sz="1800" dirty="0"/>
              <a:t>사회화의 장</a:t>
            </a:r>
            <a:r>
              <a:rPr lang="en-US" altLang="ko-KR" sz="1800" dirty="0"/>
              <a:t>(</a:t>
            </a:r>
            <a:r>
              <a:rPr lang="ko-KR" altLang="en-US" sz="1800" dirty="0"/>
              <a:t>아동양육 ∙ 교육</a:t>
            </a:r>
            <a:r>
              <a:rPr lang="en-US" altLang="ko-KR" sz="1800" dirty="0"/>
              <a:t>, </a:t>
            </a:r>
            <a:r>
              <a:rPr lang="ko-KR" altLang="en-US" sz="1800" dirty="0"/>
              <a:t>노인 ∙병자의 수발 및 정서적 지지 기능</a:t>
            </a:r>
            <a:r>
              <a:rPr lang="en-US" altLang="ko-KR" sz="1800" dirty="0"/>
              <a:t>) </a:t>
            </a:r>
          </a:p>
          <a:p>
            <a:pPr marL="627063" indent="-271463">
              <a:lnSpc>
                <a:spcPct val="110000"/>
              </a:lnSpc>
              <a:spcBef>
                <a:spcPts val="500"/>
              </a:spcBef>
              <a:buNone/>
            </a:pPr>
            <a:r>
              <a:rPr lang="en-US" altLang="ko-KR" sz="1800" dirty="0"/>
              <a:t>④ </a:t>
            </a:r>
            <a:r>
              <a:rPr lang="ko-KR" altLang="en-US" sz="1800" dirty="0"/>
              <a:t>생산현장과 주거지의 지리적 인접성 </a:t>
            </a:r>
            <a:endParaRPr lang="en-US" altLang="ko-KR" sz="1800" dirty="0"/>
          </a:p>
          <a:p>
            <a:pPr marL="627063" indent="-271463">
              <a:lnSpc>
                <a:spcPct val="110000"/>
              </a:lnSpc>
              <a:spcBef>
                <a:spcPts val="500"/>
              </a:spcBef>
              <a:buNone/>
            </a:pPr>
            <a:r>
              <a:rPr lang="ko-KR" altLang="en-US" sz="1800" dirty="0"/>
              <a:t>⑤ 출산 ∙양육의 가족 내부적 </a:t>
            </a:r>
            <a:r>
              <a:rPr lang="ko-KR" altLang="en-US" sz="1800" dirty="0" smtClean="0"/>
              <a:t>효용</a:t>
            </a:r>
            <a:endParaRPr lang="en-US" altLang="ko-KR" sz="1800" dirty="0" smtClean="0"/>
          </a:p>
          <a:p>
            <a:pPr marL="627063" indent="-271463">
              <a:lnSpc>
                <a:spcPct val="110000"/>
              </a:lnSpc>
              <a:spcBef>
                <a:spcPts val="500"/>
              </a:spcBef>
              <a:buNone/>
            </a:pPr>
            <a:endParaRPr lang="en-US" altLang="ko-KR" sz="1000" dirty="0"/>
          </a:p>
          <a:p>
            <a:pPr marL="627063" indent="-271463">
              <a:lnSpc>
                <a:spcPct val="110000"/>
              </a:lnSpc>
              <a:spcBef>
                <a:spcPts val="500"/>
              </a:spcBef>
            </a:pPr>
            <a:r>
              <a:rPr lang="ko-KR" altLang="en-US" sz="1800" dirty="0"/>
              <a:t>핵가족제도 </a:t>
            </a:r>
            <a:r>
              <a:rPr lang="en-US" altLang="ko-KR" sz="1800" dirty="0"/>
              <a:t>: </a:t>
            </a:r>
          </a:p>
          <a:p>
            <a:pPr marL="627063" indent="-271463">
              <a:lnSpc>
                <a:spcPct val="110000"/>
              </a:lnSpc>
              <a:spcBef>
                <a:spcPts val="500"/>
              </a:spcBef>
              <a:buNone/>
            </a:pPr>
            <a:r>
              <a:rPr lang="en-US" altLang="ko-KR" sz="1800" dirty="0"/>
              <a:t>① </a:t>
            </a:r>
            <a:r>
              <a:rPr lang="ko-KR" altLang="en-US" sz="1800" dirty="0"/>
              <a:t>부부</a:t>
            </a:r>
            <a:r>
              <a:rPr lang="en-US" altLang="ko-KR" sz="1800" dirty="0"/>
              <a:t>-</a:t>
            </a:r>
            <a:r>
              <a:rPr lang="ko-KR" altLang="en-US" sz="1800" dirty="0"/>
              <a:t>자녀의 </a:t>
            </a:r>
            <a:r>
              <a:rPr lang="en-US" altLang="ko-KR" sz="1800" dirty="0"/>
              <a:t>2</a:t>
            </a:r>
            <a:r>
              <a:rPr lang="ko-KR" altLang="en-US" sz="1800" dirty="0"/>
              <a:t>세대로 구성 </a:t>
            </a:r>
            <a:endParaRPr lang="en-US" altLang="ko-KR" sz="1800" dirty="0"/>
          </a:p>
          <a:p>
            <a:pPr marL="627063" indent="-271463">
              <a:lnSpc>
                <a:spcPct val="110000"/>
              </a:lnSpc>
              <a:spcBef>
                <a:spcPts val="500"/>
              </a:spcBef>
              <a:buNone/>
            </a:pPr>
            <a:r>
              <a:rPr lang="ko-KR" altLang="en-US" sz="1800" dirty="0"/>
              <a:t>② 소비의 공동체 </a:t>
            </a:r>
            <a:endParaRPr lang="en-US" altLang="ko-KR" sz="1800" dirty="0"/>
          </a:p>
          <a:p>
            <a:pPr marL="627063" indent="-271463">
              <a:lnSpc>
                <a:spcPct val="110000"/>
              </a:lnSpc>
              <a:spcBef>
                <a:spcPts val="500"/>
              </a:spcBef>
              <a:buNone/>
            </a:pPr>
            <a:r>
              <a:rPr lang="ko-KR" altLang="en-US" sz="1800" dirty="0"/>
              <a:t>③ 가족의 소비생활은 가장의 근로활동을 통해 획득하게 되는 임금소득에 의존</a:t>
            </a:r>
            <a:r>
              <a:rPr lang="en-US" altLang="ko-KR" sz="1800" dirty="0"/>
              <a:t> </a:t>
            </a:r>
          </a:p>
          <a:p>
            <a:pPr marL="627063" indent="-271463">
              <a:lnSpc>
                <a:spcPct val="110000"/>
              </a:lnSpc>
              <a:spcBef>
                <a:spcPts val="500"/>
              </a:spcBef>
              <a:buNone/>
            </a:pPr>
            <a:r>
              <a:rPr lang="en-US" altLang="ko-KR" sz="1800" dirty="0"/>
              <a:t>④ </a:t>
            </a:r>
            <a:r>
              <a:rPr lang="ko-KR" altLang="en-US" sz="1800" dirty="0"/>
              <a:t>가구의 필요소득과 근로소득의 산정기준</a:t>
            </a:r>
            <a:r>
              <a:rPr lang="en-US" altLang="ko-KR" sz="1800" dirty="0"/>
              <a:t>(</a:t>
            </a:r>
            <a:r>
              <a:rPr lang="ko-KR" altLang="en-US" sz="1800" dirty="0"/>
              <a:t>가구 </a:t>
            </a:r>
            <a:r>
              <a:rPr lang="ko-KR" altLang="en-US" sz="1800" dirty="0" err="1"/>
              <a:t>특성별</a:t>
            </a:r>
            <a:r>
              <a:rPr lang="ko-KR" altLang="en-US" sz="1800" dirty="0"/>
              <a:t> 욕구 </a:t>
            </a:r>
            <a:r>
              <a:rPr lang="en-US" altLang="ko-KR" sz="1800" dirty="0"/>
              <a:t>vs. </a:t>
            </a:r>
            <a:r>
              <a:rPr lang="ko-KR" altLang="en-US" sz="1800" dirty="0"/>
              <a:t>생산성</a:t>
            </a:r>
            <a:r>
              <a:rPr lang="en-US" altLang="ko-KR" sz="1800" dirty="0"/>
              <a:t>)</a:t>
            </a:r>
            <a:r>
              <a:rPr lang="ko-KR" altLang="en-US" sz="1800" dirty="0"/>
              <a:t>과 </a:t>
            </a:r>
            <a:r>
              <a:rPr lang="ko-KR" altLang="en-US" sz="1800" dirty="0" smtClean="0"/>
              <a:t>금액</a:t>
            </a:r>
            <a:endParaRPr lang="en-US" altLang="ko-KR" sz="1800" dirty="0" smtClean="0"/>
          </a:p>
          <a:p>
            <a:pPr marL="627063" indent="-271463">
              <a:lnSpc>
                <a:spcPct val="110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    </a:t>
            </a:r>
            <a:r>
              <a:rPr lang="ko-KR" altLang="en-US" sz="1800" dirty="0" smtClean="0"/>
              <a:t>수준의 불일치</a:t>
            </a:r>
            <a:r>
              <a:rPr lang="en-US" altLang="ko-KR" sz="1800" dirty="0"/>
              <a:t>: </a:t>
            </a:r>
            <a:r>
              <a:rPr lang="ko-KR" altLang="en-US" sz="1800" dirty="0"/>
              <a:t>가구별 생활여건의 불평등 문제 </a:t>
            </a:r>
            <a:endParaRPr lang="en-US" altLang="ko-KR" sz="1800" dirty="0"/>
          </a:p>
          <a:p>
            <a:pPr marL="627063" indent="-271463">
              <a:lnSpc>
                <a:spcPct val="110000"/>
              </a:lnSpc>
              <a:spcBef>
                <a:spcPts val="500"/>
              </a:spcBef>
              <a:buNone/>
            </a:pPr>
            <a:r>
              <a:rPr lang="ko-KR" altLang="en-US" sz="1800" dirty="0"/>
              <a:t>⑤ </a:t>
            </a:r>
            <a:r>
              <a:rPr lang="ko-KR" altLang="en-US" sz="1800" dirty="0" smtClean="0"/>
              <a:t>가족기능 </a:t>
            </a:r>
            <a:r>
              <a:rPr lang="ko-KR" altLang="en-US" sz="1800" dirty="0"/>
              <a:t>축소에 따른 노인부양 및 아동의 </a:t>
            </a:r>
            <a:r>
              <a:rPr lang="ko-KR" altLang="en-US" sz="1800" dirty="0" smtClean="0"/>
              <a:t>출산∙양육∙교육∙경제∙정서적 부담 </a:t>
            </a:r>
            <a:endParaRPr lang="en-US" altLang="ko-KR" sz="1800" dirty="0"/>
          </a:p>
          <a:p>
            <a:pPr marL="627063" indent="-271463">
              <a:lnSpc>
                <a:spcPct val="110000"/>
              </a:lnSpc>
              <a:spcBef>
                <a:spcPts val="500"/>
              </a:spcBef>
              <a:buNone/>
            </a:pPr>
            <a:r>
              <a:rPr lang="ko-KR" altLang="en-US" sz="1800" dirty="0"/>
              <a:t>⑥ 출산 ∙양육 ∙교육의 외부적 </a:t>
            </a:r>
            <a:r>
              <a:rPr lang="ko-KR" altLang="en-US" sz="1800" dirty="0" smtClean="0"/>
              <a:t>효용</a:t>
            </a:r>
            <a:endParaRPr lang="ko-KR" altLang="en-US" sz="1800" dirty="0"/>
          </a:p>
        </p:txBody>
      </p:sp>
    </p:spTree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428596" y="2628263"/>
            <a:ext cx="8215370" cy="1872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Bef>
                <a:spcPts val="500"/>
              </a:spcBef>
              <a:tabLst>
                <a:tab pos="450850" algn="l"/>
              </a:tabLst>
            </a:pPr>
            <a:r>
              <a:rPr lang="en-US" altLang="ko-KR" dirty="0"/>
              <a:t>① </a:t>
            </a:r>
            <a:r>
              <a:rPr lang="ko-KR" altLang="en-US" dirty="0" smtClean="0"/>
              <a:t>인간의 </a:t>
            </a:r>
            <a:r>
              <a:rPr lang="ko-KR" altLang="en-US" dirty="0"/>
              <a:t>생존을 위한 가장 </a:t>
            </a:r>
            <a:r>
              <a:rPr lang="ko-KR" altLang="en-US" spc="-150" dirty="0"/>
              <a:t>최소단위의 공동체로서 </a:t>
            </a:r>
            <a:r>
              <a:rPr lang="ko-KR" altLang="en-US" dirty="0"/>
              <a:t>가장 </a:t>
            </a:r>
            <a:r>
              <a:rPr lang="ko-KR" altLang="en-US" spc="-150" dirty="0"/>
              <a:t>높은 연대적 기능</a:t>
            </a:r>
            <a:r>
              <a:rPr lang="en-US" altLang="ko-KR" spc="-150" dirty="0"/>
              <a:t> </a:t>
            </a:r>
            <a:r>
              <a:rPr lang="ko-KR" altLang="en-US" dirty="0"/>
              <a:t>수행 </a:t>
            </a:r>
            <a:endParaRPr lang="en-US" altLang="ko-KR" dirty="0"/>
          </a:p>
          <a:p>
            <a:pPr>
              <a:lnSpc>
                <a:spcPct val="110000"/>
              </a:lnSpc>
              <a:spcBef>
                <a:spcPts val="500"/>
              </a:spcBef>
              <a:buNone/>
            </a:pPr>
            <a:r>
              <a:rPr lang="en-US" altLang="ko-KR" dirty="0" smtClean="0"/>
              <a:t>② </a:t>
            </a:r>
            <a:r>
              <a:rPr lang="ko-KR" altLang="en-US" dirty="0"/>
              <a:t>가정의 출산 ∙양육 ∙교육기능은 사회의 재생산과 사회적 기능 유지를 위해 </a:t>
            </a:r>
            <a:endParaRPr lang="en-US" altLang="ko-KR" dirty="0" smtClean="0"/>
          </a:p>
          <a:p>
            <a:pPr>
              <a:lnSpc>
                <a:spcPct val="110000"/>
              </a:lnSpc>
              <a:spcBef>
                <a:spcPts val="500"/>
              </a:spcBef>
              <a:buNone/>
            </a:pPr>
            <a:r>
              <a:rPr lang="en-US" altLang="ko-KR" dirty="0" smtClean="0"/>
              <a:t>    </a:t>
            </a:r>
            <a:r>
              <a:rPr lang="ko-KR" altLang="en-US" dirty="0" smtClean="0"/>
              <a:t>필수적 </a:t>
            </a:r>
            <a:r>
              <a:rPr lang="ko-KR" altLang="en-US" dirty="0"/>
              <a:t>역할 담당 </a:t>
            </a:r>
            <a:endParaRPr lang="en-US" altLang="ko-KR" dirty="0"/>
          </a:p>
          <a:p>
            <a:pPr>
              <a:lnSpc>
                <a:spcPct val="110000"/>
              </a:lnSpc>
              <a:spcBef>
                <a:spcPts val="500"/>
              </a:spcBef>
              <a:buNone/>
            </a:pPr>
            <a:r>
              <a:rPr lang="ko-KR" altLang="en-US" dirty="0" smtClean="0"/>
              <a:t>③ </a:t>
            </a:r>
            <a:r>
              <a:rPr lang="ko-KR" altLang="en-US" dirty="0"/>
              <a:t>정서적으로 건전하고 물질적으로 풍요로운 가정의 육성과 보호는 사회복지</a:t>
            </a:r>
            <a:endParaRPr lang="en-US" altLang="ko-KR" dirty="0"/>
          </a:p>
          <a:p>
            <a:pPr>
              <a:lnSpc>
                <a:spcPct val="110000"/>
              </a:lnSpc>
              <a:spcBef>
                <a:spcPts val="500"/>
              </a:spcBef>
              <a:buNone/>
            </a:pPr>
            <a:r>
              <a:rPr lang="en-US" altLang="ko-KR" dirty="0"/>
              <a:t>    </a:t>
            </a:r>
            <a:r>
              <a:rPr lang="ko-KR" altLang="en-US" dirty="0" smtClean="0"/>
              <a:t>정책의 </a:t>
            </a:r>
            <a:r>
              <a:rPr lang="ko-KR" altLang="en-US" dirty="0"/>
              <a:t>핵심적 과제</a:t>
            </a:r>
            <a:endParaRPr lang="en-US" altLang="ko-KR" dirty="0"/>
          </a:p>
        </p:txBody>
      </p:sp>
      <p:sp>
        <p:nvSpPr>
          <p:cNvPr id="6" name="직사각형 5"/>
          <p:cNvSpPr/>
          <p:nvPr/>
        </p:nvSpPr>
        <p:spPr>
          <a:xfrm>
            <a:off x="448221" y="2060848"/>
            <a:ext cx="1928826" cy="3711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Bef>
                <a:spcPts val="500"/>
              </a:spcBef>
              <a:tabLst>
                <a:tab pos="450850" algn="l"/>
              </a:tabLst>
            </a:pPr>
            <a:r>
              <a:rPr lang="ko-KR" altLang="en-US"/>
              <a:t>● </a:t>
            </a:r>
            <a:r>
              <a:rPr lang="ko-KR" altLang="en-US" smtClean="0"/>
              <a:t>가정의 기능</a:t>
            </a:r>
            <a:endParaRPr lang="en-US" altLang="ko-KR" dirty="0"/>
          </a:p>
        </p:txBody>
      </p:sp>
    </p:spTree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52412" y="285728"/>
            <a:ext cx="8534430" cy="5832499"/>
          </a:xfrm>
        </p:spPr>
        <p:txBody>
          <a:bodyPr>
            <a:noAutofit/>
          </a:bodyPr>
          <a:lstStyle/>
          <a:p>
            <a:pPr marL="455613">
              <a:lnSpc>
                <a:spcPct val="13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/>
              <a:t>가족복지정책의 목표 및 내용</a:t>
            </a:r>
            <a:endParaRPr lang="en-US" altLang="ko-KR" sz="1800" dirty="0"/>
          </a:p>
          <a:p>
            <a:pPr marL="541338" indent="-271463">
              <a:lnSpc>
                <a:spcPct val="130000"/>
              </a:lnSpc>
              <a:spcBef>
                <a:spcPts val="500"/>
              </a:spcBef>
              <a:tabLst>
                <a:tab pos="719138" algn="l"/>
              </a:tabLst>
            </a:pPr>
            <a:r>
              <a:rPr lang="ko-KR" altLang="en-US" sz="1800" dirty="0"/>
              <a:t>목표</a:t>
            </a:r>
            <a:endParaRPr lang="en-US" altLang="ko-KR" sz="1800" dirty="0"/>
          </a:p>
          <a:p>
            <a:pPr marL="627063" indent="-271463">
              <a:lnSpc>
                <a:spcPct val="130000"/>
              </a:lnSpc>
              <a:spcBef>
                <a:spcPts val="500"/>
              </a:spcBef>
              <a:buNone/>
              <a:tabLst>
                <a:tab pos="719138" algn="l"/>
              </a:tabLst>
            </a:pPr>
            <a:r>
              <a:rPr lang="en-US" altLang="ko-KR" sz="1800" dirty="0"/>
              <a:t>① </a:t>
            </a:r>
            <a:r>
              <a:rPr lang="ko-KR" altLang="en-US" sz="1800" dirty="0"/>
              <a:t>가족의 </a:t>
            </a:r>
            <a:r>
              <a:rPr lang="ko-KR" altLang="en-US" sz="1800" dirty="0" err="1"/>
              <a:t>특성별</a:t>
            </a:r>
            <a:r>
              <a:rPr lang="ko-KR" altLang="en-US" sz="1800" dirty="0"/>
              <a:t> 차이로 인한 개별 가정의 경제적 ∙정서적 부담의 격차 해소</a:t>
            </a:r>
            <a:endParaRPr lang="en-US" altLang="ko-KR" sz="1800" dirty="0"/>
          </a:p>
          <a:p>
            <a:pPr marL="627063" indent="-271463">
              <a:lnSpc>
                <a:spcPct val="130000"/>
              </a:lnSpc>
              <a:spcBef>
                <a:spcPts val="500"/>
              </a:spcBef>
              <a:buNone/>
              <a:tabLst>
                <a:tab pos="719138" algn="l"/>
              </a:tabLst>
            </a:pPr>
            <a:r>
              <a:rPr lang="ko-KR" altLang="en-US" sz="1800" dirty="0"/>
              <a:t>② 가족의 기능을 강화하고 동등한 자아실현의 기회를 보장</a:t>
            </a:r>
            <a:endParaRPr lang="en-US" altLang="ko-KR" sz="1800" dirty="0"/>
          </a:p>
          <a:p>
            <a:pPr marL="541338" indent="-271463">
              <a:lnSpc>
                <a:spcPct val="130000"/>
              </a:lnSpc>
              <a:spcBef>
                <a:spcPts val="1500"/>
              </a:spcBef>
              <a:tabLst>
                <a:tab pos="719138" algn="l"/>
              </a:tabLst>
            </a:pPr>
            <a:r>
              <a:rPr lang="ko-KR" altLang="en-US" sz="1800" dirty="0"/>
              <a:t>정책내용</a:t>
            </a:r>
            <a:endParaRPr lang="en-US" altLang="ko-KR" sz="1800" dirty="0"/>
          </a:p>
          <a:p>
            <a:pPr marL="627063" indent="-271463">
              <a:lnSpc>
                <a:spcPct val="130000"/>
              </a:lnSpc>
              <a:spcBef>
                <a:spcPts val="500"/>
              </a:spcBef>
              <a:buNone/>
              <a:tabLst>
                <a:tab pos="719138" algn="l"/>
              </a:tabLst>
            </a:pPr>
            <a:r>
              <a:rPr lang="en-US" altLang="ko-KR" sz="1800" dirty="0"/>
              <a:t>① </a:t>
            </a:r>
            <a:r>
              <a:rPr lang="ko-KR" altLang="en-US" sz="1800" dirty="0"/>
              <a:t>임금의 정책적 기능 제한성을 감안하여 국가적 차원의 정책개발 필요성</a:t>
            </a:r>
            <a:endParaRPr lang="en-US" altLang="ko-KR" sz="1800" dirty="0"/>
          </a:p>
          <a:p>
            <a:pPr marL="627063" indent="-271463">
              <a:lnSpc>
                <a:spcPct val="130000"/>
              </a:lnSpc>
              <a:spcBef>
                <a:spcPts val="500"/>
              </a:spcBef>
              <a:buNone/>
              <a:tabLst>
                <a:tab pos="719138" algn="l"/>
              </a:tabLst>
            </a:pPr>
            <a:r>
              <a:rPr lang="en-US" altLang="ko-KR" sz="1800" dirty="0"/>
              <a:t>    : </a:t>
            </a:r>
            <a:r>
              <a:rPr lang="ko-KR" altLang="en-US" sz="1800" dirty="0"/>
              <a:t>가족기능의 유지에 필요로 하는 비용의 균등화</a:t>
            </a:r>
            <a:r>
              <a:rPr lang="en-US" altLang="ko-KR" sz="1800" dirty="0"/>
              <a:t>(</a:t>
            </a:r>
            <a:r>
              <a:rPr lang="en-US" altLang="ko-KR" sz="1800" dirty="0" err="1"/>
              <a:t>Familienlastenausgleich</a:t>
            </a:r>
            <a:r>
              <a:rPr lang="en-US" altLang="ko-KR" sz="1800" dirty="0"/>
              <a:t>)</a:t>
            </a:r>
          </a:p>
          <a:p>
            <a:pPr marL="627063" indent="-271463">
              <a:lnSpc>
                <a:spcPct val="130000"/>
              </a:lnSpc>
              <a:spcBef>
                <a:spcPts val="500"/>
              </a:spcBef>
              <a:buNone/>
              <a:tabLst>
                <a:tab pos="719138" algn="l"/>
              </a:tabLst>
            </a:pPr>
            <a:r>
              <a:rPr lang="en-US" altLang="ko-KR" sz="1800" dirty="0"/>
              <a:t>    : </a:t>
            </a:r>
            <a:r>
              <a:rPr lang="ko-KR" altLang="en-US" sz="1800" dirty="0"/>
              <a:t>출산</a:t>
            </a:r>
            <a:r>
              <a:rPr lang="en-US" altLang="ko-KR" sz="1800" dirty="0"/>
              <a:t>-</a:t>
            </a:r>
            <a:r>
              <a:rPr lang="ko-KR" altLang="en-US" sz="1800" dirty="0"/>
              <a:t>양육</a:t>
            </a:r>
            <a:r>
              <a:rPr lang="en-US" altLang="ko-KR" sz="1800" dirty="0"/>
              <a:t>-</a:t>
            </a:r>
            <a:r>
              <a:rPr lang="ko-KR" altLang="en-US" sz="1800" dirty="0"/>
              <a:t>교육 등을 통한 사회적 기여에 대한 보상</a:t>
            </a:r>
            <a:r>
              <a:rPr lang="en-US" altLang="ko-KR" sz="1800" dirty="0"/>
              <a:t> (</a:t>
            </a:r>
            <a:r>
              <a:rPr lang="en-US" altLang="ko-KR" sz="1800" dirty="0" err="1"/>
              <a:t>Familienleistungsausgleich</a:t>
            </a:r>
            <a:r>
              <a:rPr lang="en-US" altLang="ko-KR" sz="1800" dirty="0"/>
              <a:t>)</a:t>
            </a:r>
          </a:p>
          <a:p>
            <a:pPr marL="627063" indent="-271463">
              <a:lnSpc>
                <a:spcPct val="130000"/>
              </a:lnSpc>
              <a:spcBef>
                <a:spcPts val="500"/>
              </a:spcBef>
              <a:buNone/>
              <a:tabLst>
                <a:tab pos="719138" algn="l"/>
              </a:tabLst>
            </a:pPr>
            <a:r>
              <a:rPr lang="en-US" altLang="ko-KR" sz="1800" dirty="0"/>
              <a:t>② </a:t>
            </a:r>
            <a:r>
              <a:rPr lang="ko-KR" altLang="en-US" sz="1800" dirty="0" err="1"/>
              <a:t>가족상황별</a:t>
            </a:r>
            <a:r>
              <a:rPr lang="ko-KR" altLang="en-US" sz="1800" dirty="0"/>
              <a:t> 조세부담의 차등화</a:t>
            </a:r>
            <a:r>
              <a:rPr lang="en-US" altLang="ko-KR" sz="1800" dirty="0"/>
              <a:t>(</a:t>
            </a:r>
            <a:r>
              <a:rPr lang="ko-KR" altLang="en-US" sz="1800" dirty="0"/>
              <a:t>소득공제제도 및 조세감면제도</a:t>
            </a:r>
            <a:r>
              <a:rPr lang="en-US" altLang="ko-KR" sz="1800" dirty="0"/>
              <a:t>)</a:t>
            </a:r>
          </a:p>
          <a:p>
            <a:pPr marL="627063" indent="-271463">
              <a:lnSpc>
                <a:spcPct val="130000"/>
              </a:lnSpc>
              <a:spcBef>
                <a:spcPts val="500"/>
              </a:spcBef>
              <a:buNone/>
              <a:tabLst>
                <a:tab pos="719138" algn="l"/>
              </a:tabLst>
            </a:pPr>
            <a:r>
              <a:rPr lang="en-US" altLang="ko-KR" sz="1800" dirty="0"/>
              <a:t>③ </a:t>
            </a:r>
            <a:r>
              <a:rPr lang="ko-KR" altLang="en-US" sz="1800" dirty="0"/>
              <a:t>아동수당∙양육수당</a:t>
            </a:r>
            <a:r>
              <a:rPr lang="en-US" altLang="ko-KR" sz="1800" dirty="0"/>
              <a:t>, </a:t>
            </a:r>
            <a:r>
              <a:rPr lang="ko-KR" altLang="en-US" sz="1800" dirty="0"/>
              <a:t>보육비∙교육비 지원제도 </a:t>
            </a:r>
            <a:endParaRPr lang="en-US" altLang="ko-KR" sz="1800" dirty="0"/>
          </a:p>
          <a:p>
            <a:pPr marL="627063" indent="-271463">
              <a:lnSpc>
                <a:spcPct val="130000"/>
              </a:lnSpc>
              <a:spcBef>
                <a:spcPts val="500"/>
              </a:spcBef>
              <a:buNone/>
              <a:tabLst>
                <a:tab pos="719138" algn="l"/>
              </a:tabLst>
            </a:pPr>
            <a:r>
              <a:rPr lang="ko-KR" altLang="en-US" sz="1800" dirty="0"/>
              <a:t>④ </a:t>
            </a:r>
            <a:r>
              <a:rPr lang="ko-KR" altLang="en-US" sz="1800" dirty="0" err="1"/>
              <a:t>피부양가족에</a:t>
            </a:r>
            <a:r>
              <a:rPr lang="ko-KR" altLang="en-US" sz="1800" dirty="0"/>
              <a:t> 대한 의료보험 적용 및 파생적 </a:t>
            </a:r>
            <a:r>
              <a:rPr lang="ko-KR" altLang="en-US" sz="1800" dirty="0" err="1"/>
              <a:t>수급권</a:t>
            </a:r>
            <a:r>
              <a:rPr lang="ko-KR" altLang="en-US" sz="1800" dirty="0"/>
              <a:t> 보장</a:t>
            </a:r>
            <a:endParaRPr lang="en-US" altLang="ko-KR" sz="1800" dirty="0"/>
          </a:p>
          <a:p>
            <a:pPr marL="627063" indent="-271463">
              <a:lnSpc>
                <a:spcPct val="130000"/>
              </a:lnSpc>
              <a:spcBef>
                <a:spcPts val="500"/>
              </a:spcBef>
              <a:buNone/>
              <a:tabLst>
                <a:tab pos="719138" algn="l"/>
              </a:tabLst>
            </a:pPr>
            <a:r>
              <a:rPr lang="en-US" altLang="ko-KR" sz="1800" dirty="0"/>
              <a:t>⑤ </a:t>
            </a:r>
            <a:r>
              <a:rPr lang="ko-KR" altLang="en-US" sz="1800" dirty="0"/>
              <a:t>가족정책의 목표를 반영한 주택복지정책</a:t>
            </a:r>
            <a:endParaRPr lang="en-US" altLang="ko-KR" sz="1800" dirty="0"/>
          </a:p>
          <a:p>
            <a:pPr marL="627063" indent="-271463">
              <a:lnSpc>
                <a:spcPct val="130000"/>
              </a:lnSpc>
              <a:spcBef>
                <a:spcPts val="500"/>
              </a:spcBef>
              <a:buNone/>
              <a:tabLst>
                <a:tab pos="719138" algn="l"/>
              </a:tabLst>
            </a:pPr>
            <a:r>
              <a:rPr lang="en-US" altLang="ko-KR" sz="1800" dirty="0"/>
              <a:t>⑥ </a:t>
            </a:r>
            <a:r>
              <a:rPr lang="ko-KR" altLang="en-US" sz="1800" dirty="0"/>
              <a:t>가족의 보호 및 정서적 지지 프로그램</a:t>
            </a:r>
            <a:endParaRPr lang="en-US" altLang="ko-KR" sz="1800" dirty="0"/>
          </a:p>
          <a:p>
            <a:pPr marL="627063" indent="-271463">
              <a:lnSpc>
                <a:spcPct val="130000"/>
              </a:lnSpc>
              <a:spcBef>
                <a:spcPts val="500"/>
              </a:spcBef>
              <a:buNone/>
              <a:tabLst>
                <a:tab pos="719138" algn="l"/>
              </a:tabLst>
            </a:pPr>
            <a:r>
              <a:rPr lang="ko-KR" altLang="en-US" sz="1800" dirty="0"/>
              <a:t>⑦ 전업주부를 대상으로 한 사회교육적 프로그램 등</a:t>
            </a:r>
          </a:p>
        </p:txBody>
      </p:sp>
    </p:spTree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528" y="476672"/>
            <a:ext cx="8534430" cy="5713563"/>
          </a:xfrm>
        </p:spPr>
        <p:txBody>
          <a:bodyPr>
            <a:normAutofit lnSpcReduction="10000"/>
          </a:bodyPr>
          <a:lstStyle/>
          <a:p>
            <a:pPr marL="539750" indent="-428625">
              <a:lnSpc>
                <a:spcPct val="130000"/>
              </a:lnSpc>
              <a:spcBef>
                <a:spcPts val="600"/>
              </a:spcBef>
              <a:buNone/>
            </a:pPr>
            <a:r>
              <a:rPr lang="en-US" altLang="ko-KR" sz="2000" dirty="0" smtClean="0"/>
              <a:t>(3</a:t>
            </a:r>
            <a:r>
              <a:rPr lang="en-US" altLang="ko-KR" sz="2000" dirty="0"/>
              <a:t>) </a:t>
            </a:r>
            <a:r>
              <a:rPr lang="ko-KR" altLang="en-US" sz="2000" dirty="0" smtClean="0"/>
              <a:t>교육복지정책</a:t>
            </a:r>
            <a:endParaRPr lang="en-US" altLang="ko-KR" sz="2000" dirty="0" smtClean="0"/>
          </a:p>
          <a:p>
            <a:pPr marL="539750" indent="-428625">
              <a:lnSpc>
                <a:spcPct val="130000"/>
              </a:lnSpc>
              <a:spcBef>
                <a:spcPts val="600"/>
              </a:spcBef>
              <a:buNone/>
            </a:pPr>
            <a:endParaRPr lang="en-US" altLang="ko-KR" sz="600" dirty="0"/>
          </a:p>
          <a:p>
            <a:pPr marL="538163">
              <a:lnSpc>
                <a:spcPct val="130000"/>
              </a:lnSpc>
              <a:spcBef>
                <a:spcPts val="600"/>
              </a:spcBef>
              <a:buFont typeface="Wingdings" pitchFamily="2" charset="2"/>
              <a:buChar char="l"/>
            </a:pPr>
            <a:r>
              <a:rPr lang="ko-KR" altLang="en-US" sz="1800" dirty="0" smtClean="0"/>
              <a:t>교육 </a:t>
            </a:r>
            <a:r>
              <a:rPr lang="en-US" altLang="ko-KR" sz="1800" dirty="0" smtClean="0"/>
              <a:t>– </a:t>
            </a:r>
            <a:r>
              <a:rPr lang="ko-KR" altLang="en-US" sz="1800" dirty="0" err="1" smtClean="0"/>
              <a:t>인적자본의</a:t>
            </a:r>
            <a:r>
              <a:rPr lang="ko-KR" altLang="en-US" sz="1800" dirty="0" smtClean="0"/>
              <a:t> 가치를 향상시키는 사회적 </a:t>
            </a:r>
            <a:r>
              <a:rPr lang="ko-KR" altLang="en-US" sz="1800" dirty="0" smtClean="0"/>
              <a:t>작업</a:t>
            </a:r>
            <a:endParaRPr lang="en-US" altLang="ko-KR" sz="1800" dirty="0" smtClean="0"/>
          </a:p>
          <a:p>
            <a:pPr marL="538163">
              <a:lnSpc>
                <a:spcPct val="130000"/>
              </a:lnSpc>
              <a:spcBef>
                <a:spcPts val="600"/>
              </a:spcBef>
              <a:buFont typeface="Wingdings" pitchFamily="2" charset="2"/>
              <a:buChar char="l"/>
            </a:pPr>
            <a:r>
              <a:rPr lang="ko-KR" altLang="en-US" sz="1800" dirty="0" smtClean="0"/>
              <a:t>교육의 </a:t>
            </a:r>
            <a:r>
              <a:rPr lang="ko-KR" altLang="en-US" sz="1800" dirty="0"/>
              <a:t>기능</a:t>
            </a:r>
            <a:endParaRPr lang="en-US" altLang="ko-KR" sz="1800" dirty="0"/>
          </a:p>
          <a:p>
            <a:pPr marL="715963" indent="-463550">
              <a:lnSpc>
                <a:spcPct val="130000"/>
              </a:lnSpc>
              <a:spcBef>
                <a:spcPts val="600"/>
              </a:spcBef>
              <a:buNone/>
            </a:pPr>
            <a:r>
              <a:rPr lang="en-US" altLang="ko-KR" sz="1800" dirty="0"/>
              <a:t> ① </a:t>
            </a:r>
            <a:r>
              <a:rPr lang="ko-KR" altLang="en-US" sz="1800" dirty="0"/>
              <a:t>개인적 차원에서 완성된 삶의 영위와 자아실현이 가능하게 하고</a:t>
            </a:r>
            <a:r>
              <a:rPr lang="en-US" altLang="ko-KR" sz="1800" dirty="0"/>
              <a:t>, </a:t>
            </a:r>
            <a:r>
              <a:rPr lang="ko-KR" altLang="en-US" sz="1800" dirty="0"/>
              <a:t>경제적</a:t>
            </a:r>
            <a:r>
              <a:rPr lang="ko-KR" altLang="en-US" sz="1800" dirty="0" smtClean="0"/>
              <a:t>∙사회적 </a:t>
            </a:r>
            <a:r>
              <a:rPr lang="ko-KR" altLang="en-US" sz="1800" dirty="0"/>
              <a:t>신분의 결정에 중대한 영향</a:t>
            </a:r>
            <a:endParaRPr lang="en-US" altLang="ko-KR" sz="1800" dirty="0"/>
          </a:p>
          <a:p>
            <a:pPr marL="715963" indent="-463550">
              <a:lnSpc>
                <a:spcPct val="130000"/>
              </a:lnSpc>
              <a:spcBef>
                <a:spcPts val="600"/>
              </a:spcBef>
              <a:buNone/>
            </a:pPr>
            <a:r>
              <a:rPr lang="ko-KR" altLang="en-US" sz="1800" dirty="0" smtClean="0"/>
              <a:t> ② 인적 자본의 조기 노후화 방지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향후 지식정보화 산업 선도 가능한 인력 양성</a:t>
            </a:r>
            <a:endParaRPr lang="en-US" altLang="ko-KR" sz="1800" dirty="0" smtClean="0"/>
          </a:p>
          <a:p>
            <a:pPr marL="715963" indent="-463550">
              <a:lnSpc>
                <a:spcPct val="130000"/>
              </a:lnSpc>
              <a:spcBef>
                <a:spcPts val="600"/>
              </a:spcBef>
              <a:buNone/>
            </a:pPr>
            <a:r>
              <a:rPr lang="ko-KR" altLang="en-US" sz="1800" dirty="0" smtClean="0"/>
              <a:t> ③ </a:t>
            </a:r>
            <a:r>
              <a:rPr lang="ko-KR" altLang="en-US" sz="1800" dirty="0"/>
              <a:t>사회적 차원에서 국민의 자질과 소양을 개발하여 건전한 시민사회의 건설에 기여</a:t>
            </a:r>
            <a:endParaRPr lang="en-US" altLang="ko-KR" sz="1800" dirty="0"/>
          </a:p>
          <a:p>
            <a:pPr marL="538163">
              <a:lnSpc>
                <a:spcPct val="130000"/>
              </a:lnSpc>
              <a:spcBef>
                <a:spcPts val="600"/>
              </a:spcBef>
              <a:buFont typeface="Wingdings" pitchFamily="2" charset="2"/>
              <a:buChar char="l"/>
            </a:pPr>
            <a:r>
              <a:rPr lang="ko-KR" altLang="en-US" sz="1800" dirty="0"/>
              <a:t>교육복지정책의 목표</a:t>
            </a:r>
            <a:endParaRPr lang="en-US" altLang="ko-KR" sz="1800" dirty="0"/>
          </a:p>
          <a:p>
            <a:pPr marL="620713">
              <a:lnSpc>
                <a:spcPct val="130000"/>
              </a:lnSpc>
              <a:spcBef>
                <a:spcPts val="600"/>
              </a:spcBef>
              <a:buNone/>
            </a:pPr>
            <a:r>
              <a:rPr lang="en-US" altLang="ko-KR" sz="1800" dirty="0"/>
              <a:t> ① </a:t>
            </a:r>
            <a:r>
              <a:rPr lang="ko-KR" altLang="en-US" sz="1800" dirty="0"/>
              <a:t>사회정의의 차원에서 모든 국민이 자신의 소질이나 적성에 적합한 교육을</a:t>
            </a:r>
            <a:endParaRPr lang="en-US" altLang="ko-KR" sz="1800" dirty="0"/>
          </a:p>
          <a:p>
            <a:pPr marL="620713">
              <a:lnSpc>
                <a:spcPct val="130000"/>
              </a:lnSpc>
              <a:spcBef>
                <a:spcPts val="600"/>
              </a:spcBef>
              <a:buNone/>
            </a:pPr>
            <a:r>
              <a:rPr lang="en-US" altLang="ko-KR" sz="1800" dirty="0"/>
              <a:t>     </a:t>
            </a:r>
            <a:r>
              <a:rPr lang="ko-KR" altLang="en-US" sz="1800" dirty="0"/>
              <a:t>받을 수 있는 권리를 보장</a:t>
            </a:r>
            <a:endParaRPr lang="en-US" altLang="ko-KR" sz="1800" dirty="0"/>
          </a:p>
          <a:p>
            <a:pPr marL="620713">
              <a:lnSpc>
                <a:spcPct val="130000"/>
              </a:lnSpc>
              <a:spcBef>
                <a:spcPts val="600"/>
              </a:spcBef>
              <a:buNone/>
            </a:pPr>
            <a:r>
              <a:rPr lang="en-US" altLang="ko-KR" sz="1800" dirty="0"/>
              <a:t> </a:t>
            </a:r>
            <a:r>
              <a:rPr lang="ko-KR" altLang="en-US" sz="1800" dirty="0"/>
              <a:t>② 사회적 첫출발이 동등화</a:t>
            </a:r>
            <a:endParaRPr lang="en-US" altLang="ko-KR" sz="1800" dirty="0"/>
          </a:p>
          <a:p>
            <a:pPr marL="620713">
              <a:lnSpc>
                <a:spcPct val="130000"/>
              </a:lnSpc>
              <a:spcBef>
                <a:spcPts val="600"/>
              </a:spcBef>
              <a:buNone/>
            </a:pPr>
            <a:r>
              <a:rPr lang="en-US" altLang="ko-KR" sz="1800" dirty="0"/>
              <a:t> </a:t>
            </a:r>
            <a:r>
              <a:rPr lang="ko-KR" altLang="en-US" sz="1800" dirty="0"/>
              <a:t>③ 사회안정과 사회통합</a:t>
            </a:r>
          </a:p>
        </p:txBody>
      </p:sp>
    </p:spTree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71406" y="619151"/>
            <a:ext cx="8929718" cy="5881683"/>
          </a:xfrm>
        </p:spPr>
        <p:txBody>
          <a:bodyPr>
            <a:normAutofit/>
          </a:bodyPr>
          <a:lstStyle/>
          <a:p>
            <a:pPr>
              <a:lnSpc>
                <a:spcPct val="114000"/>
              </a:lnSpc>
              <a:spcBef>
                <a:spcPts val="500"/>
              </a:spcBef>
              <a:buNone/>
            </a:pPr>
            <a:r>
              <a:rPr lang="ko-KR" altLang="en-US" sz="1800" dirty="0"/>
              <a:t>  ● 교육의 수요적 측면에서 </a:t>
            </a:r>
            <a:r>
              <a:rPr lang="ko-KR" altLang="en-US" sz="1800" dirty="0" smtClean="0"/>
              <a:t>정책수단</a:t>
            </a:r>
            <a:endParaRPr lang="en-US" altLang="ko-KR" sz="1800" dirty="0" smtClean="0"/>
          </a:p>
          <a:p>
            <a:pPr>
              <a:lnSpc>
                <a:spcPct val="114000"/>
              </a:lnSpc>
              <a:spcBef>
                <a:spcPts val="500"/>
              </a:spcBef>
              <a:buNone/>
            </a:pPr>
            <a:endParaRPr lang="en-US" altLang="ko-KR" sz="1000" dirty="0"/>
          </a:p>
          <a:p>
            <a:pPr marL="541338" indent="-271463">
              <a:lnSpc>
                <a:spcPct val="114000"/>
              </a:lnSpc>
              <a:spcBef>
                <a:spcPts val="500"/>
              </a:spcBef>
              <a:tabLst>
                <a:tab pos="722313" algn="l"/>
              </a:tabLst>
            </a:pPr>
            <a:r>
              <a:rPr lang="ko-KR" altLang="en-US" sz="1800" dirty="0"/>
              <a:t>목표 </a:t>
            </a:r>
            <a:r>
              <a:rPr lang="en-US" altLang="ko-KR" sz="1800" dirty="0"/>
              <a:t>: </a:t>
            </a:r>
            <a:r>
              <a:rPr lang="ko-KR" altLang="en-US" sz="1800" dirty="0"/>
              <a:t>동등한 교육기회의 보장</a:t>
            </a:r>
            <a:endParaRPr lang="en-US" altLang="ko-KR" sz="1800" dirty="0"/>
          </a:p>
          <a:p>
            <a:pPr marL="541338" indent="-271463">
              <a:lnSpc>
                <a:spcPct val="114000"/>
              </a:lnSpc>
              <a:spcBef>
                <a:spcPts val="500"/>
              </a:spcBef>
              <a:tabLst>
                <a:tab pos="722313" algn="l"/>
              </a:tabLst>
            </a:pPr>
            <a:r>
              <a:rPr lang="ko-KR" altLang="en-US" sz="1800" dirty="0"/>
              <a:t>무상교육의 확대 실시</a:t>
            </a:r>
            <a:r>
              <a:rPr lang="en-US" altLang="ko-KR" sz="1800" dirty="0"/>
              <a:t>, </a:t>
            </a:r>
            <a:r>
              <a:rPr lang="ko-KR" altLang="en-US" sz="1800" dirty="0"/>
              <a:t>교육비 감면</a:t>
            </a:r>
            <a:r>
              <a:rPr lang="en-US" altLang="ko-KR" sz="1800" dirty="0"/>
              <a:t>, </a:t>
            </a:r>
            <a:r>
              <a:rPr lang="ko-KR" altLang="en-US" sz="1800" dirty="0"/>
              <a:t>장학금제도의 확충</a:t>
            </a:r>
            <a:r>
              <a:rPr lang="en-US" altLang="ko-KR" sz="1800" dirty="0"/>
              <a:t>, </a:t>
            </a:r>
            <a:r>
              <a:rPr lang="ko-KR" altLang="en-US" sz="1800" dirty="0"/>
              <a:t>교육기간 동안의 생활비 지원과 사회복지정책적 보호 등</a:t>
            </a:r>
            <a:endParaRPr lang="en-US" altLang="ko-KR" sz="1800" dirty="0"/>
          </a:p>
          <a:p>
            <a:pPr marL="541338" indent="-271463">
              <a:lnSpc>
                <a:spcPct val="114000"/>
              </a:lnSpc>
              <a:spcBef>
                <a:spcPts val="500"/>
              </a:spcBef>
              <a:tabLst>
                <a:tab pos="722313" algn="l"/>
              </a:tabLst>
            </a:pPr>
            <a:r>
              <a:rPr lang="ko-KR" altLang="en-US" sz="1800" dirty="0"/>
              <a:t>최근 이슈 </a:t>
            </a:r>
            <a:r>
              <a:rPr lang="en-US" altLang="ko-KR" sz="1800" dirty="0"/>
              <a:t>: </a:t>
            </a:r>
            <a:r>
              <a:rPr lang="ko-KR" altLang="en-US" sz="1800" dirty="0"/>
              <a:t>학자금 후불제도</a:t>
            </a:r>
            <a:r>
              <a:rPr lang="en-US" altLang="ko-KR" sz="1800" dirty="0"/>
              <a:t>(income contingent repayment system),</a:t>
            </a:r>
          </a:p>
          <a:p>
            <a:pPr marL="541338" indent="-271463">
              <a:lnSpc>
                <a:spcPct val="114000"/>
              </a:lnSpc>
              <a:spcBef>
                <a:spcPts val="500"/>
              </a:spcBef>
              <a:buNone/>
              <a:tabLst>
                <a:tab pos="722313" algn="l"/>
              </a:tabLst>
            </a:pPr>
            <a:r>
              <a:rPr lang="en-US" altLang="ko-KR" sz="1800" dirty="0"/>
              <a:t>   </a:t>
            </a:r>
            <a:r>
              <a:rPr lang="ko-KR" altLang="en-US" sz="1800" dirty="0"/>
              <a:t>보편적 무상급식제도</a:t>
            </a:r>
            <a:r>
              <a:rPr lang="en-US" altLang="ko-KR" sz="1800" dirty="0"/>
              <a:t>, </a:t>
            </a:r>
            <a:r>
              <a:rPr lang="ko-KR" altLang="en-US" sz="1800" dirty="0"/>
              <a:t>교육복지투자 우선지역 확대</a:t>
            </a:r>
            <a:endParaRPr lang="en-US" altLang="ko-KR" sz="1800" dirty="0"/>
          </a:p>
          <a:p>
            <a:pPr marL="541338" indent="-271463">
              <a:lnSpc>
                <a:spcPct val="114000"/>
              </a:lnSpc>
              <a:spcBef>
                <a:spcPts val="500"/>
              </a:spcBef>
              <a:buNone/>
              <a:tabLst>
                <a:tab pos="722313" algn="l"/>
              </a:tabLst>
            </a:pPr>
            <a:endParaRPr lang="en-US" altLang="ko-KR" sz="1000" dirty="0"/>
          </a:p>
          <a:p>
            <a:pPr>
              <a:lnSpc>
                <a:spcPct val="114000"/>
              </a:lnSpc>
              <a:spcBef>
                <a:spcPts val="1000"/>
              </a:spcBef>
              <a:buNone/>
            </a:pPr>
            <a:r>
              <a:rPr lang="ko-KR" altLang="en-US" sz="1800" dirty="0"/>
              <a:t>  ● 교육의 공급적 측면에서 </a:t>
            </a:r>
            <a:r>
              <a:rPr lang="ko-KR" altLang="en-US" sz="1800" dirty="0" smtClean="0"/>
              <a:t>정책수단</a:t>
            </a:r>
            <a:endParaRPr lang="en-US" altLang="ko-KR" sz="1800" dirty="0" smtClean="0"/>
          </a:p>
          <a:p>
            <a:pPr>
              <a:lnSpc>
                <a:spcPct val="114000"/>
              </a:lnSpc>
              <a:spcBef>
                <a:spcPts val="1000"/>
              </a:spcBef>
              <a:buNone/>
            </a:pPr>
            <a:endParaRPr lang="en-US" altLang="ko-KR" sz="1100" dirty="0"/>
          </a:p>
          <a:p>
            <a:pPr marL="541338" indent="-271463">
              <a:lnSpc>
                <a:spcPct val="114000"/>
              </a:lnSpc>
              <a:spcBef>
                <a:spcPts val="500"/>
              </a:spcBef>
            </a:pPr>
            <a:r>
              <a:rPr lang="ko-KR" altLang="en-US" sz="1800" dirty="0"/>
              <a:t>교육의 다양성 및 보편성과 질적 우수성 확보</a:t>
            </a:r>
            <a:endParaRPr lang="en-US" altLang="ko-KR" sz="1800" dirty="0"/>
          </a:p>
          <a:p>
            <a:pPr marL="541338" indent="-271463">
              <a:lnSpc>
                <a:spcPct val="114000"/>
              </a:lnSpc>
              <a:spcBef>
                <a:spcPts val="500"/>
              </a:spcBef>
            </a:pPr>
            <a:r>
              <a:rPr lang="ko-KR" altLang="en-US" sz="1800" dirty="0"/>
              <a:t>교육인프라의 확충과 교육내용의 질적 향상</a:t>
            </a:r>
            <a:endParaRPr lang="en-US" altLang="ko-KR" sz="1800" dirty="0"/>
          </a:p>
          <a:p>
            <a:pPr marL="541338" indent="-271463">
              <a:lnSpc>
                <a:spcPct val="114000"/>
              </a:lnSpc>
              <a:spcBef>
                <a:spcPts val="500"/>
              </a:spcBef>
            </a:pPr>
            <a:r>
              <a:rPr lang="ko-KR" altLang="en-US" sz="1800" dirty="0"/>
              <a:t>다양한 교육시설의 운영과 교재의 개발</a:t>
            </a:r>
            <a:r>
              <a:rPr lang="en-US" altLang="ko-KR" sz="1800" dirty="0"/>
              <a:t>, </a:t>
            </a:r>
            <a:r>
              <a:rPr lang="ko-KR" altLang="en-US" sz="1800" dirty="0"/>
              <a:t>우수 교원인력의 확보 등</a:t>
            </a:r>
            <a:endParaRPr lang="en-US" altLang="ko-KR" sz="1800" dirty="0"/>
          </a:p>
          <a:p>
            <a:pPr marL="541338" indent="-271463">
              <a:lnSpc>
                <a:spcPct val="114000"/>
              </a:lnSpc>
              <a:spcBef>
                <a:spcPts val="500"/>
              </a:spcBef>
            </a:pPr>
            <a:r>
              <a:rPr lang="ko-KR" altLang="en-US" sz="1800" dirty="0"/>
              <a:t>최근 이슈</a:t>
            </a:r>
            <a:endParaRPr lang="en-US" altLang="ko-KR" sz="1800" dirty="0"/>
          </a:p>
          <a:p>
            <a:pPr marL="541338" indent="-271463">
              <a:lnSpc>
                <a:spcPct val="114000"/>
              </a:lnSpc>
              <a:spcBef>
                <a:spcPts val="500"/>
              </a:spcBef>
              <a:buNone/>
            </a:pPr>
            <a:r>
              <a:rPr lang="ko-KR" altLang="en-US" sz="1800" dirty="0"/>
              <a:t>  </a:t>
            </a:r>
            <a:r>
              <a:rPr lang="en-US" altLang="ko-KR" sz="1800" dirty="0"/>
              <a:t>: </a:t>
            </a:r>
            <a:r>
              <a:rPr lang="ko-KR" altLang="en-US" sz="1800" dirty="0"/>
              <a:t>지역별 교육여건의 불평등 문제</a:t>
            </a:r>
            <a:r>
              <a:rPr lang="en-US" altLang="ko-KR" sz="1800" dirty="0"/>
              <a:t>, </a:t>
            </a:r>
            <a:r>
              <a:rPr lang="ko-KR" altLang="en-US" sz="1800" dirty="0"/>
              <a:t>학군의 문제</a:t>
            </a:r>
            <a:r>
              <a:rPr lang="en-US" altLang="ko-KR" sz="1800" dirty="0"/>
              <a:t>, </a:t>
            </a:r>
            <a:r>
              <a:rPr lang="ko-KR" altLang="en-US" sz="1800" dirty="0"/>
              <a:t>공교육 불신과 사교육의 활성화</a:t>
            </a:r>
            <a:r>
              <a:rPr lang="en-US" altLang="ko-KR" sz="1800" dirty="0"/>
              <a:t>, </a:t>
            </a:r>
            <a:endParaRPr lang="en-US" altLang="ko-KR" sz="1800" dirty="0" smtClean="0"/>
          </a:p>
          <a:p>
            <a:pPr marL="541338" indent="-271463">
              <a:lnSpc>
                <a:spcPct val="114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 </a:t>
            </a:r>
            <a:r>
              <a:rPr lang="en-US" altLang="ko-KR" sz="1800" dirty="0" smtClean="0">
                <a:solidFill>
                  <a:schemeClr val="bg1"/>
                </a:solidFill>
              </a:rPr>
              <a:t> . </a:t>
            </a:r>
            <a:r>
              <a:rPr lang="ko-KR" altLang="en-US" sz="1800" dirty="0" smtClean="0"/>
              <a:t>교원평가제도</a:t>
            </a:r>
            <a:r>
              <a:rPr lang="en-US" altLang="ko-KR" sz="1800" dirty="0"/>
              <a:t>, </a:t>
            </a:r>
            <a:r>
              <a:rPr lang="ko-KR" altLang="en-US" sz="1800" dirty="0" err="1"/>
              <a:t>특목고</a:t>
            </a:r>
            <a:r>
              <a:rPr lang="ko-KR" altLang="en-US" sz="1800" dirty="0"/>
              <a:t> 등 </a:t>
            </a:r>
            <a:r>
              <a:rPr lang="ko-KR" altLang="en-US" sz="1800" dirty="0" err="1"/>
              <a:t>자율형</a:t>
            </a:r>
            <a:r>
              <a:rPr lang="ko-KR" altLang="en-US" sz="1800" dirty="0"/>
              <a:t> 사립학교</a:t>
            </a:r>
            <a:r>
              <a:rPr lang="en-US" altLang="ko-KR" sz="1800" dirty="0"/>
              <a:t>, </a:t>
            </a:r>
            <a:r>
              <a:rPr lang="ko-KR" altLang="en-US" sz="1800" dirty="0"/>
              <a:t>평준화 또는 수월성 정책 등</a:t>
            </a:r>
            <a:endParaRPr lang="en-US" altLang="ko-KR" sz="1800" dirty="0"/>
          </a:p>
        </p:txBody>
      </p:sp>
    </p:spTree>
  </p:cSld>
  <p:clrMapOvr>
    <a:masterClrMapping/>
  </p:clrMapOvr>
  <p:transition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42844" y="1262068"/>
            <a:ext cx="8786842" cy="4524386"/>
          </a:xfrm>
        </p:spPr>
        <p:txBody>
          <a:bodyPr>
            <a:normAutofit/>
          </a:bodyPr>
          <a:lstStyle/>
          <a:p>
            <a:pPr marL="539750" indent="-428625">
              <a:lnSpc>
                <a:spcPct val="130000"/>
              </a:lnSpc>
              <a:spcBef>
                <a:spcPts val="1000"/>
              </a:spcBef>
              <a:buNone/>
            </a:pPr>
            <a:r>
              <a:rPr lang="en-US" altLang="ko-KR" sz="2000" dirty="0" smtClean="0"/>
              <a:t>2)</a:t>
            </a:r>
            <a:r>
              <a:rPr lang="en-US" altLang="ko-KR" sz="2000" dirty="0" smtClean="0"/>
              <a:t> </a:t>
            </a:r>
            <a:r>
              <a:rPr lang="ko-KR" altLang="en-US" sz="2000" dirty="0" err="1"/>
              <a:t>대상별</a:t>
            </a:r>
            <a:r>
              <a:rPr lang="ko-KR" altLang="en-US" sz="2000" dirty="0"/>
              <a:t> </a:t>
            </a:r>
            <a:r>
              <a:rPr lang="ko-KR" altLang="en-US" sz="2000" dirty="0" err="1" smtClean="0"/>
              <a:t>균등화</a:t>
            </a:r>
            <a:r>
              <a:rPr lang="ko-KR" altLang="en-US" sz="2000" dirty="0" err="1" smtClean="0"/>
              <a:t>정책</a:t>
            </a:r>
            <a:endParaRPr lang="en-US" altLang="ko-KR" sz="2000" dirty="0"/>
          </a:p>
          <a:p>
            <a:pPr>
              <a:lnSpc>
                <a:spcPct val="130000"/>
              </a:lnSpc>
              <a:spcBef>
                <a:spcPts val="1000"/>
              </a:spcBef>
              <a:buFont typeface="Wingdings" pitchFamily="2" charset="2"/>
              <a:buChar char="l"/>
            </a:pPr>
            <a:r>
              <a:rPr lang="ko-KR" altLang="en-US" sz="1800" dirty="0"/>
              <a:t>산업화의 특징</a:t>
            </a:r>
            <a:endParaRPr lang="en-US" altLang="ko-KR" sz="1800" dirty="0"/>
          </a:p>
          <a:p>
            <a:pPr marL="540000" indent="-271463">
              <a:lnSpc>
                <a:spcPct val="130000"/>
              </a:lnSpc>
              <a:spcBef>
                <a:spcPts val="1000"/>
              </a:spcBef>
            </a:pPr>
            <a:r>
              <a:rPr lang="ko-KR" altLang="en-US" sz="1800" dirty="0"/>
              <a:t>임금노동자계층의 양적 질적 확대</a:t>
            </a:r>
            <a:endParaRPr lang="en-US" altLang="ko-KR" sz="1800" dirty="0"/>
          </a:p>
          <a:p>
            <a:pPr marL="540000" indent="-271463">
              <a:lnSpc>
                <a:spcPct val="130000"/>
              </a:lnSpc>
              <a:spcBef>
                <a:spcPts val="1000"/>
              </a:spcBef>
            </a:pPr>
            <a:r>
              <a:rPr lang="ko-KR" altLang="en-US" sz="1800" dirty="0"/>
              <a:t>경제적∙사회적 신분분화와 함께 이질적 사회문제를 안고 살아가는 다양한 사회계층 양산</a:t>
            </a:r>
            <a:endParaRPr lang="en-US" altLang="ko-KR" sz="1800" dirty="0"/>
          </a:p>
          <a:p>
            <a:pPr marL="540000" indent="-271463">
              <a:lnSpc>
                <a:spcPct val="130000"/>
              </a:lnSpc>
              <a:spcBef>
                <a:spcPts val="0"/>
              </a:spcBef>
              <a:buNone/>
            </a:pPr>
            <a:r>
              <a:rPr lang="en-US" altLang="ko-KR" sz="1800" dirty="0"/>
              <a:t>  : </a:t>
            </a:r>
            <a:r>
              <a:rPr lang="ko-KR" altLang="en-US" sz="1800" dirty="0"/>
              <a:t>연령계층별 ∙경제적 </a:t>
            </a:r>
            <a:r>
              <a:rPr lang="ko-KR" altLang="en-US" sz="1800" dirty="0" err="1"/>
              <a:t>신분별</a:t>
            </a:r>
            <a:r>
              <a:rPr lang="ko-KR" altLang="en-US" sz="1800" dirty="0"/>
              <a:t> ∙사회적 </a:t>
            </a:r>
            <a:r>
              <a:rPr lang="ko-KR" altLang="en-US" sz="1800" dirty="0" err="1"/>
              <a:t>신분별</a:t>
            </a:r>
            <a:endParaRPr lang="en-US" altLang="ko-KR" sz="1800" dirty="0"/>
          </a:p>
          <a:p>
            <a:pPr marL="540000" indent="-271463">
              <a:lnSpc>
                <a:spcPct val="130000"/>
              </a:lnSpc>
              <a:spcBef>
                <a:spcPts val="1000"/>
              </a:spcBef>
            </a:pPr>
            <a:r>
              <a:rPr lang="ko-KR" altLang="en-US" sz="1800" dirty="0"/>
              <a:t>정책목표</a:t>
            </a:r>
            <a:endParaRPr lang="en-US" altLang="ko-KR" sz="1800" dirty="0"/>
          </a:p>
          <a:p>
            <a:pPr marL="540000" indent="-271463">
              <a:lnSpc>
                <a:spcPct val="130000"/>
              </a:lnSpc>
              <a:spcBef>
                <a:spcPts val="0"/>
              </a:spcBef>
              <a:buNone/>
            </a:pPr>
            <a:r>
              <a:rPr lang="ko-KR" altLang="en-US" sz="1800" dirty="0"/>
              <a:t>  </a:t>
            </a:r>
            <a:r>
              <a:rPr lang="en-US" altLang="ko-KR" sz="1800" dirty="0"/>
              <a:t>: </a:t>
            </a:r>
            <a:r>
              <a:rPr lang="ko-KR" altLang="en-US" sz="1800" dirty="0"/>
              <a:t>개별 사회계층의 속성별로 독특하게 발생하는 </a:t>
            </a:r>
            <a:r>
              <a:rPr lang="ko-KR" altLang="en-US" sz="1800" dirty="0" smtClean="0"/>
              <a:t>경제∙</a:t>
            </a:r>
            <a:r>
              <a:rPr lang="ko-KR" altLang="en-US" sz="1800" dirty="0"/>
              <a:t>사회적 불이익을 해소하고</a:t>
            </a:r>
            <a:r>
              <a:rPr lang="en-US" altLang="ko-KR" sz="1800" dirty="0"/>
              <a:t>, </a:t>
            </a:r>
            <a:r>
              <a:rPr lang="ko-KR" altLang="en-US" sz="1800" dirty="0"/>
              <a:t>국민 모두에게 동등한 생존의 기회를 보장하기 위한 사회복지정책의 개발 요구</a:t>
            </a:r>
          </a:p>
        </p:txBody>
      </p:sp>
    </p:spTree>
  </p:cSld>
  <p:clrMapOvr>
    <a:masterClrMapping/>
  </p:clrMapOvr>
  <p:transition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42844" y="357190"/>
            <a:ext cx="8786874" cy="6215082"/>
          </a:xfrm>
        </p:spPr>
        <p:txBody>
          <a:bodyPr>
            <a:normAutofit lnSpcReduction="10000"/>
          </a:bodyPr>
          <a:lstStyle/>
          <a:p>
            <a:pPr marL="428625" indent="-428625">
              <a:lnSpc>
                <a:spcPct val="110000"/>
              </a:lnSpc>
              <a:spcBef>
                <a:spcPts val="300"/>
              </a:spcBef>
              <a:buFont typeface="Wingdings" pitchFamily="2" charset="2"/>
              <a:buChar char="q"/>
            </a:pPr>
            <a:r>
              <a:rPr lang="ko-KR" altLang="en-US" sz="1800" b="1" dirty="0"/>
              <a:t>연령계층별 </a:t>
            </a:r>
            <a:r>
              <a:rPr lang="ko-KR" altLang="en-US" sz="1800" b="1" dirty="0" smtClean="0"/>
              <a:t>사회복지정책</a:t>
            </a:r>
            <a:endParaRPr lang="en-US" altLang="ko-KR" sz="1800" b="1" dirty="0" smtClean="0"/>
          </a:p>
          <a:p>
            <a:pPr marL="428625" indent="-428625">
              <a:lnSpc>
                <a:spcPct val="110000"/>
              </a:lnSpc>
              <a:spcBef>
                <a:spcPts val="300"/>
              </a:spcBef>
              <a:buFont typeface="Wingdings" pitchFamily="2" charset="2"/>
              <a:buChar char="q"/>
            </a:pPr>
            <a:endParaRPr lang="en-US" altLang="ko-KR" sz="1000" dirty="0"/>
          </a:p>
          <a:p>
            <a:pPr marL="354013" indent="-268288">
              <a:lnSpc>
                <a:spcPct val="110000"/>
              </a:lnSpc>
              <a:spcBef>
                <a:spcPts val="800"/>
              </a:spcBef>
            </a:pPr>
            <a:r>
              <a:rPr lang="ko-KR" altLang="en-US" sz="1800" b="1" dirty="0"/>
              <a:t>아동복지정책</a:t>
            </a:r>
            <a:endParaRPr lang="en-US" altLang="ko-KR" sz="1800" b="1" dirty="0"/>
          </a:p>
          <a:p>
            <a:pPr indent="-11113">
              <a:lnSpc>
                <a:spcPct val="110000"/>
              </a:lnSpc>
              <a:spcBef>
                <a:spcPts val="300"/>
              </a:spcBef>
              <a:buNone/>
            </a:pPr>
            <a:r>
              <a:rPr lang="en-US" altLang="ko-KR" sz="1800" dirty="0"/>
              <a:t>① </a:t>
            </a:r>
            <a:r>
              <a:rPr lang="ko-KR" altLang="en-US" sz="1800" dirty="0"/>
              <a:t>배경</a:t>
            </a:r>
            <a:endParaRPr lang="en-US" altLang="ko-KR" sz="1800" dirty="0"/>
          </a:p>
          <a:p>
            <a:pPr indent="-11113">
              <a:lnSpc>
                <a:spcPct val="110000"/>
              </a:lnSpc>
              <a:spcBef>
                <a:spcPts val="300"/>
              </a:spcBef>
              <a:buNone/>
            </a:pPr>
            <a:r>
              <a:rPr lang="en-US" altLang="ko-KR" sz="1800" b="1" dirty="0"/>
              <a:t>: </a:t>
            </a:r>
            <a:r>
              <a:rPr lang="ko-KR" altLang="en-US" sz="1800" dirty="0"/>
              <a:t>여성의 경제활동과 가족해체 현상의 증가 등에 따른 가정의 아동보호기능 </a:t>
            </a:r>
            <a:endParaRPr lang="en-US" altLang="ko-KR" sz="1800" dirty="0"/>
          </a:p>
          <a:p>
            <a:pPr indent="-11113">
              <a:lnSpc>
                <a:spcPct val="110000"/>
              </a:lnSpc>
              <a:spcBef>
                <a:spcPts val="300"/>
              </a:spcBef>
              <a:buNone/>
            </a:pPr>
            <a:r>
              <a:rPr lang="en-US" altLang="ko-KR" sz="1800" dirty="0"/>
              <a:t>  </a:t>
            </a:r>
            <a:r>
              <a:rPr lang="ko-KR" altLang="en-US" sz="1800" dirty="0"/>
              <a:t>약화문제에 대처</a:t>
            </a:r>
            <a:endParaRPr lang="en-US" altLang="ko-KR" sz="1800" dirty="0"/>
          </a:p>
          <a:p>
            <a:pPr indent="-11113">
              <a:lnSpc>
                <a:spcPct val="110000"/>
              </a:lnSpc>
              <a:spcBef>
                <a:spcPts val="300"/>
              </a:spcBef>
              <a:buNone/>
            </a:pPr>
            <a:r>
              <a:rPr lang="ko-KR" altLang="en-US" sz="1800" dirty="0"/>
              <a:t>② 정책영역</a:t>
            </a:r>
            <a:endParaRPr lang="en-US" altLang="ko-KR" sz="1800" dirty="0"/>
          </a:p>
          <a:p>
            <a:pPr indent="-11113">
              <a:lnSpc>
                <a:spcPct val="110000"/>
              </a:lnSpc>
              <a:spcBef>
                <a:spcPts val="300"/>
              </a:spcBef>
              <a:buNone/>
            </a:pPr>
            <a:r>
              <a:rPr lang="en-US" altLang="ko-KR" sz="1800" b="1" dirty="0"/>
              <a:t>: </a:t>
            </a:r>
            <a:r>
              <a:rPr lang="ko-KR" altLang="en-US" sz="1800" dirty="0"/>
              <a:t>아동의 건강과 심리적∙정서적 성장환경의 보호</a:t>
            </a:r>
            <a:r>
              <a:rPr lang="en-US" altLang="ko-KR" sz="1800" dirty="0"/>
              <a:t>, </a:t>
            </a:r>
            <a:r>
              <a:rPr lang="ko-KR" altLang="en-US" sz="1800" dirty="0"/>
              <a:t>육아 및 </a:t>
            </a:r>
            <a:r>
              <a:rPr lang="ko-KR" altLang="en-US" sz="1800" dirty="0" smtClean="0"/>
              <a:t>탁아사업</a:t>
            </a:r>
            <a:endParaRPr lang="en-US" altLang="ko-KR" sz="1800" dirty="0" smtClean="0"/>
          </a:p>
          <a:p>
            <a:pPr indent="-11113">
              <a:lnSpc>
                <a:spcPct val="110000"/>
              </a:lnSpc>
              <a:spcBef>
                <a:spcPts val="300"/>
              </a:spcBef>
              <a:buNone/>
            </a:pPr>
            <a:r>
              <a:rPr lang="en-US" altLang="ko-KR" sz="1800" dirty="0" smtClean="0"/>
              <a:t>  (</a:t>
            </a:r>
            <a:r>
              <a:rPr lang="ko-KR" altLang="en-US" sz="1800" dirty="0"/>
              <a:t>보육비 </a:t>
            </a:r>
            <a:r>
              <a:rPr lang="ko-KR" altLang="en-US" sz="1800" dirty="0" smtClean="0"/>
              <a:t>감면</a:t>
            </a:r>
            <a:r>
              <a:rPr lang="en-US" altLang="ko-KR" sz="1800" dirty="0" smtClean="0"/>
              <a:t>, </a:t>
            </a:r>
            <a:r>
              <a:rPr lang="ko-KR" altLang="en-US" sz="1800" dirty="0" err="1" smtClean="0"/>
              <a:t>보육인증제</a:t>
            </a:r>
            <a:r>
              <a:rPr lang="en-US" altLang="ko-KR" sz="1800" dirty="0" smtClean="0"/>
              <a:t>), </a:t>
            </a:r>
            <a:r>
              <a:rPr lang="ko-KR" altLang="en-US" sz="1800" dirty="0" smtClean="0"/>
              <a:t>학대아동과 기아의 보호 등</a:t>
            </a:r>
            <a:endParaRPr lang="en-US" altLang="ko-KR" sz="1800" dirty="0" smtClean="0"/>
          </a:p>
          <a:p>
            <a:pPr indent="-11113">
              <a:lnSpc>
                <a:spcPct val="110000"/>
              </a:lnSpc>
              <a:spcBef>
                <a:spcPts val="300"/>
              </a:spcBef>
              <a:buNone/>
            </a:pPr>
            <a:endParaRPr lang="en-US" altLang="ko-KR" sz="800" dirty="0" smtClean="0"/>
          </a:p>
          <a:p>
            <a:pPr marL="354013" indent="-268288">
              <a:lnSpc>
                <a:spcPct val="110000"/>
              </a:lnSpc>
              <a:spcBef>
                <a:spcPts val="800"/>
              </a:spcBef>
            </a:pPr>
            <a:r>
              <a:rPr lang="ko-KR" altLang="en-US" sz="1800" b="1" dirty="0" smtClean="0"/>
              <a:t>청소년복지정책</a:t>
            </a:r>
            <a:endParaRPr lang="en-US" altLang="ko-KR" sz="1800" b="1" dirty="0"/>
          </a:p>
          <a:p>
            <a:pPr indent="-11113">
              <a:lnSpc>
                <a:spcPct val="110000"/>
              </a:lnSpc>
              <a:spcBef>
                <a:spcPts val="300"/>
              </a:spcBef>
              <a:buNone/>
            </a:pPr>
            <a:r>
              <a:rPr lang="en-US" altLang="ko-KR" sz="1800" dirty="0"/>
              <a:t>① </a:t>
            </a:r>
            <a:r>
              <a:rPr lang="ko-KR" altLang="en-US" sz="1800" dirty="0"/>
              <a:t>배경</a:t>
            </a:r>
            <a:r>
              <a:rPr lang="en-US" altLang="ko-KR" sz="1800" dirty="0"/>
              <a:t>: </a:t>
            </a:r>
            <a:r>
              <a:rPr lang="ko-KR" altLang="en-US" sz="1800" dirty="0"/>
              <a:t>정서적 방황과 </a:t>
            </a:r>
            <a:r>
              <a:rPr lang="ko-KR" altLang="en-US" sz="1800" spc="-150" dirty="0"/>
              <a:t>기성문화에</a:t>
            </a:r>
            <a:r>
              <a:rPr lang="ko-KR" altLang="en-US" sz="1800" dirty="0"/>
              <a:t> 대한 반발</a:t>
            </a:r>
            <a:r>
              <a:rPr lang="en-US" altLang="ko-KR" sz="1800" dirty="0"/>
              <a:t>, </a:t>
            </a:r>
            <a:r>
              <a:rPr lang="ko-KR" altLang="en-US" sz="1800" spc="-150" dirty="0"/>
              <a:t>진로설정의</a:t>
            </a:r>
            <a:r>
              <a:rPr lang="ko-KR" altLang="en-US" sz="1800" dirty="0"/>
              <a:t> 혼란 등으로부터 보호</a:t>
            </a:r>
            <a:r>
              <a:rPr lang="en-US" altLang="ko-KR" sz="1800" dirty="0"/>
              <a:t>, </a:t>
            </a:r>
          </a:p>
          <a:p>
            <a:pPr indent="-11113">
              <a:lnSpc>
                <a:spcPct val="110000"/>
              </a:lnSpc>
              <a:spcBef>
                <a:spcPts val="300"/>
              </a:spcBef>
              <a:buNone/>
            </a:pPr>
            <a:r>
              <a:rPr lang="en-US" altLang="ko-KR" sz="1800" dirty="0"/>
              <a:t>           </a:t>
            </a:r>
            <a:r>
              <a:rPr lang="ko-KR" altLang="en-US" sz="1800" dirty="0"/>
              <a:t>건전한 자아실현과 인격형성 지지</a:t>
            </a:r>
            <a:endParaRPr lang="en-US" altLang="ko-KR" sz="1800" dirty="0"/>
          </a:p>
          <a:p>
            <a:pPr indent="-11113">
              <a:lnSpc>
                <a:spcPct val="110000"/>
              </a:lnSpc>
              <a:spcBef>
                <a:spcPts val="300"/>
              </a:spcBef>
              <a:buNone/>
            </a:pPr>
            <a:r>
              <a:rPr lang="ko-KR" altLang="en-US" sz="1800" dirty="0"/>
              <a:t>② 정책영역</a:t>
            </a:r>
            <a:r>
              <a:rPr lang="en-US" altLang="ko-KR" sz="1800" dirty="0"/>
              <a:t>: </a:t>
            </a:r>
            <a:r>
              <a:rPr lang="ko-KR" altLang="en-US" sz="1800" dirty="0"/>
              <a:t>건전한 </a:t>
            </a:r>
            <a:r>
              <a:rPr lang="ko-KR" altLang="en-US" sz="1800" spc="-150" dirty="0"/>
              <a:t>청소년문화와</a:t>
            </a:r>
            <a:r>
              <a:rPr lang="ko-KR" altLang="en-US" sz="1800" dirty="0"/>
              <a:t> 교우관계의 육성</a:t>
            </a:r>
            <a:r>
              <a:rPr lang="en-US" altLang="ko-KR" sz="1800" dirty="0"/>
              <a:t>, </a:t>
            </a:r>
            <a:r>
              <a:rPr lang="ko-KR" altLang="en-US" sz="1800" dirty="0"/>
              <a:t>직업과 사회에 대한 건전한 </a:t>
            </a:r>
            <a:endParaRPr lang="en-US" altLang="ko-KR" sz="1800" dirty="0"/>
          </a:p>
          <a:p>
            <a:pPr indent="-11113">
              <a:lnSpc>
                <a:spcPct val="110000"/>
              </a:lnSpc>
              <a:spcBef>
                <a:spcPts val="300"/>
              </a:spcBef>
              <a:buNone/>
            </a:pPr>
            <a:r>
              <a:rPr lang="en-US" altLang="ko-KR" sz="1800" dirty="0"/>
              <a:t>                 </a:t>
            </a:r>
            <a:r>
              <a:rPr lang="ko-KR" altLang="en-US" sz="1800" dirty="0"/>
              <a:t>가치관 형성</a:t>
            </a:r>
            <a:r>
              <a:rPr lang="en-US" altLang="ko-KR" sz="1800" dirty="0"/>
              <a:t>, </a:t>
            </a:r>
            <a:r>
              <a:rPr lang="ko-KR" altLang="en-US" sz="1800" dirty="0"/>
              <a:t>청소년비행의 예방과 치유</a:t>
            </a:r>
            <a:r>
              <a:rPr lang="en-US" altLang="ko-KR" sz="1800" dirty="0"/>
              <a:t>, </a:t>
            </a:r>
            <a:r>
              <a:rPr lang="ko-KR" altLang="en-US" sz="1800" dirty="0"/>
              <a:t>건강보호 </a:t>
            </a:r>
            <a:r>
              <a:rPr lang="ko-KR" altLang="en-US" sz="1800" dirty="0" smtClean="0"/>
              <a:t>등</a:t>
            </a:r>
            <a:endParaRPr lang="en-US" altLang="ko-KR" sz="1800" dirty="0" smtClean="0"/>
          </a:p>
          <a:p>
            <a:pPr indent="-11113">
              <a:lnSpc>
                <a:spcPct val="110000"/>
              </a:lnSpc>
              <a:spcBef>
                <a:spcPts val="300"/>
              </a:spcBef>
              <a:buNone/>
            </a:pPr>
            <a:endParaRPr lang="en-US" altLang="ko-KR" sz="900" dirty="0"/>
          </a:p>
          <a:p>
            <a:pPr marL="354013" indent="-268288">
              <a:lnSpc>
                <a:spcPct val="110000"/>
              </a:lnSpc>
              <a:spcBef>
                <a:spcPts val="800"/>
              </a:spcBef>
            </a:pPr>
            <a:r>
              <a:rPr lang="ko-KR" altLang="en-US" sz="1800" b="1" dirty="0" smtClean="0"/>
              <a:t>노인복지정책</a:t>
            </a:r>
            <a:endParaRPr lang="en-US" altLang="ko-KR" sz="1800" b="1" dirty="0"/>
          </a:p>
          <a:p>
            <a:pPr indent="-11113">
              <a:lnSpc>
                <a:spcPct val="110000"/>
              </a:lnSpc>
              <a:spcBef>
                <a:spcPts val="300"/>
              </a:spcBef>
              <a:buNone/>
            </a:pPr>
            <a:r>
              <a:rPr lang="en-US" altLang="ko-KR" sz="1800" dirty="0"/>
              <a:t>① </a:t>
            </a:r>
            <a:r>
              <a:rPr lang="ko-KR" altLang="en-US" sz="1800" dirty="0"/>
              <a:t>배경</a:t>
            </a:r>
            <a:r>
              <a:rPr lang="en-US" altLang="ko-KR" sz="1800" dirty="0"/>
              <a:t>: </a:t>
            </a:r>
            <a:r>
              <a:rPr lang="ko-KR" altLang="en-US" sz="1800" dirty="0"/>
              <a:t>산업화</a:t>
            </a:r>
            <a:r>
              <a:rPr lang="en-US" altLang="ko-KR" sz="1800" dirty="0"/>
              <a:t>, </a:t>
            </a:r>
            <a:r>
              <a:rPr lang="ko-KR" altLang="en-US" sz="1800" dirty="0"/>
              <a:t>핵가족화로 인한 노인의 경제적 궁핍</a:t>
            </a:r>
            <a:r>
              <a:rPr lang="en-US" altLang="ko-KR" sz="1800" dirty="0"/>
              <a:t>, </a:t>
            </a:r>
            <a:r>
              <a:rPr lang="ko-KR" altLang="en-US" sz="1800" dirty="0"/>
              <a:t>육체적 고통</a:t>
            </a:r>
            <a:r>
              <a:rPr lang="en-US" altLang="ko-KR" sz="1800" dirty="0"/>
              <a:t>, </a:t>
            </a:r>
            <a:r>
              <a:rPr lang="ko-KR" altLang="en-US" sz="1800" dirty="0" smtClean="0"/>
              <a:t>정서적 소외</a:t>
            </a:r>
            <a:endParaRPr lang="en-US" altLang="ko-KR" sz="1800" dirty="0"/>
          </a:p>
          <a:p>
            <a:pPr indent="-11113">
              <a:lnSpc>
                <a:spcPct val="110000"/>
              </a:lnSpc>
              <a:spcBef>
                <a:spcPts val="300"/>
              </a:spcBef>
              <a:buNone/>
            </a:pPr>
            <a:r>
              <a:rPr lang="ko-KR" altLang="en-US" sz="1800" dirty="0"/>
              <a:t>② 정책영역</a:t>
            </a:r>
            <a:r>
              <a:rPr lang="en-US" altLang="ko-KR" sz="1800" dirty="0"/>
              <a:t>: </a:t>
            </a:r>
            <a:r>
              <a:rPr lang="ko-KR" altLang="en-US" sz="1800" dirty="0"/>
              <a:t>소득보장</a:t>
            </a:r>
            <a:r>
              <a:rPr lang="en-US" altLang="ko-KR" sz="1800" dirty="0"/>
              <a:t>, </a:t>
            </a:r>
            <a:r>
              <a:rPr lang="ko-KR" altLang="en-US" sz="1800" dirty="0"/>
              <a:t>건강의 유지 및 회복을 위한 사회적 지원</a:t>
            </a:r>
            <a:r>
              <a:rPr lang="en-US" altLang="ko-KR" sz="1800" dirty="0"/>
              <a:t>, </a:t>
            </a:r>
            <a:r>
              <a:rPr lang="ko-KR" altLang="en-US" sz="1800" dirty="0"/>
              <a:t>노인의 수발 </a:t>
            </a:r>
            <a:endParaRPr lang="en-US" altLang="ko-KR" sz="1800" dirty="0"/>
          </a:p>
          <a:p>
            <a:pPr indent="-11113">
              <a:lnSpc>
                <a:spcPct val="110000"/>
              </a:lnSpc>
              <a:spcBef>
                <a:spcPts val="300"/>
              </a:spcBef>
              <a:buNone/>
            </a:pPr>
            <a:r>
              <a:rPr lang="en-US" altLang="ko-KR" sz="1800" dirty="0">
                <a:solidFill>
                  <a:schemeClr val="bg1"/>
                </a:solidFill>
              </a:rPr>
              <a:t>    </a:t>
            </a:r>
            <a:r>
              <a:rPr lang="en-US" altLang="ko-KR" sz="1800" dirty="0" smtClean="0">
                <a:solidFill>
                  <a:schemeClr val="bg1"/>
                </a:solidFill>
              </a:rPr>
              <a:t>.            </a:t>
            </a:r>
            <a:r>
              <a:rPr lang="ko-KR" altLang="en-US" sz="1800" dirty="0"/>
              <a:t>및 보호</a:t>
            </a:r>
            <a:r>
              <a:rPr lang="en-US" altLang="ko-KR" sz="1800" dirty="0"/>
              <a:t>, </a:t>
            </a:r>
            <a:r>
              <a:rPr lang="ko-KR" altLang="en-US" sz="1800" dirty="0"/>
              <a:t>사회적 참여와 교류의 지원</a:t>
            </a:r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850" y="333399"/>
            <a:ext cx="8352928" cy="6453187"/>
          </a:xfrm>
        </p:spPr>
        <p:txBody>
          <a:bodyPr>
            <a:normAutofit/>
          </a:bodyPr>
          <a:lstStyle/>
          <a:p>
            <a:pPr marL="357188">
              <a:lnSpc>
                <a:spcPct val="125000"/>
              </a:lnSpc>
              <a:spcBef>
                <a:spcPts val="500"/>
              </a:spcBef>
              <a:buFont typeface="Wingdings" pitchFamily="2" charset="2"/>
              <a:buChar char="q"/>
              <a:tabLst>
                <a:tab pos="539750" algn="l"/>
              </a:tabLst>
            </a:pPr>
            <a:r>
              <a:rPr lang="ko-KR" altLang="en-US" sz="1800" dirty="0"/>
              <a:t> 복지국가의 발전 형태</a:t>
            </a:r>
            <a:endParaRPr lang="en-US" altLang="ko-KR" sz="1800" dirty="0"/>
          </a:p>
          <a:p>
            <a:pPr marL="198438" indent="0">
              <a:lnSpc>
                <a:spcPct val="150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1) </a:t>
            </a:r>
            <a:r>
              <a:rPr lang="ko-KR" altLang="en-US" sz="1800" dirty="0" smtClean="0"/>
              <a:t>사회복지정책의 개입 영역</a:t>
            </a:r>
            <a:endParaRPr lang="en-US" altLang="ko-KR" sz="1800" dirty="0" smtClean="0"/>
          </a:p>
          <a:p>
            <a:pPr marL="536575" indent="-241300">
              <a:lnSpc>
                <a:spcPct val="150000"/>
              </a:lnSpc>
              <a:spcBef>
                <a:spcPts val="500"/>
              </a:spcBef>
            </a:pPr>
            <a:r>
              <a:rPr lang="ko-KR" altLang="en-US" sz="1800" dirty="0" smtClean="0"/>
              <a:t>정책적 개입 영역 지속적 확대</a:t>
            </a:r>
            <a:endParaRPr lang="en-US" altLang="ko-KR" sz="1800" dirty="0" smtClean="0"/>
          </a:p>
          <a:p>
            <a:pPr marL="625475" indent="-244475">
              <a:lnSpc>
                <a:spcPct val="150000"/>
              </a:lnSpc>
              <a:spcBef>
                <a:spcPts val="0"/>
              </a:spcBef>
              <a:buNone/>
            </a:pPr>
            <a:r>
              <a:rPr lang="ko-KR" altLang="en-US" sz="1800" dirty="0" smtClean="0"/>
              <a:t> </a:t>
            </a:r>
            <a:r>
              <a:rPr lang="en-US" altLang="ko-KR" sz="1800" dirty="0"/>
              <a:t>: </a:t>
            </a:r>
            <a:r>
              <a:rPr lang="ko-KR" altLang="en-US" sz="1800" dirty="0"/>
              <a:t>산업화 초기의 노동자문제 → </a:t>
            </a:r>
            <a:r>
              <a:rPr lang="ko-KR" altLang="en-US" sz="1800" dirty="0" smtClean="0"/>
              <a:t>일반사회문제</a:t>
            </a:r>
            <a:r>
              <a:rPr lang="en-US" altLang="ko-KR" sz="1800" dirty="0" smtClean="0"/>
              <a:t>(</a:t>
            </a:r>
            <a:r>
              <a:rPr lang="ko-KR" altLang="en-US" sz="1800" dirty="0"/>
              <a:t>가족해체</a:t>
            </a:r>
            <a:r>
              <a:rPr lang="en-US" altLang="ko-KR" sz="1800" dirty="0"/>
              <a:t>, </a:t>
            </a:r>
            <a:r>
              <a:rPr lang="ko-KR" altLang="en-US" sz="1800" dirty="0"/>
              <a:t>모성</a:t>
            </a:r>
            <a:r>
              <a:rPr lang="en-US" altLang="ko-KR" sz="1800" dirty="0"/>
              <a:t>, </a:t>
            </a:r>
            <a:r>
              <a:rPr lang="ko-KR" altLang="en-US" sz="1800" dirty="0"/>
              <a:t>고독</a:t>
            </a:r>
            <a:r>
              <a:rPr lang="en-US" altLang="ko-KR" sz="1800" dirty="0"/>
              <a:t>, </a:t>
            </a:r>
            <a:r>
              <a:rPr lang="ko-KR" altLang="en-US" sz="1800" dirty="0"/>
              <a:t>사회적 </a:t>
            </a:r>
            <a:endParaRPr lang="en-US" altLang="ko-KR" sz="1800" dirty="0" smtClean="0"/>
          </a:p>
          <a:p>
            <a:pPr marL="625475" indent="-244475">
              <a:lnSpc>
                <a:spcPct val="150000"/>
              </a:lnSpc>
              <a:spcBef>
                <a:spcPts val="0"/>
              </a:spcBef>
              <a:buNone/>
            </a:pPr>
            <a:r>
              <a:rPr lang="en-US" altLang="ko-KR" sz="1800" dirty="0" smtClean="0">
                <a:solidFill>
                  <a:schemeClr val="bg1"/>
                </a:solidFill>
              </a:rPr>
              <a:t> . </a:t>
            </a:r>
            <a:r>
              <a:rPr lang="ko-KR" altLang="en-US" sz="1800" dirty="0" smtClean="0"/>
              <a:t>일탈</a:t>
            </a:r>
            <a:r>
              <a:rPr lang="en-US" altLang="ko-KR" sz="1800" dirty="0"/>
              <a:t>, </a:t>
            </a:r>
            <a:r>
              <a:rPr lang="ko-KR" altLang="en-US" sz="1800" dirty="0"/>
              <a:t>교육</a:t>
            </a:r>
            <a:r>
              <a:rPr lang="en-US" altLang="ko-KR" sz="1800" dirty="0"/>
              <a:t>, </a:t>
            </a:r>
            <a:r>
              <a:rPr lang="ko-KR" altLang="en-US" sz="1800" dirty="0"/>
              <a:t>여가 등</a:t>
            </a:r>
            <a:r>
              <a:rPr lang="en-US" altLang="ko-KR" sz="1800" dirty="0"/>
              <a:t>)</a:t>
            </a:r>
          </a:p>
          <a:p>
            <a:pPr marL="198438" indent="0">
              <a:lnSpc>
                <a:spcPct val="150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2) </a:t>
            </a:r>
            <a:r>
              <a:rPr lang="ko-KR" altLang="en-US" sz="1800" dirty="0" smtClean="0"/>
              <a:t>사회복지정책의 </a:t>
            </a:r>
            <a:r>
              <a:rPr lang="ko-KR" altLang="en-US" sz="1800" dirty="0"/>
              <a:t>보호대상</a:t>
            </a:r>
            <a:endParaRPr lang="en-US" altLang="ko-KR" sz="1800" dirty="0"/>
          </a:p>
          <a:p>
            <a:pPr marL="539750" indent="-246063">
              <a:lnSpc>
                <a:spcPct val="150000"/>
              </a:lnSpc>
              <a:spcBef>
                <a:spcPts val="500"/>
              </a:spcBef>
            </a:pPr>
            <a:r>
              <a:rPr lang="ko-KR" altLang="en-US" sz="1800" dirty="0"/>
              <a:t>초기의 산업노동자</a:t>
            </a:r>
            <a:r>
              <a:rPr lang="en-US" altLang="ko-KR" sz="1800" dirty="0"/>
              <a:t>, </a:t>
            </a:r>
            <a:r>
              <a:rPr lang="ko-KR" altLang="en-US" sz="1800" dirty="0"/>
              <a:t>빈민</a:t>
            </a:r>
            <a:r>
              <a:rPr lang="en-US" altLang="ko-KR" sz="1800" dirty="0"/>
              <a:t>, </a:t>
            </a:r>
            <a:r>
              <a:rPr lang="ko-KR" altLang="en-US" sz="1800" dirty="0"/>
              <a:t>여성</a:t>
            </a:r>
            <a:r>
              <a:rPr lang="en-US" altLang="ko-KR" sz="1800" dirty="0"/>
              <a:t>, </a:t>
            </a:r>
            <a:r>
              <a:rPr lang="ko-KR" altLang="en-US" sz="1800" dirty="0"/>
              <a:t>아동 등 사회취약계층 → 사무직 근로자</a:t>
            </a:r>
            <a:r>
              <a:rPr lang="en-US" altLang="ko-KR" sz="1800" dirty="0"/>
              <a:t>, </a:t>
            </a:r>
            <a:r>
              <a:rPr lang="ko-KR" altLang="en-US" sz="1800" dirty="0"/>
              <a:t>사용주</a:t>
            </a:r>
            <a:r>
              <a:rPr lang="en-US" altLang="ko-KR" sz="1800" dirty="0"/>
              <a:t>, </a:t>
            </a:r>
            <a:r>
              <a:rPr lang="ko-KR" altLang="en-US" sz="1800" dirty="0"/>
              <a:t>자영업자</a:t>
            </a:r>
            <a:r>
              <a:rPr lang="en-US" altLang="ko-KR" sz="1800" dirty="0"/>
              <a:t>, </a:t>
            </a:r>
            <a:r>
              <a:rPr lang="ko-KR" altLang="en-US" sz="1800" dirty="0"/>
              <a:t>농어민</a:t>
            </a:r>
            <a:r>
              <a:rPr lang="en-US" altLang="ko-KR" sz="1800" dirty="0"/>
              <a:t>, </a:t>
            </a:r>
            <a:r>
              <a:rPr lang="ko-KR" altLang="en-US" sz="1800" dirty="0" err="1"/>
              <a:t>비경제활동인구</a:t>
            </a:r>
            <a:r>
              <a:rPr lang="ko-KR" altLang="en-US" sz="1800" dirty="0"/>
              <a:t> 등 전체국민으로 확대</a:t>
            </a:r>
            <a:endParaRPr lang="en-US" altLang="ko-KR" sz="1800" dirty="0"/>
          </a:p>
          <a:p>
            <a:pPr marL="198438" indent="0">
              <a:lnSpc>
                <a:spcPct val="150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3) </a:t>
            </a:r>
            <a:r>
              <a:rPr lang="ko-KR" altLang="en-US" sz="1800" dirty="0" smtClean="0"/>
              <a:t>사회복지정책의 </a:t>
            </a:r>
            <a:r>
              <a:rPr lang="ko-KR" altLang="en-US" sz="1800" dirty="0"/>
              <a:t>급여 내용 </a:t>
            </a:r>
            <a:r>
              <a:rPr lang="en-US" altLang="ko-KR" sz="1800" dirty="0"/>
              <a:t>: </a:t>
            </a:r>
            <a:r>
              <a:rPr lang="ko-KR" altLang="en-US" sz="1800" dirty="0"/>
              <a:t>양적 확대와 질적 개선</a:t>
            </a:r>
            <a:endParaRPr lang="en-US" altLang="ko-KR" sz="1800" dirty="0"/>
          </a:p>
          <a:p>
            <a:pPr marL="625475" indent="-244475">
              <a:lnSpc>
                <a:spcPct val="150000"/>
              </a:lnSpc>
              <a:spcBef>
                <a:spcPts val="500"/>
              </a:spcBef>
              <a:tabLst>
                <a:tab pos="625475" algn="l"/>
              </a:tabLst>
            </a:pPr>
            <a:r>
              <a:rPr lang="ko-KR" altLang="en-US" sz="1800" dirty="0"/>
              <a:t>급여의 수급기간 연장과 수급요건 완화</a:t>
            </a:r>
            <a:endParaRPr lang="en-US" altLang="ko-KR" sz="1800" dirty="0"/>
          </a:p>
          <a:p>
            <a:pPr marL="625475" indent="-244475">
              <a:lnSpc>
                <a:spcPct val="150000"/>
              </a:lnSpc>
              <a:spcBef>
                <a:spcPts val="500"/>
              </a:spcBef>
              <a:tabLst>
                <a:tab pos="625475" algn="l"/>
              </a:tabLst>
            </a:pPr>
            <a:r>
              <a:rPr lang="ko-KR" altLang="en-US" sz="1800" dirty="0"/>
              <a:t>급여수준의 인상 </a:t>
            </a:r>
            <a:r>
              <a:rPr lang="en-US" altLang="ko-KR" sz="1800" dirty="0"/>
              <a:t>: (</a:t>
            </a:r>
            <a:r>
              <a:rPr lang="ko-KR" altLang="en-US" sz="1800" dirty="0"/>
              <a:t>현금급여</a:t>
            </a:r>
            <a:r>
              <a:rPr lang="en-US" altLang="ko-KR" sz="1800" dirty="0"/>
              <a:t>) </a:t>
            </a:r>
            <a:r>
              <a:rPr lang="ko-KR" altLang="en-US" sz="1800" dirty="0"/>
              <a:t>최저생계보장 → 생활수준보장</a:t>
            </a:r>
            <a:endParaRPr lang="en-US" altLang="ko-KR" sz="1800" dirty="0"/>
          </a:p>
          <a:p>
            <a:pPr marL="625475" indent="-244475">
              <a:lnSpc>
                <a:spcPct val="150000"/>
              </a:lnSpc>
              <a:spcBef>
                <a:spcPts val="500"/>
              </a:spcBef>
              <a:tabLst>
                <a:tab pos="625475" algn="l"/>
              </a:tabLst>
            </a:pPr>
            <a:r>
              <a:rPr lang="ko-KR" altLang="en-US" sz="1800" dirty="0"/>
              <a:t>급여종류의 다양화와 질적 향상 </a:t>
            </a:r>
            <a:r>
              <a:rPr lang="en-US" altLang="ko-KR" sz="1800" dirty="0"/>
              <a:t>:</a:t>
            </a:r>
          </a:p>
          <a:p>
            <a:pPr marL="625475" indent="-244475">
              <a:lnSpc>
                <a:spcPct val="150000"/>
              </a:lnSpc>
              <a:spcBef>
                <a:spcPts val="0"/>
              </a:spcBef>
              <a:buNone/>
              <a:tabLst>
                <a:tab pos="625475" algn="l"/>
              </a:tabLst>
            </a:pPr>
            <a:r>
              <a:rPr lang="en-US" altLang="ko-KR" sz="1800" dirty="0"/>
              <a:t>  ① </a:t>
            </a:r>
            <a:r>
              <a:rPr lang="ko-KR" altLang="en-US" sz="1800" dirty="0"/>
              <a:t>피해의 보상보다는 문제의 예방 또는 피해의 극복에 관심</a:t>
            </a:r>
            <a:endParaRPr lang="en-US" altLang="ko-KR" sz="1800" dirty="0"/>
          </a:p>
          <a:p>
            <a:pPr marL="625475" indent="-244475">
              <a:lnSpc>
                <a:spcPct val="150000"/>
              </a:lnSpc>
              <a:spcBef>
                <a:spcPts val="0"/>
              </a:spcBef>
              <a:buNone/>
              <a:tabLst>
                <a:tab pos="625475" algn="l"/>
              </a:tabLst>
            </a:pPr>
            <a:r>
              <a:rPr lang="ko-KR" altLang="en-US" sz="1800" dirty="0"/>
              <a:t>  ② 다양한 예방사업과 재활사업</a:t>
            </a:r>
          </a:p>
        </p:txBody>
      </p:sp>
    </p:spTree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85720" y="668335"/>
            <a:ext cx="8564118" cy="5832499"/>
          </a:xfrm>
        </p:spPr>
        <p:txBody>
          <a:bodyPr>
            <a:noAutofit/>
          </a:bodyPr>
          <a:lstStyle/>
          <a:p>
            <a:pPr marL="539750" indent="-428625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q"/>
            </a:pPr>
            <a:r>
              <a:rPr lang="ko-KR" altLang="en-US" sz="1800" dirty="0"/>
              <a:t>자영계층을 대상으로 하는 </a:t>
            </a:r>
            <a:r>
              <a:rPr lang="ko-KR" altLang="en-US" sz="1800" dirty="0" smtClean="0"/>
              <a:t>사회복지정책</a:t>
            </a:r>
            <a:endParaRPr lang="en-US" altLang="ko-KR" sz="1800" dirty="0" smtClean="0"/>
          </a:p>
          <a:p>
            <a:pPr marL="539750" indent="-428625">
              <a:lnSpc>
                <a:spcPct val="120000"/>
              </a:lnSpc>
              <a:spcBef>
                <a:spcPts val="500"/>
              </a:spcBef>
              <a:buFont typeface="Wingdings" pitchFamily="2" charset="2"/>
              <a:buChar char="q"/>
            </a:pPr>
            <a:endParaRPr lang="en-US" altLang="ko-KR" sz="700" dirty="0"/>
          </a:p>
          <a:p>
            <a:pPr marL="450850" indent="-26828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사용종속 상태에 있지 않은 독립적 사업주체</a:t>
            </a:r>
            <a:endParaRPr lang="en-US" altLang="ko-KR" sz="1800" dirty="0"/>
          </a:p>
          <a:p>
            <a:pPr marL="450850" indent="-268288">
              <a:lnSpc>
                <a:spcPct val="120000"/>
              </a:lnSpc>
              <a:spcBef>
                <a:spcPts val="500"/>
              </a:spcBef>
              <a:buNone/>
            </a:pPr>
            <a:r>
              <a:rPr lang="ko-KR" altLang="en-US" sz="1800" dirty="0"/>
              <a:t>  </a:t>
            </a:r>
            <a:r>
              <a:rPr lang="en-US" altLang="ko-KR" sz="1800" dirty="0"/>
              <a:t>: </a:t>
            </a:r>
            <a:r>
              <a:rPr lang="ko-KR" altLang="en-US" sz="1800" dirty="0"/>
              <a:t>영세상인</a:t>
            </a:r>
            <a:r>
              <a:rPr lang="en-US" altLang="ko-KR" sz="1800" dirty="0"/>
              <a:t>, </a:t>
            </a:r>
            <a:r>
              <a:rPr lang="ko-KR" altLang="en-US" sz="1800" dirty="0" err="1"/>
              <a:t>가내공업자</a:t>
            </a:r>
            <a:r>
              <a:rPr lang="en-US" altLang="ko-KR" sz="1800" dirty="0"/>
              <a:t>, </a:t>
            </a:r>
            <a:r>
              <a:rPr lang="ko-KR" altLang="en-US" sz="1800" dirty="0"/>
              <a:t>자유직업종사자</a:t>
            </a:r>
            <a:r>
              <a:rPr lang="en-US" altLang="ko-KR" sz="1800" dirty="0"/>
              <a:t>(freelancer), </a:t>
            </a:r>
            <a:r>
              <a:rPr lang="ko-KR" altLang="en-US" sz="1800" dirty="0"/>
              <a:t>농어민</a:t>
            </a:r>
            <a:r>
              <a:rPr lang="en-US" altLang="ko-KR" sz="1800" dirty="0"/>
              <a:t>, </a:t>
            </a:r>
            <a:r>
              <a:rPr lang="ko-KR" altLang="en-US" sz="1800" dirty="0"/>
              <a:t>유사자영업자 등</a:t>
            </a:r>
            <a:endParaRPr lang="en-US" altLang="ko-KR" sz="1800" dirty="0"/>
          </a:p>
          <a:p>
            <a:pPr marL="450850" indent="-26828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특징 </a:t>
            </a:r>
            <a:r>
              <a:rPr lang="en-US" altLang="ko-KR" sz="1800" dirty="0"/>
              <a:t>:</a:t>
            </a:r>
          </a:p>
          <a:p>
            <a:pPr marL="622300" indent="-268288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① </a:t>
            </a:r>
            <a:r>
              <a:rPr lang="ko-KR" altLang="en-US" sz="1800" dirty="0"/>
              <a:t>소득의 수준이나 흐름이 불규칙적이고 불안정</a:t>
            </a:r>
            <a:r>
              <a:rPr lang="en-US" altLang="ko-KR" sz="1800" dirty="0"/>
              <a:t>, </a:t>
            </a:r>
            <a:r>
              <a:rPr lang="ko-KR" altLang="en-US" sz="1800" dirty="0"/>
              <a:t>소득 종류의 이질성</a:t>
            </a:r>
            <a:r>
              <a:rPr lang="en-US" altLang="ko-KR" sz="1800" dirty="0"/>
              <a:t> </a:t>
            </a:r>
          </a:p>
          <a:p>
            <a:pPr marL="622300" indent="-268288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② </a:t>
            </a:r>
            <a:r>
              <a:rPr lang="ko-KR" altLang="en-US" sz="1800" dirty="0"/>
              <a:t>업종간 소득의 편차 심각 </a:t>
            </a:r>
            <a:endParaRPr lang="en-US" altLang="ko-KR" sz="1800" dirty="0"/>
          </a:p>
          <a:p>
            <a:pPr marL="622300" indent="-268288">
              <a:lnSpc>
                <a:spcPct val="120000"/>
              </a:lnSpc>
              <a:spcBef>
                <a:spcPts val="500"/>
              </a:spcBef>
              <a:buNone/>
            </a:pPr>
            <a:r>
              <a:rPr lang="ko-KR" altLang="en-US" sz="1800" dirty="0"/>
              <a:t>③ 농어민의 경우 평균소득의 상대적 열등성과 그 격차의 확대</a:t>
            </a:r>
            <a:r>
              <a:rPr lang="en-US" altLang="ko-KR" sz="1800" dirty="0"/>
              <a:t>(parity </a:t>
            </a:r>
            <a:r>
              <a:rPr lang="ko-KR" altLang="en-US" sz="1800" dirty="0"/>
              <a:t>지수</a:t>
            </a:r>
            <a:r>
              <a:rPr lang="en-US" altLang="ko-KR" sz="1800" dirty="0"/>
              <a:t>)</a:t>
            </a:r>
          </a:p>
          <a:p>
            <a:pPr marL="450850" indent="-26828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정책적 과제 </a:t>
            </a:r>
            <a:r>
              <a:rPr lang="en-US" altLang="ko-KR" sz="1800" dirty="0"/>
              <a:t>:</a:t>
            </a:r>
          </a:p>
          <a:p>
            <a:pPr marL="622300" indent="-268288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① </a:t>
            </a:r>
            <a:r>
              <a:rPr lang="ko-KR" altLang="en-US" sz="1800" dirty="0"/>
              <a:t>자영계층의 생활안정 지원 </a:t>
            </a:r>
            <a:endParaRPr lang="en-US" altLang="ko-KR" sz="1800" dirty="0"/>
          </a:p>
          <a:p>
            <a:pPr marL="622300" indent="-268288">
              <a:lnSpc>
                <a:spcPct val="120000"/>
              </a:lnSpc>
              <a:spcBef>
                <a:spcPts val="500"/>
              </a:spcBef>
              <a:buNone/>
            </a:pPr>
            <a:r>
              <a:rPr lang="ko-KR" altLang="en-US" sz="1800" dirty="0"/>
              <a:t>② 사회적 효용의 수준을 감안 업종별 생산구조의 보호대책</a:t>
            </a:r>
            <a:endParaRPr lang="en-US" altLang="ko-KR" sz="1800" dirty="0"/>
          </a:p>
          <a:p>
            <a:pPr marL="622300" indent="-268288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 (</a:t>
            </a:r>
            <a:r>
              <a:rPr lang="ko-KR" altLang="en-US" sz="1800" dirty="0"/>
              <a:t>농업의 식량안보 기능</a:t>
            </a:r>
            <a:r>
              <a:rPr lang="en-US" altLang="ko-KR" sz="1800" dirty="0"/>
              <a:t>, </a:t>
            </a:r>
            <a:r>
              <a:rPr lang="ko-KR" altLang="en-US" sz="1800" dirty="0"/>
              <a:t>예술의 문화적 가치창출 기능</a:t>
            </a:r>
            <a:r>
              <a:rPr lang="en-US" altLang="ko-KR" sz="1800" dirty="0"/>
              <a:t>)</a:t>
            </a:r>
          </a:p>
          <a:p>
            <a:pPr marL="450850" indent="-268288">
              <a:lnSpc>
                <a:spcPct val="120000"/>
              </a:lnSpc>
              <a:spcBef>
                <a:spcPts val="500"/>
              </a:spcBef>
            </a:pPr>
            <a:r>
              <a:rPr lang="ko-KR" altLang="en-US" sz="1800" dirty="0"/>
              <a:t>정책수단</a:t>
            </a:r>
            <a:endParaRPr lang="en-US" altLang="ko-KR" sz="1800" dirty="0"/>
          </a:p>
          <a:p>
            <a:pPr marL="450850" indent="-268288">
              <a:lnSpc>
                <a:spcPct val="120000"/>
              </a:lnSpc>
              <a:spcBef>
                <a:spcPts val="500"/>
              </a:spcBef>
              <a:buNone/>
            </a:pPr>
            <a:r>
              <a:rPr lang="ko-KR" altLang="en-US" sz="1800" dirty="0"/>
              <a:t>  </a:t>
            </a:r>
            <a:r>
              <a:rPr lang="en-US" altLang="ko-KR" sz="1800" dirty="0"/>
              <a:t>: </a:t>
            </a:r>
            <a:r>
              <a:rPr lang="ko-KR" altLang="en-US" sz="1800" dirty="0"/>
              <a:t>예술가사회보험제도</a:t>
            </a:r>
            <a:r>
              <a:rPr lang="en-US" altLang="ko-KR" sz="1800" dirty="0"/>
              <a:t>, </a:t>
            </a:r>
            <a:r>
              <a:rPr lang="ko-KR" altLang="en-US" sz="1800" dirty="0"/>
              <a:t>농어민사회보험제도</a:t>
            </a:r>
            <a:r>
              <a:rPr lang="en-US" altLang="ko-KR" sz="1800" dirty="0"/>
              <a:t>, </a:t>
            </a:r>
            <a:r>
              <a:rPr lang="ko-KR" altLang="en-US" sz="1800" dirty="0"/>
              <a:t>사회보험료의 국고보조</a:t>
            </a:r>
            <a:r>
              <a:rPr lang="en-US" altLang="ko-KR" sz="1800" dirty="0"/>
              <a:t>, </a:t>
            </a:r>
            <a:r>
              <a:rPr lang="ko-KR" altLang="en-US" sz="1800" dirty="0"/>
              <a:t>저리의 </a:t>
            </a:r>
            <a:endParaRPr lang="en-US" altLang="ko-KR" sz="1800" dirty="0" smtClean="0"/>
          </a:p>
          <a:p>
            <a:pPr marL="450850" indent="-268288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 </a:t>
            </a:r>
            <a:r>
              <a:rPr lang="en-US" altLang="ko-KR" sz="1800" dirty="0" smtClean="0">
                <a:solidFill>
                  <a:schemeClr val="bg1"/>
                </a:solidFill>
              </a:rPr>
              <a:t> . </a:t>
            </a:r>
            <a:r>
              <a:rPr lang="ko-KR" altLang="en-US" sz="1800" dirty="0" smtClean="0"/>
              <a:t>영농자금 </a:t>
            </a:r>
            <a:r>
              <a:rPr lang="ko-KR" altLang="en-US" sz="1800" dirty="0"/>
              <a:t>융자</a:t>
            </a:r>
            <a:r>
              <a:rPr lang="en-US" altLang="ko-KR" sz="1800" dirty="0"/>
              <a:t>, </a:t>
            </a:r>
            <a:r>
              <a:rPr lang="ko-KR" altLang="en-US" sz="1800" dirty="0" smtClean="0"/>
              <a:t>농가부채 </a:t>
            </a:r>
            <a:r>
              <a:rPr lang="ko-KR" altLang="en-US" sz="1800" dirty="0"/>
              <a:t>경감</a:t>
            </a:r>
            <a:r>
              <a:rPr lang="en-US" altLang="ko-KR" sz="1800" dirty="0"/>
              <a:t> </a:t>
            </a:r>
            <a:r>
              <a:rPr lang="ko-KR" altLang="en-US" sz="1800" dirty="0"/>
              <a:t>및 제세감면</a:t>
            </a:r>
            <a:r>
              <a:rPr lang="en-US" altLang="ko-KR" sz="1800" dirty="0"/>
              <a:t>, </a:t>
            </a:r>
            <a:r>
              <a:rPr lang="ko-KR" altLang="en-US" sz="1800" dirty="0"/>
              <a:t>추곡수매가의 국고보조</a:t>
            </a:r>
            <a:r>
              <a:rPr lang="en-US" altLang="ko-KR" sz="1800" dirty="0"/>
              <a:t>, SSM </a:t>
            </a:r>
            <a:r>
              <a:rPr lang="ko-KR" altLang="en-US" sz="1800" dirty="0"/>
              <a:t>등</a:t>
            </a:r>
            <a:endParaRPr lang="en-US" altLang="ko-KR" sz="1800" dirty="0"/>
          </a:p>
          <a:p>
            <a:pPr marL="450850" indent="-268288">
              <a:lnSpc>
                <a:spcPct val="120000"/>
              </a:lnSpc>
              <a:spcBef>
                <a:spcPts val="500"/>
              </a:spcBef>
              <a:buNone/>
            </a:pPr>
            <a:endParaRPr lang="ko-KR" altLang="en-US" sz="1800" dirty="0"/>
          </a:p>
        </p:txBody>
      </p:sp>
    </p:spTree>
  </p:cSld>
  <p:clrMapOvr>
    <a:masterClrMapping/>
  </p:clrMapOvr>
  <p:transition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85720" y="668335"/>
            <a:ext cx="8605868" cy="5832499"/>
          </a:xfrm>
        </p:spPr>
        <p:txBody>
          <a:bodyPr>
            <a:normAutofit/>
          </a:bodyPr>
          <a:lstStyle/>
          <a:p>
            <a:pPr marL="428625" indent="-428625">
              <a:lnSpc>
                <a:spcPct val="130000"/>
              </a:lnSpc>
              <a:spcBef>
                <a:spcPts val="500"/>
              </a:spcBef>
              <a:buFont typeface="Wingdings" pitchFamily="2" charset="2"/>
              <a:buChar char="q"/>
            </a:pPr>
            <a:r>
              <a:rPr lang="ko-KR" altLang="en-US" sz="1800" b="1" dirty="0"/>
              <a:t>사회주변계층을 </a:t>
            </a:r>
            <a:r>
              <a:rPr lang="ko-KR" altLang="en-US" sz="1800" b="1" dirty="0" smtClean="0"/>
              <a:t>대상으로 하는 </a:t>
            </a:r>
            <a:r>
              <a:rPr lang="ko-KR" altLang="en-US" sz="1800" b="1" dirty="0" smtClean="0"/>
              <a:t>사회복지정책</a:t>
            </a:r>
            <a:endParaRPr lang="en-US" altLang="ko-KR" sz="1800" b="1" dirty="0" smtClean="0"/>
          </a:p>
          <a:p>
            <a:pPr marL="428625" indent="-428625">
              <a:lnSpc>
                <a:spcPct val="130000"/>
              </a:lnSpc>
              <a:spcBef>
                <a:spcPts val="500"/>
              </a:spcBef>
              <a:buFont typeface="Wingdings" pitchFamily="2" charset="2"/>
              <a:buChar char="q"/>
            </a:pPr>
            <a:endParaRPr lang="en-US" altLang="ko-KR" sz="900" b="1" dirty="0"/>
          </a:p>
          <a:p>
            <a:pPr marL="354013" indent="-268288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/>
              <a:t>목표 </a:t>
            </a:r>
            <a:r>
              <a:rPr lang="en-US" altLang="ko-KR" sz="1800" dirty="0"/>
              <a:t>: </a:t>
            </a:r>
            <a:r>
              <a:rPr lang="ko-KR" altLang="en-US" sz="1800" dirty="0"/>
              <a:t>인간다운 생존권의 보편적 보장</a:t>
            </a:r>
            <a:endParaRPr lang="en-US" altLang="ko-KR" sz="1800" dirty="0"/>
          </a:p>
          <a:p>
            <a:pPr marL="354013" indent="-268288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/>
              <a:t>특징 </a:t>
            </a:r>
            <a:r>
              <a:rPr lang="en-US" altLang="ko-KR" sz="1800" dirty="0"/>
              <a:t>: </a:t>
            </a:r>
            <a:r>
              <a:rPr lang="ko-KR" altLang="en-US" sz="1800" dirty="0"/>
              <a:t>다양한 사회문제를 안고 있는 집단으로서 </a:t>
            </a:r>
            <a:r>
              <a:rPr lang="ko-KR" altLang="en-US" sz="1800" dirty="0" smtClean="0"/>
              <a:t>경제∙</a:t>
            </a:r>
            <a:r>
              <a:rPr lang="ko-KR" altLang="en-US" sz="1800" dirty="0"/>
              <a:t>정서적 빈곤상태에 </a:t>
            </a:r>
            <a:r>
              <a:rPr lang="ko-KR" altLang="en-US" sz="1800" dirty="0" smtClean="0"/>
              <a:t>직면   </a:t>
            </a:r>
            <a:endParaRPr lang="en-US" altLang="ko-KR" sz="1800" dirty="0" smtClean="0"/>
          </a:p>
          <a:p>
            <a:pPr marL="354013" indent="-268288">
              <a:lnSpc>
                <a:spcPct val="130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            </a:t>
            </a:r>
            <a:r>
              <a:rPr lang="en-US" altLang="ko-KR" sz="1600" dirty="0" smtClean="0"/>
              <a:t>(</a:t>
            </a:r>
            <a:r>
              <a:rPr lang="ko-KR" altLang="en-US" sz="1600" dirty="0"/>
              <a:t>장애인</a:t>
            </a:r>
            <a:r>
              <a:rPr lang="en-US" altLang="ko-KR" sz="1600" dirty="0"/>
              <a:t>, </a:t>
            </a:r>
            <a:r>
              <a:rPr lang="ko-KR" altLang="en-US" sz="1600" dirty="0"/>
              <a:t>중증의 </a:t>
            </a:r>
            <a:r>
              <a:rPr lang="ko-KR" altLang="en-US" sz="1600" dirty="0" err="1"/>
              <a:t>만성질환자</a:t>
            </a:r>
            <a:r>
              <a:rPr lang="en-US" altLang="ko-KR" sz="1600" dirty="0"/>
              <a:t>, </a:t>
            </a:r>
            <a:r>
              <a:rPr lang="ko-KR" altLang="en-US" sz="1600" dirty="0"/>
              <a:t>마약 또는 알코올 중독자</a:t>
            </a:r>
            <a:r>
              <a:rPr lang="en-US" altLang="ko-KR" sz="1600" dirty="0"/>
              <a:t>, </a:t>
            </a:r>
            <a:r>
              <a:rPr lang="ko-KR" altLang="en-US" sz="1600" dirty="0"/>
              <a:t>노숙자</a:t>
            </a:r>
            <a:r>
              <a:rPr lang="en-US" altLang="ko-KR" sz="1600" dirty="0"/>
              <a:t>, </a:t>
            </a:r>
            <a:r>
              <a:rPr lang="ko-KR" altLang="en-US" sz="1600" dirty="0"/>
              <a:t>부랑아</a:t>
            </a:r>
            <a:r>
              <a:rPr lang="en-US" altLang="ko-KR" sz="1600" dirty="0"/>
              <a:t>, </a:t>
            </a:r>
            <a:r>
              <a:rPr lang="ko-KR" altLang="en-US" sz="1600" dirty="0"/>
              <a:t>걸인 등</a:t>
            </a:r>
            <a:r>
              <a:rPr lang="en-US" altLang="ko-KR" sz="1600" dirty="0"/>
              <a:t>)</a:t>
            </a:r>
            <a:endParaRPr lang="en-US" altLang="ko-KR" sz="1800" dirty="0"/>
          </a:p>
          <a:p>
            <a:pPr marL="354013" indent="-268288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/>
              <a:t>공통점</a:t>
            </a:r>
            <a:endParaRPr lang="en-US" altLang="ko-KR" sz="1800" dirty="0"/>
          </a:p>
          <a:p>
            <a:pPr indent="-11113">
              <a:lnSpc>
                <a:spcPct val="130000"/>
              </a:lnSpc>
              <a:spcBef>
                <a:spcPts val="500"/>
              </a:spcBef>
              <a:buNone/>
            </a:pPr>
            <a:r>
              <a:rPr lang="en-US" altLang="ko-KR" sz="1800" dirty="0"/>
              <a:t>① </a:t>
            </a:r>
            <a:r>
              <a:rPr lang="ko-KR" altLang="en-US" sz="1800" dirty="0"/>
              <a:t>소득활동의 제약으로 심각한 생존의 위협 직면</a:t>
            </a:r>
            <a:endParaRPr lang="en-US" altLang="ko-KR" sz="1800" dirty="0"/>
          </a:p>
          <a:p>
            <a:pPr indent="-11113">
              <a:lnSpc>
                <a:spcPct val="130000"/>
              </a:lnSpc>
              <a:spcBef>
                <a:spcPts val="500"/>
              </a:spcBef>
              <a:buNone/>
            </a:pPr>
            <a:r>
              <a:rPr lang="ko-KR" altLang="en-US" sz="1800" dirty="0"/>
              <a:t>② 사회의 부정적 인식으로 인한 교류의 단절</a:t>
            </a:r>
            <a:r>
              <a:rPr lang="en-US" altLang="ko-KR" sz="1800" dirty="0"/>
              <a:t>, </a:t>
            </a:r>
            <a:r>
              <a:rPr lang="ko-KR" altLang="en-US" sz="1800" dirty="0"/>
              <a:t>멸시</a:t>
            </a:r>
            <a:r>
              <a:rPr lang="en-US" altLang="ko-KR" sz="1800" dirty="0"/>
              <a:t>, </a:t>
            </a:r>
            <a:r>
              <a:rPr lang="ko-KR" altLang="en-US" sz="1800" dirty="0"/>
              <a:t>소외문제 발생</a:t>
            </a:r>
            <a:endParaRPr lang="en-US" altLang="ko-KR" sz="1800" dirty="0"/>
          </a:p>
          <a:p>
            <a:pPr indent="-11113">
              <a:lnSpc>
                <a:spcPct val="130000"/>
              </a:lnSpc>
              <a:spcBef>
                <a:spcPts val="500"/>
              </a:spcBef>
              <a:buNone/>
            </a:pPr>
            <a:r>
              <a:rPr lang="ko-KR" altLang="en-US" sz="1800" dirty="0"/>
              <a:t>③ </a:t>
            </a:r>
            <a:r>
              <a:rPr lang="ko-KR" altLang="en-US" sz="1800" dirty="0" err="1"/>
              <a:t>집단별</a:t>
            </a:r>
            <a:r>
              <a:rPr lang="ko-KR" altLang="en-US" sz="1800" dirty="0"/>
              <a:t> 이질성으로 인한 조직적 단결력의 약화와 문제해결을 위한 정치적 </a:t>
            </a:r>
            <a:endParaRPr lang="en-US" altLang="ko-KR" sz="1800" dirty="0"/>
          </a:p>
          <a:p>
            <a:pPr indent="-11113">
              <a:lnSpc>
                <a:spcPct val="130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 </a:t>
            </a:r>
            <a:r>
              <a:rPr lang="ko-KR" altLang="en-US" sz="1800" dirty="0"/>
              <a:t>협상력의 </a:t>
            </a:r>
            <a:r>
              <a:rPr lang="ko-KR" altLang="en-US" sz="1800" dirty="0" err="1"/>
              <a:t>열등성</a:t>
            </a:r>
            <a:endParaRPr lang="en-US" altLang="ko-KR" sz="1800" dirty="0"/>
          </a:p>
          <a:p>
            <a:pPr marL="354013" indent="-268288">
              <a:lnSpc>
                <a:spcPct val="130000"/>
              </a:lnSpc>
              <a:spcBef>
                <a:spcPts val="500"/>
              </a:spcBef>
            </a:pPr>
            <a:r>
              <a:rPr lang="ko-KR" altLang="en-US" sz="1800" dirty="0"/>
              <a:t>정책수단</a:t>
            </a:r>
            <a:endParaRPr lang="en-US" altLang="ko-KR" sz="1800" dirty="0"/>
          </a:p>
          <a:p>
            <a:pPr indent="-11113">
              <a:lnSpc>
                <a:spcPct val="130000"/>
              </a:lnSpc>
              <a:spcBef>
                <a:spcPts val="500"/>
              </a:spcBef>
              <a:buNone/>
            </a:pPr>
            <a:r>
              <a:rPr lang="en-US" altLang="ko-KR" sz="1800" dirty="0"/>
              <a:t>① </a:t>
            </a:r>
            <a:r>
              <a:rPr lang="ko-KR" altLang="en-US" sz="1800" dirty="0"/>
              <a:t>금전적 지원</a:t>
            </a:r>
            <a:endParaRPr lang="en-US" altLang="ko-KR" sz="1800" dirty="0"/>
          </a:p>
          <a:p>
            <a:pPr indent="-11113">
              <a:lnSpc>
                <a:spcPct val="130000"/>
              </a:lnSpc>
              <a:spcBef>
                <a:spcPts val="500"/>
              </a:spcBef>
              <a:buNone/>
            </a:pPr>
            <a:r>
              <a:rPr lang="ko-KR" altLang="en-US" sz="1800" dirty="0" smtClean="0"/>
              <a:t>② 사회심리</a:t>
            </a:r>
            <a:r>
              <a:rPr lang="ko-KR" altLang="en-US" sz="1800" dirty="0"/>
              <a:t>∙사회재활교육을 통한 심리적∙정서적 병리현상 제거</a:t>
            </a:r>
            <a:endParaRPr lang="en-US" altLang="ko-KR" sz="1800" dirty="0"/>
          </a:p>
          <a:p>
            <a:pPr indent="-11113">
              <a:lnSpc>
                <a:spcPct val="130000"/>
              </a:lnSpc>
              <a:spcBef>
                <a:spcPts val="500"/>
              </a:spcBef>
              <a:buNone/>
            </a:pPr>
            <a:r>
              <a:rPr lang="ko-KR" altLang="en-US" sz="1800" dirty="0" smtClean="0"/>
              <a:t>③ </a:t>
            </a:r>
            <a:r>
              <a:rPr lang="ko-KR" altLang="en-US" sz="1800" dirty="0" err="1" smtClean="0"/>
              <a:t>자아존중감과</a:t>
            </a:r>
            <a:r>
              <a:rPr lang="ko-KR" altLang="en-US" sz="1800" dirty="0" smtClean="0"/>
              <a:t> </a:t>
            </a:r>
            <a:r>
              <a:rPr lang="ko-KR" altLang="en-US" sz="1800" dirty="0"/>
              <a:t>독립적 인격체로서의 생활능력 회복 지원</a:t>
            </a:r>
          </a:p>
        </p:txBody>
      </p:sp>
    </p:spTree>
  </p:cSld>
  <p:clrMapOvr>
    <a:masterClrMapping/>
  </p:clrMapOvr>
  <p:transition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42844" y="404813"/>
            <a:ext cx="8820150" cy="6023022"/>
          </a:xfrm>
        </p:spPr>
        <p:txBody>
          <a:bodyPr>
            <a:noAutofit/>
          </a:bodyPr>
          <a:lstStyle/>
          <a:p>
            <a:pPr marL="342900">
              <a:lnSpc>
                <a:spcPct val="114000"/>
              </a:lnSpc>
              <a:spcBef>
                <a:spcPts val="500"/>
              </a:spcBef>
              <a:buNone/>
            </a:pPr>
            <a:r>
              <a:rPr lang="en-US" altLang="ko-KR" sz="2400" b="1" dirty="0"/>
              <a:t>3. </a:t>
            </a:r>
            <a:r>
              <a:rPr lang="ko-KR" altLang="en-US" sz="2400" b="1" dirty="0"/>
              <a:t>빈곤정책</a:t>
            </a:r>
            <a:endParaRPr lang="en-US" altLang="ko-KR" sz="2400" b="1" dirty="0"/>
          </a:p>
          <a:p>
            <a:pPr marL="542925">
              <a:lnSpc>
                <a:spcPct val="114000"/>
              </a:lnSpc>
              <a:spcBef>
                <a:spcPts val="1000"/>
              </a:spcBef>
              <a:buFont typeface="Wingdings" pitchFamily="2" charset="2"/>
              <a:buChar char="l"/>
            </a:pPr>
            <a:r>
              <a:rPr lang="ko-KR" altLang="en-US" sz="1800" dirty="0"/>
              <a:t>정책적 기능의 변화과정</a:t>
            </a:r>
            <a:endParaRPr lang="en-US" altLang="ko-KR" sz="1800" dirty="0"/>
          </a:p>
          <a:p>
            <a:pPr marL="625475" indent="-247650">
              <a:lnSpc>
                <a:spcPct val="114000"/>
              </a:lnSpc>
              <a:spcBef>
                <a:spcPts val="500"/>
              </a:spcBef>
            </a:pPr>
            <a:r>
              <a:rPr lang="ko-KR" altLang="en-US" sz="1800" dirty="0"/>
              <a:t>산업화 전후 국가 사회복지정책의 핵심으로 기능</a:t>
            </a:r>
            <a:endParaRPr lang="en-US" altLang="ko-KR" sz="1800" dirty="0"/>
          </a:p>
          <a:p>
            <a:pPr marL="625475" indent="-247650">
              <a:lnSpc>
                <a:spcPct val="114000"/>
              </a:lnSpc>
              <a:spcBef>
                <a:spcPts val="500"/>
              </a:spcBef>
            </a:pPr>
            <a:r>
              <a:rPr lang="ko-KR" altLang="en-US" sz="1800" dirty="0"/>
              <a:t>정책기능의 축소 경향 </a:t>
            </a:r>
            <a:r>
              <a:rPr lang="en-US" altLang="ko-KR" sz="1800" dirty="0"/>
              <a:t>:</a:t>
            </a:r>
          </a:p>
          <a:p>
            <a:pPr marL="625475" indent="-247650">
              <a:lnSpc>
                <a:spcPct val="114000"/>
              </a:lnSpc>
              <a:spcBef>
                <a:spcPts val="500"/>
              </a:spcBef>
              <a:buNone/>
            </a:pPr>
            <a:r>
              <a:rPr lang="en-US" altLang="ko-KR" sz="1800" dirty="0"/>
              <a:t>① </a:t>
            </a:r>
            <a:r>
              <a:rPr lang="ko-KR" altLang="en-US" sz="1800" dirty="0"/>
              <a:t>산업화 과정의 </a:t>
            </a:r>
            <a:r>
              <a:rPr lang="ko-KR" altLang="en-US" sz="1800" spc="-150" dirty="0"/>
              <a:t>높은 경제성장의 </a:t>
            </a:r>
            <a:r>
              <a:rPr lang="ko-KR" altLang="en-US" sz="1800" dirty="0"/>
              <a:t>성과로서 </a:t>
            </a:r>
            <a:r>
              <a:rPr lang="ko-KR" altLang="en-US" sz="1800" spc="-150" dirty="0"/>
              <a:t>국민소득의 증가와 </a:t>
            </a:r>
            <a:r>
              <a:rPr lang="ko-KR" altLang="en-US" sz="1800" dirty="0"/>
              <a:t>소득불평등의 완화</a:t>
            </a:r>
            <a:endParaRPr lang="en-US" altLang="ko-KR" sz="1800" dirty="0"/>
          </a:p>
          <a:p>
            <a:pPr marL="625475" indent="-247650">
              <a:lnSpc>
                <a:spcPct val="114000"/>
              </a:lnSpc>
              <a:spcBef>
                <a:spcPts val="500"/>
              </a:spcBef>
              <a:buNone/>
            </a:pPr>
            <a:r>
              <a:rPr lang="ko-KR" altLang="en-US" sz="1800" dirty="0"/>
              <a:t>② 각종 노동자보호입법과 각종 사회복지제도의 도입</a:t>
            </a:r>
            <a:endParaRPr lang="en-US" altLang="ko-KR" sz="1800" dirty="0"/>
          </a:p>
          <a:p>
            <a:pPr marL="542925">
              <a:lnSpc>
                <a:spcPct val="114000"/>
              </a:lnSpc>
              <a:spcBef>
                <a:spcPts val="1000"/>
              </a:spcBef>
              <a:buFont typeface="Wingdings" pitchFamily="2" charset="2"/>
              <a:buChar char="l"/>
            </a:pPr>
            <a:r>
              <a:rPr lang="ko-KR" altLang="en-US" sz="1800" dirty="0"/>
              <a:t>현대사회에서 빈곤정책의 기능적 전환</a:t>
            </a:r>
            <a:endParaRPr lang="en-US" altLang="ko-KR" sz="1800" dirty="0"/>
          </a:p>
          <a:p>
            <a:pPr marL="625475" indent="-247650">
              <a:lnSpc>
                <a:spcPct val="114000"/>
              </a:lnSpc>
              <a:spcBef>
                <a:spcPts val="500"/>
              </a:spcBef>
            </a:pPr>
            <a:r>
              <a:rPr lang="ko-KR" altLang="en-US" sz="1800" dirty="0"/>
              <a:t>일반사회복지정책 </a:t>
            </a:r>
            <a:r>
              <a:rPr lang="en-US" altLang="ko-KR" sz="1800" dirty="0"/>
              <a:t>: </a:t>
            </a:r>
            <a:r>
              <a:rPr lang="ko-KR" altLang="en-US" sz="1800" dirty="0"/>
              <a:t>문제의 특성 및 </a:t>
            </a:r>
            <a:r>
              <a:rPr lang="ko-KR" altLang="en-US" sz="1800" dirty="0" err="1"/>
              <a:t>발생원인별</a:t>
            </a:r>
            <a:r>
              <a:rPr lang="en-US" altLang="ko-KR" sz="1800" dirty="0"/>
              <a:t>, </a:t>
            </a:r>
            <a:r>
              <a:rPr lang="ko-KR" altLang="en-US" sz="1800" dirty="0" err="1"/>
              <a:t>대상별로</a:t>
            </a:r>
            <a:r>
              <a:rPr lang="ko-KR" altLang="en-US" sz="1800" dirty="0"/>
              <a:t> 보호의 여부</a:t>
            </a:r>
            <a:r>
              <a:rPr lang="en-US" altLang="ko-KR" sz="1800" dirty="0"/>
              <a:t>, </a:t>
            </a:r>
          </a:p>
          <a:p>
            <a:pPr marL="625475" indent="-247650">
              <a:lnSpc>
                <a:spcPct val="114000"/>
              </a:lnSpc>
              <a:spcBef>
                <a:spcPts val="500"/>
              </a:spcBef>
              <a:buNone/>
            </a:pPr>
            <a:r>
              <a:rPr lang="en-US" altLang="ko-KR" sz="1800" dirty="0"/>
              <a:t>    </a:t>
            </a:r>
            <a:r>
              <a:rPr lang="ko-KR" altLang="en-US" sz="1800" dirty="0"/>
              <a:t>보호의 내용 및 수준을 차별화하여 보호의 공백문제나 </a:t>
            </a:r>
            <a:r>
              <a:rPr lang="ko-KR" altLang="en-US" sz="1800" spc="-150" dirty="0"/>
              <a:t>과부족 문제를 </a:t>
            </a:r>
            <a:r>
              <a:rPr lang="ko-KR" altLang="en-US" sz="1800" dirty="0"/>
              <a:t>야기</a:t>
            </a:r>
            <a:endParaRPr lang="en-US" altLang="ko-KR" sz="1800" dirty="0"/>
          </a:p>
          <a:p>
            <a:pPr marL="625475" indent="-247650">
              <a:lnSpc>
                <a:spcPct val="114000"/>
              </a:lnSpc>
              <a:spcBef>
                <a:spcPts val="500"/>
              </a:spcBef>
            </a:pPr>
            <a:r>
              <a:rPr lang="ko-KR" altLang="en-US" sz="1800" dirty="0"/>
              <a:t>빈곤정책 </a:t>
            </a:r>
            <a:r>
              <a:rPr lang="en-US" altLang="ko-KR" sz="1800" dirty="0"/>
              <a:t>:</a:t>
            </a:r>
          </a:p>
          <a:p>
            <a:pPr marL="625475" indent="-247650">
              <a:lnSpc>
                <a:spcPct val="114000"/>
              </a:lnSpc>
              <a:spcBef>
                <a:spcPts val="500"/>
              </a:spcBef>
              <a:buNone/>
            </a:pPr>
            <a:r>
              <a:rPr lang="en-US" altLang="ko-KR" sz="1800" dirty="0"/>
              <a:t>① </a:t>
            </a:r>
            <a:r>
              <a:rPr lang="ko-KR" altLang="en-US" sz="1800" dirty="0"/>
              <a:t>빈곤의 다양한 속성을 감안하여 빈곤문제의 발생원인에 상관없이 국민의 </a:t>
            </a:r>
            <a:endParaRPr lang="en-US" altLang="ko-KR" sz="1800" dirty="0" smtClean="0"/>
          </a:p>
          <a:p>
            <a:pPr marL="625475" indent="-247650">
              <a:lnSpc>
                <a:spcPct val="114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    </a:t>
            </a:r>
            <a:r>
              <a:rPr lang="ko-KR" altLang="en-US" sz="1800" dirty="0" smtClean="0"/>
              <a:t>생존권을 최종적으로 </a:t>
            </a:r>
            <a:r>
              <a:rPr lang="ko-KR" altLang="en-US" sz="1800" dirty="0"/>
              <a:t>보장</a:t>
            </a:r>
            <a:endParaRPr lang="en-US" altLang="ko-KR" sz="1800" dirty="0"/>
          </a:p>
          <a:p>
            <a:pPr marL="625475" indent="-247650">
              <a:lnSpc>
                <a:spcPct val="114000"/>
              </a:lnSpc>
              <a:spcBef>
                <a:spcPts val="500"/>
              </a:spcBef>
              <a:buNone/>
            </a:pPr>
            <a:r>
              <a:rPr lang="ko-KR" altLang="en-US" sz="1800" dirty="0"/>
              <a:t>② 일반사회복지제도가 초래하게 되는 보장기능의 결함문제를 사후적 보완</a:t>
            </a:r>
            <a:endParaRPr lang="en-US" altLang="ko-KR" sz="1800" dirty="0"/>
          </a:p>
          <a:p>
            <a:pPr marL="625475" indent="-247650">
              <a:lnSpc>
                <a:spcPct val="114000"/>
              </a:lnSpc>
              <a:spcBef>
                <a:spcPts val="500"/>
              </a:spcBef>
            </a:pPr>
            <a:r>
              <a:rPr lang="ko-KR" altLang="en-US" sz="1800" dirty="0"/>
              <a:t>정책방향 </a:t>
            </a:r>
            <a:r>
              <a:rPr lang="en-US" altLang="ko-KR" sz="1800" dirty="0"/>
              <a:t>: </a:t>
            </a:r>
            <a:r>
              <a:rPr lang="ko-KR" altLang="en-US" sz="1800" dirty="0"/>
              <a:t>금전적 지원</a:t>
            </a:r>
            <a:r>
              <a:rPr lang="en-US" altLang="ko-KR" sz="1800" dirty="0"/>
              <a:t>(</a:t>
            </a:r>
            <a:r>
              <a:rPr lang="ko-KR" altLang="en-US" sz="1800" dirty="0"/>
              <a:t>생계급여</a:t>
            </a:r>
            <a:r>
              <a:rPr lang="en-US" altLang="ko-KR" sz="1800" dirty="0"/>
              <a:t>), </a:t>
            </a:r>
            <a:r>
              <a:rPr lang="ko-KR" altLang="en-US" sz="1800" dirty="0"/>
              <a:t>빈곤문제의 발생원인 치유</a:t>
            </a:r>
            <a:endParaRPr lang="en-US" altLang="ko-KR" sz="1800" dirty="0"/>
          </a:p>
          <a:p>
            <a:pPr marL="625475" indent="-247650">
              <a:lnSpc>
                <a:spcPct val="114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                 (</a:t>
            </a:r>
            <a:r>
              <a:rPr lang="ko-KR" altLang="en-US" sz="1800" dirty="0"/>
              <a:t>신용회복 지원</a:t>
            </a:r>
            <a:r>
              <a:rPr lang="en-US" altLang="ko-KR" sz="1800" dirty="0"/>
              <a:t>, </a:t>
            </a:r>
            <a:r>
              <a:rPr lang="ko-KR" altLang="en-US" sz="1800" dirty="0"/>
              <a:t>의존적∙중독적 병리현상의 치유 등</a:t>
            </a:r>
            <a:r>
              <a:rPr lang="en-US" altLang="ko-KR" sz="1800" dirty="0"/>
              <a:t>), </a:t>
            </a:r>
            <a:r>
              <a:rPr lang="ko-KR" altLang="en-US" sz="1800" dirty="0"/>
              <a:t>경제적∙</a:t>
            </a:r>
            <a:r>
              <a:rPr lang="ko-KR" altLang="en-US" sz="1800" spc="-150" dirty="0"/>
              <a:t>사회적 </a:t>
            </a:r>
            <a:endParaRPr lang="en-US" altLang="ko-KR" sz="1800" spc="-150" dirty="0" smtClean="0"/>
          </a:p>
          <a:p>
            <a:pPr marL="625475" indent="-247650">
              <a:lnSpc>
                <a:spcPct val="114000"/>
              </a:lnSpc>
              <a:spcBef>
                <a:spcPts val="500"/>
              </a:spcBef>
              <a:buNone/>
            </a:pPr>
            <a:r>
              <a:rPr lang="en-US" altLang="ko-KR" sz="1800" spc="-150" dirty="0" smtClean="0"/>
              <a:t>                      </a:t>
            </a:r>
            <a:r>
              <a:rPr lang="ko-KR" altLang="en-US" sz="1800" spc="-150" dirty="0" smtClean="0"/>
              <a:t>재활 </a:t>
            </a:r>
            <a:r>
              <a:rPr lang="ko-KR" altLang="en-US" sz="1800" spc="-150" dirty="0"/>
              <a:t>프로그램의 </a:t>
            </a:r>
            <a:r>
              <a:rPr lang="ko-KR" altLang="en-US" sz="1800" dirty="0"/>
              <a:t>운영</a:t>
            </a:r>
            <a:endParaRPr lang="en-US" altLang="ko-KR" sz="1800" dirty="0"/>
          </a:p>
          <a:p>
            <a:pPr marL="625475" indent="-247650">
              <a:lnSpc>
                <a:spcPct val="114000"/>
              </a:lnSpc>
              <a:spcBef>
                <a:spcPts val="500"/>
              </a:spcBef>
              <a:buNone/>
            </a:pPr>
            <a:endParaRPr lang="en-US" altLang="ko-KR" sz="2000" dirty="0"/>
          </a:p>
          <a:p>
            <a:pPr>
              <a:lnSpc>
                <a:spcPct val="114000"/>
              </a:lnSpc>
              <a:spcBef>
                <a:spcPts val="500"/>
              </a:spcBef>
            </a:pPr>
            <a:endParaRPr lang="ko-KR" altLang="en-US" sz="2000" dirty="0"/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850" y="619127"/>
            <a:ext cx="8352928" cy="5524517"/>
          </a:xfrm>
        </p:spPr>
        <p:txBody>
          <a:bodyPr>
            <a:noAutofit/>
          </a:bodyPr>
          <a:lstStyle/>
          <a:p>
            <a:pPr marL="454025">
              <a:lnSpc>
                <a:spcPct val="120000"/>
              </a:lnSpc>
              <a:spcBef>
                <a:spcPts val="600"/>
              </a:spcBef>
              <a:buNone/>
            </a:pPr>
            <a:r>
              <a:rPr lang="en-US" altLang="ko-KR" sz="2400" b="1" dirty="0"/>
              <a:t>2. </a:t>
            </a:r>
            <a:r>
              <a:rPr lang="ko-KR" altLang="en-US" sz="2400" b="1" dirty="0"/>
              <a:t>사회복지정책 발전의 </a:t>
            </a:r>
            <a:r>
              <a:rPr lang="en-US" altLang="ko-KR" sz="2400" b="1" dirty="0"/>
              <a:t>3</a:t>
            </a:r>
            <a:r>
              <a:rPr lang="ko-KR" altLang="en-US" sz="2400" b="1" dirty="0"/>
              <a:t>대 요소</a:t>
            </a:r>
            <a:endParaRPr lang="en-US" altLang="ko-KR" sz="2400" b="1" dirty="0"/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endParaRPr lang="en-US" altLang="ko-KR" sz="800" dirty="0"/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ko-KR" sz="1800" dirty="0"/>
              <a:t> </a:t>
            </a:r>
            <a:r>
              <a:rPr lang="en-US" altLang="ko-KR" sz="1800" dirty="0" smtClean="0"/>
              <a:t>     </a:t>
            </a:r>
            <a:r>
              <a:rPr lang="en-US" altLang="ko-KR" sz="1800" dirty="0"/>
              <a:t>: </a:t>
            </a:r>
            <a:r>
              <a:rPr lang="ko-KR" altLang="en-US" sz="1800" dirty="0"/>
              <a:t>제도의 도입시기</a:t>
            </a:r>
            <a:r>
              <a:rPr lang="en-US" altLang="ko-KR" sz="1800" dirty="0"/>
              <a:t>, </a:t>
            </a:r>
            <a:r>
              <a:rPr lang="ko-KR" altLang="en-US" sz="1800" dirty="0"/>
              <a:t>발전수준</a:t>
            </a:r>
            <a:r>
              <a:rPr lang="en-US" altLang="ko-KR" sz="1800" dirty="0"/>
              <a:t>, </a:t>
            </a:r>
            <a:r>
              <a:rPr lang="ko-KR" altLang="en-US" sz="1800" dirty="0"/>
              <a:t>운영형태의 국가별 </a:t>
            </a:r>
            <a:r>
              <a:rPr lang="ko-KR" altLang="en-US" sz="1800" dirty="0" smtClean="0"/>
              <a:t>현저한 차이</a:t>
            </a:r>
            <a:endParaRPr lang="en-US" altLang="ko-KR" sz="1800" dirty="0" smtClean="0"/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endParaRPr lang="en-US" altLang="ko-KR" sz="900" dirty="0"/>
          </a:p>
          <a:p>
            <a:pPr marL="246063" indent="0">
              <a:lnSpc>
                <a:spcPct val="120000"/>
              </a:lnSpc>
              <a:spcBef>
                <a:spcPts val="1500"/>
              </a:spcBef>
              <a:buNone/>
            </a:pPr>
            <a:r>
              <a:rPr lang="en-US" altLang="ko-KR" sz="1800" b="1" dirty="0" smtClean="0"/>
              <a:t>1) </a:t>
            </a:r>
            <a:r>
              <a:rPr lang="ko-KR" altLang="en-US" sz="1800" b="1" dirty="0"/>
              <a:t>문제해결의 </a:t>
            </a:r>
            <a:r>
              <a:rPr lang="ko-KR" altLang="en-US" sz="1800" b="1" dirty="0" err="1"/>
              <a:t>긴급성</a:t>
            </a:r>
            <a:endParaRPr lang="en-US" altLang="ko-KR" sz="1800" b="1" dirty="0"/>
          </a:p>
          <a:p>
            <a:pPr marL="625475" indent="-244475">
              <a:lnSpc>
                <a:spcPct val="150000"/>
              </a:lnSpc>
              <a:spcBef>
                <a:spcPts val="600"/>
              </a:spcBef>
            </a:pPr>
            <a:r>
              <a:rPr lang="ko-KR" altLang="en-US" sz="1800" dirty="0"/>
              <a:t>정책대응에 있어서 우선순위의 결정에 중요한 요인</a:t>
            </a:r>
            <a:endParaRPr lang="en-US" altLang="ko-KR" sz="1800" dirty="0"/>
          </a:p>
          <a:p>
            <a:pPr marL="625475" indent="-244475">
              <a:lnSpc>
                <a:spcPct val="150000"/>
              </a:lnSpc>
              <a:spcBef>
                <a:spcPts val="0"/>
              </a:spcBef>
              <a:buNone/>
            </a:pPr>
            <a:r>
              <a:rPr lang="en-US" altLang="ko-KR" sz="1800" dirty="0"/>
              <a:t>   (</a:t>
            </a:r>
            <a:r>
              <a:rPr lang="ko-KR" altLang="en-US" sz="1800" dirty="0"/>
              <a:t>피해의 규모</a:t>
            </a:r>
            <a:r>
              <a:rPr lang="en-US" altLang="ko-KR" sz="1800" dirty="0"/>
              <a:t> </a:t>
            </a:r>
            <a:r>
              <a:rPr lang="ko-KR" altLang="en-US" sz="1800" dirty="0"/>
              <a:t>및 수준</a:t>
            </a:r>
            <a:r>
              <a:rPr lang="en-US" altLang="ko-KR" sz="1800" dirty="0"/>
              <a:t>, </a:t>
            </a:r>
            <a:r>
              <a:rPr lang="ko-KR" altLang="en-US" sz="1800" dirty="0"/>
              <a:t>부정적 외부효과의 범위</a:t>
            </a:r>
            <a:r>
              <a:rPr lang="en-US" altLang="ko-KR" sz="1800" dirty="0"/>
              <a:t>)</a:t>
            </a:r>
          </a:p>
          <a:p>
            <a:pPr marL="625475" indent="-244475">
              <a:lnSpc>
                <a:spcPct val="120000"/>
              </a:lnSpc>
              <a:spcBef>
                <a:spcPts val="600"/>
              </a:spcBef>
            </a:pPr>
            <a:r>
              <a:rPr lang="ko-KR" altLang="en-US" sz="1800" dirty="0"/>
              <a:t>초기산업사회</a:t>
            </a:r>
            <a:endParaRPr lang="en-US" altLang="ko-KR" sz="1800" dirty="0"/>
          </a:p>
          <a:p>
            <a:pPr marL="625475" indent="-244475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ko-KR" sz="1800" dirty="0"/>
              <a:t>  : </a:t>
            </a:r>
            <a:r>
              <a:rPr lang="ko-KR" altLang="en-US" sz="1800" dirty="0"/>
              <a:t>노동계급의 생존권 위협요인이 되었던 부당해고</a:t>
            </a:r>
            <a:r>
              <a:rPr lang="en-US" altLang="ko-KR" sz="1800" dirty="0"/>
              <a:t>, </a:t>
            </a:r>
            <a:r>
              <a:rPr lang="ko-KR" altLang="en-US" sz="1800" dirty="0"/>
              <a:t>저임금∙임금체불</a:t>
            </a:r>
            <a:r>
              <a:rPr lang="en-US" altLang="ko-KR" sz="1800" dirty="0"/>
              <a:t>, </a:t>
            </a:r>
            <a:r>
              <a:rPr lang="ko-KR" altLang="en-US" sz="1800" dirty="0" smtClean="0"/>
              <a:t>초과</a:t>
            </a:r>
            <a:endParaRPr lang="en-US" altLang="ko-KR" sz="1800" dirty="0" smtClean="0"/>
          </a:p>
          <a:p>
            <a:pPr marL="625475" indent="-244475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ko-KR" sz="1800" dirty="0" smtClean="0"/>
              <a:t> </a:t>
            </a:r>
            <a:r>
              <a:rPr lang="en-US" altLang="ko-KR" sz="1800" dirty="0" smtClean="0">
                <a:solidFill>
                  <a:schemeClr val="bg1"/>
                </a:solidFill>
              </a:rPr>
              <a:t> ..</a:t>
            </a:r>
            <a:r>
              <a:rPr lang="ko-KR" altLang="en-US" sz="1800" dirty="0" smtClean="0"/>
              <a:t>근로</a:t>
            </a:r>
            <a:r>
              <a:rPr lang="en-US" altLang="ko-KR" sz="1800" dirty="0"/>
              <a:t>, </a:t>
            </a:r>
            <a:r>
              <a:rPr lang="ko-KR" altLang="en-US" sz="1800" dirty="0"/>
              <a:t>열악한 작업환경</a:t>
            </a:r>
            <a:r>
              <a:rPr lang="en-US" altLang="ko-KR" sz="1800" dirty="0"/>
              <a:t>(</a:t>
            </a:r>
            <a:r>
              <a:rPr lang="ko-KR" altLang="en-US" sz="1800" dirty="0"/>
              <a:t>우리나라 근로기준법</a:t>
            </a:r>
            <a:r>
              <a:rPr lang="en-US" altLang="ko-KR" sz="1800" dirty="0"/>
              <a:t>)</a:t>
            </a:r>
          </a:p>
          <a:p>
            <a:pPr marL="625475" indent="-244475">
              <a:lnSpc>
                <a:spcPct val="120000"/>
              </a:lnSpc>
              <a:spcBef>
                <a:spcPts val="600"/>
              </a:spcBef>
            </a:pPr>
            <a:r>
              <a:rPr lang="ko-KR" altLang="en-US" sz="1800" dirty="0"/>
              <a:t>산업사회의 대표적 사회적 위험에 대한 사회보험제도의 도입</a:t>
            </a:r>
            <a:endParaRPr lang="en-US" altLang="ko-KR" sz="1800" dirty="0"/>
          </a:p>
          <a:p>
            <a:pPr marL="625475" indent="-244475">
              <a:lnSpc>
                <a:spcPct val="150000"/>
              </a:lnSpc>
              <a:spcBef>
                <a:spcPts val="600"/>
              </a:spcBef>
            </a:pPr>
            <a:r>
              <a:rPr lang="ko-KR" altLang="en-US" sz="1800" dirty="0"/>
              <a:t>시민사회의 성숙에 따라 노사의 동등한 의사결정권 보장을 목적으로 하는 노사관계법의 제정</a:t>
            </a:r>
            <a:r>
              <a:rPr lang="en-US" altLang="ko-KR" sz="1800" dirty="0"/>
              <a:t>, </a:t>
            </a:r>
            <a:r>
              <a:rPr lang="ko-KR" altLang="en-US" sz="1800" dirty="0"/>
              <a:t>노인∙여성∙아동∙장애인 등 사회취약계층의 보호와 </a:t>
            </a:r>
            <a:r>
              <a:rPr lang="en-US" altLang="ko-KR" sz="1800" dirty="0" smtClean="0"/>
              <a:t>    </a:t>
            </a:r>
            <a:r>
              <a:rPr lang="ko-KR" altLang="en-US" sz="1800" dirty="0" smtClean="0"/>
              <a:t>중산층의 </a:t>
            </a:r>
            <a:r>
              <a:rPr lang="ko-KR" altLang="en-US" sz="1800" dirty="0"/>
              <a:t>재산형성 지원 정책</a:t>
            </a:r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89"/>
          <p:cNvGrpSpPr/>
          <p:nvPr/>
        </p:nvGrpSpPr>
        <p:grpSpPr>
          <a:xfrm>
            <a:off x="969978" y="282878"/>
            <a:ext cx="7531112" cy="5932204"/>
            <a:chOff x="868915" y="722412"/>
            <a:chExt cx="7303485" cy="5574208"/>
          </a:xfrm>
        </p:grpSpPr>
        <p:grpSp>
          <p:nvGrpSpPr>
            <p:cNvPr id="4" name="그룹 88"/>
            <p:cNvGrpSpPr/>
            <p:nvPr/>
          </p:nvGrpSpPr>
          <p:grpSpPr>
            <a:xfrm>
              <a:off x="868915" y="722412"/>
              <a:ext cx="7303485" cy="5574208"/>
              <a:chOff x="868915" y="722412"/>
              <a:chExt cx="7303485" cy="5574208"/>
            </a:xfrm>
          </p:grpSpPr>
          <p:sp>
            <p:nvSpPr>
              <p:cNvPr id="9" name="모서리가 둥근 직사각형 8"/>
              <p:cNvSpPr/>
              <p:nvPr/>
            </p:nvSpPr>
            <p:spPr>
              <a:xfrm>
                <a:off x="942572" y="722412"/>
                <a:ext cx="7229828" cy="5574208"/>
              </a:xfrm>
              <a:prstGeom prst="roundRect">
                <a:avLst>
                  <a:gd name="adj" fmla="val 8047"/>
                </a:avLst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" name="TextBox 5"/>
              <p:cNvSpPr txBox="1"/>
              <p:nvPr/>
            </p:nvSpPr>
            <p:spPr>
              <a:xfrm>
                <a:off x="868915" y="5911370"/>
                <a:ext cx="6679976" cy="3181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spcBef>
                    <a:spcPts val="500"/>
                  </a:spcBef>
                </a:pPr>
                <a:r>
                  <a:rPr lang="en-US" altLang="ko-KR" sz="1600" dirty="0"/>
                  <a:t>[</a:t>
                </a:r>
                <a:r>
                  <a:rPr lang="ko-KR" altLang="en-US" sz="1600" dirty="0"/>
                  <a:t>그림 </a:t>
                </a:r>
                <a:r>
                  <a:rPr lang="en-US" altLang="ko-KR" sz="1600" dirty="0"/>
                  <a:t>6-1] </a:t>
                </a:r>
                <a:r>
                  <a:rPr lang="ko-KR" altLang="en-US" sz="1600" dirty="0"/>
                  <a:t>사회복지정책의 발전과정에서 세 가지 요인의 상호작용</a:t>
                </a:r>
                <a:r>
                  <a:rPr lang="en-US" altLang="ko-KR" sz="1600" dirty="0"/>
                  <a:t> </a:t>
                </a:r>
                <a:endParaRPr lang="ko-KR" altLang="en-US" sz="1600" dirty="0"/>
              </a:p>
            </p:txBody>
          </p:sp>
        </p:grpSp>
        <p:sp>
          <p:nvSpPr>
            <p:cNvPr id="8" name="모서리가 둥근 직사각형 7"/>
            <p:cNvSpPr/>
            <p:nvPr/>
          </p:nvSpPr>
          <p:spPr>
            <a:xfrm>
              <a:off x="1234776" y="980728"/>
              <a:ext cx="6649592" cy="4896000"/>
            </a:xfrm>
            <a:prstGeom prst="roundRect">
              <a:avLst>
                <a:gd name="adj" fmla="val 7488"/>
              </a:avLst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 sz="1100">
                <a:solidFill>
                  <a:schemeClr val="dk1"/>
                </a:solidFill>
              </a:endParaRPr>
            </a:p>
          </p:txBody>
        </p:sp>
      </p:grpSp>
      <p:sp>
        <p:nvSpPr>
          <p:cNvPr id="37" name="타원 22"/>
          <p:cNvSpPr/>
          <p:nvPr/>
        </p:nvSpPr>
        <p:spPr>
          <a:xfrm>
            <a:off x="3347864" y="2037825"/>
            <a:ext cx="2851292" cy="2851292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dk1"/>
              </a:solidFill>
            </a:endParaRPr>
          </a:p>
        </p:txBody>
      </p:sp>
      <p:grpSp>
        <p:nvGrpSpPr>
          <p:cNvPr id="5" name="그룹 38"/>
          <p:cNvGrpSpPr/>
          <p:nvPr/>
        </p:nvGrpSpPr>
        <p:grpSpPr>
          <a:xfrm>
            <a:off x="2596546" y="1233037"/>
            <a:ext cx="4355752" cy="3556810"/>
            <a:chOff x="2380522" y="1052736"/>
            <a:chExt cx="4355752" cy="3556810"/>
          </a:xfrm>
        </p:grpSpPr>
        <p:sp>
          <p:nvSpPr>
            <p:cNvPr id="35" name="타원 34"/>
            <p:cNvSpPr/>
            <p:nvPr/>
          </p:nvSpPr>
          <p:spPr>
            <a:xfrm>
              <a:off x="3841764" y="1052736"/>
              <a:ext cx="1440000" cy="14400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ko-KR" altLang="en-US" sz="1600" dirty="0">
                  <a:solidFill>
                    <a:schemeClr val="dk1"/>
                  </a:solidFill>
                </a:rPr>
                <a:t>문제해결의 </a:t>
              </a:r>
              <a:r>
                <a:rPr lang="ko-KR" altLang="en-US" sz="2400" b="1" dirty="0" err="1">
                  <a:solidFill>
                    <a:schemeClr val="dk1"/>
                  </a:solidFill>
                </a:rPr>
                <a:t>긴급성</a:t>
              </a:r>
              <a:endParaRPr lang="ko-KR" altLang="en-US" sz="1600" b="1" dirty="0">
                <a:solidFill>
                  <a:schemeClr val="dk1"/>
                </a:solidFill>
              </a:endParaRPr>
            </a:p>
          </p:txBody>
        </p:sp>
        <p:sp>
          <p:nvSpPr>
            <p:cNvPr id="29" name="타원 28"/>
            <p:cNvSpPr/>
            <p:nvPr/>
          </p:nvSpPr>
          <p:spPr>
            <a:xfrm>
              <a:off x="5296274" y="3169545"/>
              <a:ext cx="1440000" cy="14400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ko-KR" altLang="en-US" sz="1600" dirty="0"/>
                <a:t>문제해결의 </a:t>
              </a:r>
              <a:r>
                <a:rPr lang="ko-KR" altLang="en-US" sz="2400" b="1" dirty="0"/>
                <a:t>의지</a:t>
              </a:r>
              <a:endParaRPr lang="ko-KR" altLang="en-US" sz="1600" b="1" dirty="0"/>
            </a:p>
          </p:txBody>
        </p:sp>
        <p:sp>
          <p:nvSpPr>
            <p:cNvPr id="30" name="타원 29"/>
            <p:cNvSpPr/>
            <p:nvPr/>
          </p:nvSpPr>
          <p:spPr>
            <a:xfrm>
              <a:off x="2380522" y="3169546"/>
              <a:ext cx="1440000" cy="14400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ko-KR" altLang="en-US" sz="1600" dirty="0"/>
                <a:t>문제해결의 </a:t>
              </a:r>
              <a:r>
                <a:rPr lang="ko-KR" altLang="en-US" sz="2400" b="1" dirty="0"/>
                <a:t>능력</a:t>
              </a:r>
              <a:endParaRPr lang="ko-KR" altLang="en-US" sz="1600" b="1" dirty="0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6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3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7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850" y="1025525"/>
            <a:ext cx="8352928" cy="4832367"/>
          </a:xfrm>
        </p:spPr>
        <p:txBody>
          <a:bodyPr>
            <a:noAutofit/>
          </a:bodyPr>
          <a:lstStyle/>
          <a:p>
            <a:pPr marL="111125" indent="0">
              <a:lnSpc>
                <a:spcPct val="120000"/>
              </a:lnSpc>
              <a:spcBef>
                <a:spcPts val="700"/>
              </a:spcBef>
              <a:buNone/>
            </a:pPr>
            <a:r>
              <a:rPr lang="en-US" altLang="ko-KR" sz="1800" b="1" dirty="0" smtClean="0"/>
              <a:t>2)</a:t>
            </a:r>
            <a:r>
              <a:rPr lang="ko-KR" altLang="en-US" sz="1800" b="1" dirty="0" smtClean="0"/>
              <a:t> </a:t>
            </a:r>
            <a:r>
              <a:rPr lang="ko-KR" altLang="en-US" sz="1800" b="1" dirty="0"/>
              <a:t>문제해결 능력</a:t>
            </a:r>
            <a:endParaRPr lang="en-US" altLang="ko-KR" sz="1800" b="1" dirty="0"/>
          </a:p>
          <a:p>
            <a:pPr marL="539750" indent="-255588">
              <a:lnSpc>
                <a:spcPct val="120000"/>
              </a:lnSpc>
              <a:spcBef>
                <a:spcPts val="700"/>
              </a:spcBef>
            </a:pPr>
            <a:r>
              <a:rPr lang="ko-KR" altLang="en-US" sz="1800" dirty="0"/>
              <a:t>사회복지정책의 발전을 위한 토대로서 경제적 능력이 전제</a:t>
            </a:r>
            <a:endParaRPr lang="en-US" altLang="ko-KR" sz="1800" dirty="0"/>
          </a:p>
          <a:p>
            <a:pPr marL="539750" indent="-255588">
              <a:lnSpc>
                <a:spcPct val="120000"/>
              </a:lnSpc>
              <a:spcBef>
                <a:spcPts val="700"/>
              </a:spcBef>
            </a:pPr>
            <a:r>
              <a:rPr lang="ko-KR" altLang="en-US" sz="1800" spc="-150" dirty="0"/>
              <a:t>산업화는 높은 수준의 경제성장을</a:t>
            </a:r>
            <a:r>
              <a:rPr lang="ko-KR" altLang="en-US" sz="1800" dirty="0"/>
              <a:t> 통해 정책의 수행능력 향상에 기여</a:t>
            </a:r>
            <a:endParaRPr lang="en-US" altLang="ko-KR" sz="1800" dirty="0"/>
          </a:p>
          <a:p>
            <a:pPr marL="539750" indent="-255588">
              <a:lnSpc>
                <a:spcPct val="120000"/>
              </a:lnSpc>
              <a:spcBef>
                <a:spcPts val="700"/>
              </a:spcBef>
            </a:pPr>
            <a:r>
              <a:rPr lang="ko-KR" altLang="en-US" sz="1800" spc="-150" dirty="0"/>
              <a:t>산업화의 수준과 </a:t>
            </a:r>
            <a:r>
              <a:rPr lang="ko-KR" altLang="en-US" sz="1800" dirty="0"/>
              <a:t>발전경로의 차이에 따라 국가별로 사회문제에 대한 </a:t>
            </a:r>
            <a:endParaRPr lang="en-US" altLang="ko-KR" sz="1800" dirty="0" smtClean="0"/>
          </a:p>
          <a:p>
            <a:pPr marL="539750" indent="-255588">
              <a:lnSpc>
                <a:spcPct val="120000"/>
              </a:lnSpc>
              <a:spcBef>
                <a:spcPts val="700"/>
              </a:spcBef>
              <a:buNone/>
            </a:pPr>
            <a:r>
              <a:rPr lang="en-US" altLang="ko-KR" sz="1800" dirty="0" smtClean="0">
                <a:solidFill>
                  <a:schemeClr val="bg1"/>
                </a:solidFill>
              </a:rPr>
              <a:t>. </a:t>
            </a:r>
            <a:r>
              <a:rPr lang="en-US" altLang="ko-KR" sz="1800" dirty="0" smtClean="0"/>
              <a:t>  </a:t>
            </a:r>
            <a:r>
              <a:rPr lang="ko-KR" altLang="en-US" sz="1800" dirty="0"/>
              <a:t>대처능력 </a:t>
            </a:r>
            <a:r>
              <a:rPr lang="ko-KR" altLang="en-US" sz="1800" dirty="0" smtClean="0"/>
              <a:t>차이</a:t>
            </a:r>
            <a:endParaRPr lang="en-US" altLang="ko-KR" sz="1800" dirty="0" smtClean="0"/>
          </a:p>
          <a:p>
            <a:pPr marL="539750" indent="-255588">
              <a:lnSpc>
                <a:spcPct val="120000"/>
              </a:lnSpc>
              <a:spcBef>
                <a:spcPts val="700"/>
              </a:spcBef>
              <a:buNone/>
            </a:pPr>
            <a:endParaRPr lang="en-US" altLang="ko-KR" sz="800" dirty="0"/>
          </a:p>
          <a:p>
            <a:pPr marL="111125" indent="0">
              <a:lnSpc>
                <a:spcPct val="120000"/>
              </a:lnSpc>
              <a:spcBef>
                <a:spcPts val="1200"/>
              </a:spcBef>
              <a:buNone/>
            </a:pPr>
            <a:r>
              <a:rPr lang="en-US" altLang="ko-KR" sz="1800" b="1" dirty="0" smtClean="0"/>
              <a:t>3) </a:t>
            </a:r>
            <a:r>
              <a:rPr lang="ko-KR" altLang="en-US" sz="1800" b="1" dirty="0"/>
              <a:t>문제해결의 의지</a:t>
            </a:r>
            <a:endParaRPr lang="en-US" altLang="ko-KR" sz="1800" b="1" dirty="0"/>
          </a:p>
          <a:p>
            <a:pPr marL="539750" indent="-246063">
              <a:lnSpc>
                <a:spcPct val="120000"/>
              </a:lnSpc>
              <a:spcBef>
                <a:spcPts val="700"/>
              </a:spcBef>
            </a:pPr>
            <a:r>
              <a:rPr lang="ko-KR" altLang="en-US" sz="1800" spc="-150" dirty="0"/>
              <a:t>사회문제를 공동으로 </a:t>
            </a:r>
            <a:r>
              <a:rPr lang="ko-KR" altLang="en-US" sz="1800" dirty="0"/>
              <a:t>해결하고자 하는 국민의 연대의식과 이를 </a:t>
            </a:r>
            <a:r>
              <a:rPr lang="ko-KR" altLang="en-US" sz="1800" dirty="0" smtClean="0"/>
              <a:t>수용할</a:t>
            </a:r>
            <a:r>
              <a:rPr lang="en-US" altLang="ko-KR" sz="1800" dirty="0" smtClean="0"/>
              <a:t> </a:t>
            </a:r>
            <a:r>
              <a:rPr lang="ko-KR" altLang="en-US" sz="1800" dirty="0" smtClean="0"/>
              <a:t>수 </a:t>
            </a:r>
            <a:endParaRPr lang="en-US" altLang="ko-KR" sz="1800" dirty="0"/>
          </a:p>
          <a:p>
            <a:pPr marL="539750" indent="-246063">
              <a:lnSpc>
                <a:spcPct val="120000"/>
              </a:lnSpc>
              <a:spcBef>
                <a:spcPts val="700"/>
              </a:spcBef>
              <a:buNone/>
            </a:pPr>
            <a:r>
              <a:rPr lang="en-US" altLang="ko-KR" sz="1800" dirty="0"/>
              <a:t>   </a:t>
            </a:r>
            <a:r>
              <a:rPr lang="ko-KR" altLang="en-US" sz="1800" dirty="0" smtClean="0"/>
              <a:t>있는 </a:t>
            </a:r>
            <a:r>
              <a:rPr lang="ko-KR" altLang="en-US" sz="1800" dirty="0"/>
              <a:t>정치적 기반으로서 민주화가 선행</a:t>
            </a:r>
            <a:endParaRPr lang="en-US" altLang="ko-KR" sz="1800" dirty="0"/>
          </a:p>
          <a:p>
            <a:pPr marL="539750" indent="-246063">
              <a:lnSpc>
                <a:spcPct val="120000"/>
              </a:lnSpc>
              <a:spcBef>
                <a:spcPts val="700"/>
              </a:spcBef>
            </a:pPr>
            <a:r>
              <a:rPr lang="ko-KR" altLang="en-US" sz="1800" dirty="0"/>
              <a:t>유사한 </a:t>
            </a:r>
            <a:r>
              <a:rPr lang="ko-KR" altLang="en-US" sz="1800" spc="-150" dirty="0"/>
              <a:t>경제발전의</a:t>
            </a:r>
            <a:r>
              <a:rPr lang="ko-KR" altLang="en-US" sz="1800" dirty="0"/>
              <a:t> 수준에도 불구하고 국가별 정치적∙사회적 환경에 </a:t>
            </a:r>
            <a:r>
              <a:rPr lang="ko-KR" altLang="en-US" sz="1800" dirty="0" smtClean="0"/>
              <a:t>따라</a:t>
            </a:r>
            <a:endParaRPr lang="en-US" altLang="ko-KR" sz="1800" dirty="0"/>
          </a:p>
          <a:p>
            <a:pPr marL="539750" indent="-246063">
              <a:lnSpc>
                <a:spcPct val="120000"/>
              </a:lnSpc>
              <a:spcBef>
                <a:spcPts val="700"/>
              </a:spcBef>
              <a:buNone/>
            </a:pPr>
            <a:r>
              <a:rPr lang="en-US" altLang="ko-KR" sz="1800" dirty="0"/>
              <a:t>   </a:t>
            </a:r>
            <a:r>
              <a:rPr lang="ko-KR" altLang="en-US" sz="1800" dirty="0" smtClean="0"/>
              <a:t>정책의 </a:t>
            </a:r>
            <a:r>
              <a:rPr lang="ko-KR" altLang="en-US" sz="1800" dirty="0"/>
              <a:t>발전수준은 현격한 차이</a:t>
            </a:r>
          </a:p>
        </p:txBody>
      </p:sp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4929222" cy="642942"/>
          </a:xfrm>
        </p:spPr>
        <p:txBody>
          <a:bodyPr>
            <a:normAutofit/>
          </a:bodyPr>
          <a:lstStyle/>
          <a:p>
            <a:pPr algn="l"/>
            <a:r>
              <a:rPr lang="ko-KR" altLang="en-US" sz="2800" b="1" dirty="0">
                <a:latin typeface="+mn-ea"/>
                <a:ea typeface="+mn-ea"/>
                <a:cs typeface="조선일보명조" pitchFamily="18" charset="-127"/>
              </a:rPr>
              <a:t>제</a:t>
            </a:r>
            <a:r>
              <a:rPr lang="en-US" altLang="ko-KR" sz="2800" b="1" dirty="0">
                <a:latin typeface="+mn-ea"/>
                <a:ea typeface="+mn-ea"/>
                <a:cs typeface="조선일보명조" pitchFamily="18" charset="-127"/>
              </a:rPr>
              <a:t>2</a:t>
            </a:r>
            <a:r>
              <a:rPr lang="ko-KR" altLang="en-US" sz="2800" b="1" dirty="0">
                <a:latin typeface="+mn-ea"/>
                <a:ea typeface="+mn-ea"/>
                <a:cs typeface="조선일보명조" pitchFamily="18" charset="-127"/>
              </a:rPr>
              <a:t>절 사회복지정책의 영역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39552" y="857232"/>
            <a:ext cx="7992888" cy="5876132"/>
          </a:xfrm>
        </p:spPr>
        <p:txBody>
          <a:bodyPr>
            <a:normAutofit/>
          </a:bodyPr>
          <a:lstStyle/>
          <a:p>
            <a:pPr>
              <a:lnSpc>
                <a:spcPct val="135000"/>
              </a:lnSpc>
              <a:spcBef>
                <a:spcPts val="500"/>
              </a:spcBef>
            </a:pPr>
            <a:r>
              <a:rPr lang="ko-KR" altLang="en-US" sz="1800" dirty="0" smtClean="0"/>
              <a:t>사회복지정책 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국민의 복지증진을 일차적 목표로 하는 국가 정책</a:t>
            </a:r>
            <a:endParaRPr lang="en-US" altLang="ko-KR" sz="1800" dirty="0" smtClean="0"/>
          </a:p>
          <a:p>
            <a:pPr>
              <a:lnSpc>
                <a:spcPct val="135000"/>
              </a:lnSpc>
              <a:spcBef>
                <a:spcPts val="500"/>
              </a:spcBef>
            </a:pPr>
            <a:r>
              <a:rPr lang="ko-KR" altLang="en-US" sz="1800" dirty="0" smtClean="0"/>
              <a:t>일반적으로 물질적 풍요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정서적 안정된 삶 영위를 위해 필요한 조건 충족 될 수 있을 경우 극대화</a:t>
            </a:r>
            <a:endParaRPr lang="en-US" altLang="ko-KR" sz="1800" dirty="0" smtClean="0"/>
          </a:p>
          <a:p>
            <a:pPr>
              <a:lnSpc>
                <a:spcPct val="135000"/>
              </a:lnSpc>
              <a:spcBef>
                <a:spcPts val="500"/>
              </a:spcBef>
            </a:pPr>
            <a:r>
              <a:rPr lang="ko-KR" altLang="en-US" sz="1800" dirty="0" smtClean="0"/>
              <a:t>복지 문제가 광범위한 영역에서 발생하듯 사회복지 정책 또한 다양한 형태로 시행</a:t>
            </a:r>
            <a:endParaRPr lang="en-US" altLang="ko-KR" sz="1800" dirty="0" smtClean="0"/>
          </a:p>
          <a:p>
            <a:pPr marL="355600" indent="-173038">
              <a:lnSpc>
                <a:spcPct val="135000"/>
              </a:lnSpc>
              <a:spcBef>
                <a:spcPts val="200"/>
              </a:spcBef>
              <a:buNone/>
            </a:pPr>
            <a:endParaRPr lang="en-US" altLang="ko-KR" sz="1800" dirty="0" smtClean="0"/>
          </a:p>
          <a:p>
            <a:pPr marL="355600" indent="-173038">
              <a:lnSpc>
                <a:spcPct val="135000"/>
              </a:lnSpc>
              <a:spcBef>
                <a:spcPts val="200"/>
              </a:spcBef>
              <a:buNone/>
            </a:pPr>
            <a:endParaRPr lang="en-US" altLang="ko-KR" sz="1800" dirty="0" smtClean="0"/>
          </a:p>
          <a:p>
            <a:pPr marL="355600" indent="-173038">
              <a:lnSpc>
                <a:spcPct val="135000"/>
              </a:lnSpc>
              <a:spcBef>
                <a:spcPts val="200"/>
              </a:spcBef>
              <a:buNone/>
            </a:pPr>
            <a:endParaRPr lang="en-US" altLang="ko-KR" sz="1800" dirty="0" smtClean="0"/>
          </a:p>
          <a:p>
            <a:pPr marL="355600" indent="-173038">
              <a:lnSpc>
                <a:spcPct val="135000"/>
              </a:lnSpc>
              <a:spcBef>
                <a:spcPts val="200"/>
              </a:spcBef>
              <a:buNone/>
            </a:pPr>
            <a:endParaRPr lang="en-US" altLang="ko-KR" sz="1800" dirty="0" smtClean="0"/>
          </a:p>
          <a:p>
            <a:pPr marL="355600" indent="-173038">
              <a:lnSpc>
                <a:spcPct val="135000"/>
              </a:lnSpc>
              <a:spcBef>
                <a:spcPts val="200"/>
              </a:spcBef>
              <a:buNone/>
            </a:pPr>
            <a:endParaRPr lang="en-US" altLang="ko-KR" sz="1800" dirty="0" smtClean="0"/>
          </a:p>
          <a:p>
            <a:pPr marL="355600" indent="-173038">
              <a:lnSpc>
                <a:spcPct val="135000"/>
              </a:lnSpc>
              <a:spcBef>
                <a:spcPts val="200"/>
              </a:spcBef>
              <a:buNone/>
            </a:pPr>
            <a:endParaRPr lang="en-US" altLang="ko-KR" sz="1800" dirty="0" smtClean="0"/>
          </a:p>
          <a:p>
            <a:pPr marL="355600" indent="-173038">
              <a:lnSpc>
                <a:spcPct val="135000"/>
              </a:lnSpc>
              <a:spcBef>
                <a:spcPts val="200"/>
              </a:spcBef>
              <a:buNone/>
            </a:pPr>
            <a:endParaRPr lang="en-US" altLang="ko-KR" sz="1800" dirty="0" smtClean="0"/>
          </a:p>
          <a:p>
            <a:pPr marL="355600" indent="-173038">
              <a:lnSpc>
                <a:spcPct val="135000"/>
              </a:lnSpc>
              <a:spcBef>
                <a:spcPts val="200"/>
              </a:spcBef>
              <a:buNone/>
            </a:pPr>
            <a:endParaRPr lang="en-US" altLang="ko-KR" sz="1800" dirty="0" smtClean="0"/>
          </a:p>
          <a:p>
            <a:pPr marL="355600" indent="-173038">
              <a:lnSpc>
                <a:spcPct val="135000"/>
              </a:lnSpc>
              <a:spcBef>
                <a:spcPts val="200"/>
              </a:spcBef>
              <a:buNone/>
            </a:pPr>
            <a:r>
              <a:rPr lang="en-US" altLang="ko-KR" sz="1800" dirty="0" smtClean="0"/>
              <a:t>         </a:t>
            </a:r>
            <a:r>
              <a:rPr lang="en-US" altLang="ko-KR" sz="1800" dirty="0" smtClean="0"/>
              <a:t>           [</a:t>
            </a:r>
            <a:r>
              <a:rPr lang="ko-KR" altLang="en-US" sz="1800" dirty="0"/>
              <a:t>그림 </a:t>
            </a:r>
            <a:r>
              <a:rPr lang="en-US" altLang="ko-KR" sz="1800" dirty="0" smtClean="0"/>
              <a:t>6-2] </a:t>
            </a:r>
            <a:r>
              <a:rPr lang="ko-KR" altLang="en-US" sz="1800" dirty="0" smtClean="0"/>
              <a:t>사회복지정책 영역의 구분</a:t>
            </a:r>
            <a:endParaRPr lang="en-US" altLang="ko-KR" sz="1800" dirty="0"/>
          </a:p>
        </p:txBody>
      </p:sp>
      <p:grpSp>
        <p:nvGrpSpPr>
          <p:cNvPr id="13" name="그룹 12"/>
          <p:cNvGrpSpPr/>
          <p:nvPr/>
        </p:nvGrpSpPr>
        <p:grpSpPr>
          <a:xfrm>
            <a:off x="1115616" y="3140968"/>
            <a:ext cx="6500859" cy="2857520"/>
            <a:chOff x="1000100" y="2821944"/>
            <a:chExt cx="6926446" cy="3335988"/>
          </a:xfrm>
        </p:grpSpPr>
        <p:sp>
          <p:nvSpPr>
            <p:cNvPr id="14" name="직사각형 13"/>
            <p:cNvSpPr/>
            <p:nvPr/>
          </p:nvSpPr>
          <p:spPr>
            <a:xfrm>
              <a:off x="2546131" y="2821944"/>
              <a:ext cx="4010349" cy="917397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>
              <a:outerShdw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2400" b="1" dirty="0" smtClean="0">
                  <a:solidFill>
                    <a:schemeClr val="tx1"/>
                  </a:solidFill>
                  <a:latin typeface="+mn-ea"/>
                </a:rPr>
                <a:t>사회복지</a:t>
              </a:r>
              <a:r>
                <a:rPr lang="ko-KR" altLang="en-US" sz="2400" b="1" dirty="0" smtClean="0">
                  <a:solidFill>
                    <a:schemeClr val="tx1"/>
                  </a:solidFill>
                  <a:latin typeface="+mn-ea"/>
                </a:rPr>
                <a:t>정책</a:t>
              </a:r>
              <a:endParaRPr lang="ko-KR" altLang="en-US" sz="2400" b="1" dirty="0">
                <a:solidFill>
                  <a:schemeClr val="tx1"/>
                </a:solidFill>
                <a:latin typeface="+mn-ea"/>
              </a:endParaRPr>
            </a:p>
          </p:txBody>
        </p:sp>
        <p:cxnSp>
          <p:nvCxnSpPr>
            <p:cNvPr id="15" name="직선 연결선 14"/>
            <p:cNvCxnSpPr/>
            <p:nvPr/>
          </p:nvCxnSpPr>
          <p:spPr>
            <a:xfrm rot="5400000">
              <a:off x="2071670" y="3714752"/>
              <a:ext cx="928694" cy="9286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직선 연결선 15"/>
            <p:cNvCxnSpPr/>
            <p:nvPr/>
          </p:nvCxnSpPr>
          <p:spPr>
            <a:xfrm rot="5400000">
              <a:off x="4072728" y="4143380"/>
              <a:ext cx="856462" cy="7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직선 연결선 16"/>
            <p:cNvCxnSpPr/>
            <p:nvPr/>
          </p:nvCxnSpPr>
          <p:spPr>
            <a:xfrm>
              <a:off x="6000760" y="3714752"/>
              <a:ext cx="928694" cy="85725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타원 17"/>
            <p:cNvSpPr/>
            <p:nvPr/>
          </p:nvSpPr>
          <p:spPr>
            <a:xfrm>
              <a:off x="1000100" y="4595821"/>
              <a:ext cx="1564036" cy="1562111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b="1" spc="-150" dirty="0" smtClean="0">
                  <a:solidFill>
                    <a:schemeClr val="tx1"/>
                  </a:solidFill>
                  <a:latin typeface="+mn-ea"/>
                </a:rPr>
                <a:t>보호정책</a:t>
              </a:r>
              <a:endParaRPr lang="ko-KR" altLang="en-US" b="1" spc="-150" dirty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19" name="타원 18"/>
            <p:cNvSpPr/>
            <p:nvPr/>
          </p:nvSpPr>
          <p:spPr>
            <a:xfrm>
              <a:off x="3755783" y="4595821"/>
              <a:ext cx="1582861" cy="1478711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b="1" spc="-150" dirty="0" smtClean="0">
                  <a:solidFill>
                    <a:schemeClr val="tx1"/>
                  </a:solidFill>
                </a:rPr>
                <a:t>균등화</a:t>
              </a:r>
              <a:endParaRPr lang="en-US" altLang="ko-KR" b="1" spc="-15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ko-KR" altLang="en-US" b="1" dirty="0" smtClean="0">
                  <a:solidFill>
                    <a:schemeClr val="tx1"/>
                  </a:solidFill>
                </a:rPr>
                <a:t>정책</a:t>
              </a:r>
            </a:p>
          </p:txBody>
        </p:sp>
        <p:sp>
          <p:nvSpPr>
            <p:cNvPr id="20" name="타원 19"/>
            <p:cNvSpPr/>
            <p:nvPr/>
          </p:nvSpPr>
          <p:spPr>
            <a:xfrm>
              <a:off x="6357950" y="4500570"/>
              <a:ext cx="1568596" cy="1552586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b="1" dirty="0" smtClean="0">
                  <a:solidFill>
                    <a:schemeClr val="tx1"/>
                  </a:solidFill>
                </a:rPr>
                <a:t>빈곤</a:t>
              </a:r>
              <a:endParaRPr lang="en-US" altLang="ko-KR" b="1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ko-KR" altLang="en-US" b="1" dirty="0" smtClean="0">
                  <a:solidFill>
                    <a:schemeClr val="tx1"/>
                  </a:solidFill>
                </a:rPr>
                <a:t>정책</a:t>
              </a:r>
              <a:endParaRPr lang="ko-KR" altLang="en-US" b="1" dirty="0" smtClean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0" y="692696"/>
            <a:ext cx="9072594" cy="5876702"/>
          </a:xfrm>
        </p:spPr>
        <p:txBody>
          <a:bodyPr>
            <a:normAutofit/>
          </a:bodyPr>
          <a:lstStyle/>
          <a:p>
            <a:pPr marL="514350" indent="-514350">
              <a:lnSpc>
                <a:spcPct val="135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  1. </a:t>
            </a:r>
            <a:r>
              <a:rPr lang="ko-KR" altLang="en-US" sz="1800" dirty="0" smtClean="0"/>
              <a:t>보호정책</a:t>
            </a:r>
            <a:r>
              <a:rPr lang="en-US" altLang="ko-KR" sz="1800" dirty="0"/>
              <a:t>(</a:t>
            </a:r>
            <a:r>
              <a:rPr lang="en-US" altLang="ko-KR" sz="1800" dirty="0" err="1"/>
              <a:t>Schutzpolitik</a:t>
            </a:r>
            <a:r>
              <a:rPr lang="en-US" altLang="ko-KR" sz="1800" dirty="0"/>
              <a:t>)</a:t>
            </a:r>
          </a:p>
          <a:p>
            <a:pPr marL="355600" indent="-173038">
              <a:lnSpc>
                <a:spcPct val="135000"/>
              </a:lnSpc>
              <a:spcBef>
                <a:spcPts val="200"/>
              </a:spcBef>
              <a:buNone/>
            </a:pPr>
            <a:r>
              <a:rPr lang="en-US" altLang="ko-KR" sz="1800" dirty="0" smtClean="0"/>
              <a:t> ① </a:t>
            </a:r>
            <a:r>
              <a:rPr lang="ko-KR" altLang="en-US" sz="1800" dirty="0"/>
              <a:t>정책의 핵심적 과제는 생존권 보호</a:t>
            </a:r>
            <a:r>
              <a:rPr lang="en-US" altLang="ko-KR" sz="1800" dirty="0"/>
              <a:t>: </a:t>
            </a:r>
            <a:r>
              <a:rPr lang="ko-KR" altLang="en-US" sz="1800" dirty="0"/>
              <a:t>최저임금제도</a:t>
            </a:r>
            <a:endParaRPr lang="en-US" altLang="ko-KR" sz="1800" dirty="0"/>
          </a:p>
          <a:p>
            <a:pPr marL="355600" indent="-173038">
              <a:lnSpc>
                <a:spcPct val="135000"/>
              </a:lnSpc>
              <a:spcBef>
                <a:spcPts val="200"/>
              </a:spcBef>
              <a:buNone/>
            </a:pPr>
            <a:r>
              <a:rPr lang="ko-KR" altLang="en-US" sz="1800" dirty="0" smtClean="0"/>
              <a:t> ② </a:t>
            </a:r>
            <a:r>
              <a:rPr lang="ko-KR" altLang="en-US" sz="1800" dirty="0"/>
              <a:t>산업사회의 주된 생존수단은 근로활동을 통한 소득원</a:t>
            </a:r>
            <a:r>
              <a:rPr lang="en-US" altLang="ko-KR" sz="1800" dirty="0"/>
              <a:t>: </a:t>
            </a:r>
            <a:r>
              <a:rPr lang="ko-KR" altLang="en-US" sz="1800" dirty="0"/>
              <a:t>노동의 사용종속적 특성</a:t>
            </a:r>
            <a:endParaRPr lang="en-US" altLang="ko-KR" sz="1800" dirty="0"/>
          </a:p>
          <a:p>
            <a:pPr marL="355600" indent="-173038">
              <a:lnSpc>
                <a:spcPct val="135000"/>
              </a:lnSpc>
              <a:spcBef>
                <a:spcPts val="200"/>
              </a:spcBef>
              <a:buNone/>
            </a:pPr>
            <a:r>
              <a:rPr lang="ko-KR" altLang="en-US" sz="1800" dirty="0" smtClean="0"/>
              <a:t> ③ </a:t>
            </a:r>
            <a:r>
              <a:rPr lang="ko-KR" altLang="en-US" sz="1800" dirty="0"/>
              <a:t>노동현장에서 발생할 수 있는 제반 문제에 대한 제도적 보호장치</a:t>
            </a:r>
            <a:r>
              <a:rPr lang="en-US" altLang="ko-KR" sz="1800" dirty="0"/>
              <a:t>: </a:t>
            </a:r>
            <a:r>
              <a:rPr lang="ko-KR" altLang="en-US" sz="1800" spc="-150" dirty="0"/>
              <a:t>무과실책임주의</a:t>
            </a:r>
            <a:endParaRPr lang="en-US" altLang="ko-KR" sz="1800" spc="-150" dirty="0"/>
          </a:p>
          <a:p>
            <a:pPr marL="355600" indent="-173038">
              <a:lnSpc>
                <a:spcPct val="135000"/>
              </a:lnSpc>
              <a:spcBef>
                <a:spcPts val="200"/>
              </a:spcBef>
              <a:buNone/>
            </a:pPr>
            <a:endParaRPr lang="en-US" altLang="ko-KR" sz="1800" dirty="0" smtClean="0"/>
          </a:p>
          <a:p>
            <a:pPr marL="355600" indent="-173038">
              <a:lnSpc>
                <a:spcPct val="135000"/>
              </a:lnSpc>
              <a:spcBef>
                <a:spcPts val="200"/>
              </a:spcBef>
              <a:buNone/>
            </a:pPr>
            <a:endParaRPr lang="en-US" altLang="ko-KR" sz="1800" dirty="0" smtClean="0"/>
          </a:p>
          <a:p>
            <a:pPr marL="355600" indent="-173038">
              <a:lnSpc>
                <a:spcPct val="135000"/>
              </a:lnSpc>
              <a:spcBef>
                <a:spcPts val="200"/>
              </a:spcBef>
              <a:buNone/>
            </a:pPr>
            <a:endParaRPr lang="en-US" altLang="ko-KR" sz="1800" dirty="0" smtClean="0"/>
          </a:p>
          <a:p>
            <a:pPr marL="355600" indent="-173038">
              <a:lnSpc>
                <a:spcPct val="135000"/>
              </a:lnSpc>
              <a:spcBef>
                <a:spcPts val="200"/>
              </a:spcBef>
              <a:buNone/>
            </a:pPr>
            <a:endParaRPr lang="en-US" altLang="ko-KR" sz="1800" dirty="0" smtClean="0"/>
          </a:p>
          <a:p>
            <a:pPr marL="355600" indent="-173038">
              <a:lnSpc>
                <a:spcPct val="135000"/>
              </a:lnSpc>
              <a:spcBef>
                <a:spcPts val="200"/>
              </a:spcBef>
              <a:buNone/>
            </a:pPr>
            <a:endParaRPr lang="en-US" altLang="ko-KR" sz="1800" dirty="0" smtClean="0"/>
          </a:p>
          <a:p>
            <a:pPr marL="355600" indent="-173038">
              <a:lnSpc>
                <a:spcPct val="135000"/>
              </a:lnSpc>
              <a:spcBef>
                <a:spcPts val="200"/>
              </a:spcBef>
              <a:buNone/>
            </a:pPr>
            <a:endParaRPr lang="en-US" altLang="ko-KR" sz="1800" dirty="0" smtClean="0"/>
          </a:p>
          <a:p>
            <a:pPr marL="355600" indent="-173038">
              <a:lnSpc>
                <a:spcPct val="135000"/>
              </a:lnSpc>
              <a:spcBef>
                <a:spcPts val="200"/>
              </a:spcBef>
              <a:buNone/>
            </a:pPr>
            <a:endParaRPr lang="en-US" altLang="ko-KR" sz="1800" dirty="0" smtClean="0"/>
          </a:p>
          <a:p>
            <a:pPr marL="355600" indent="-173038">
              <a:lnSpc>
                <a:spcPct val="135000"/>
              </a:lnSpc>
              <a:spcBef>
                <a:spcPts val="200"/>
              </a:spcBef>
              <a:buNone/>
            </a:pPr>
            <a:endParaRPr lang="en-US" altLang="ko-KR" sz="1800" dirty="0" smtClean="0"/>
          </a:p>
          <a:p>
            <a:pPr marL="355600" indent="-173038">
              <a:lnSpc>
                <a:spcPct val="135000"/>
              </a:lnSpc>
              <a:spcBef>
                <a:spcPts val="200"/>
              </a:spcBef>
              <a:buNone/>
            </a:pPr>
            <a:endParaRPr lang="en-US" altLang="ko-KR" sz="1800" dirty="0" smtClean="0"/>
          </a:p>
          <a:p>
            <a:pPr marL="355600" indent="-173038">
              <a:lnSpc>
                <a:spcPct val="135000"/>
              </a:lnSpc>
              <a:spcBef>
                <a:spcPts val="200"/>
              </a:spcBef>
              <a:buNone/>
            </a:pPr>
            <a:r>
              <a:rPr lang="en-US" altLang="ko-KR" sz="1800" dirty="0" smtClean="0"/>
              <a:t>              </a:t>
            </a:r>
            <a:r>
              <a:rPr lang="en-US" altLang="ko-KR" sz="1800" dirty="0" smtClean="0"/>
              <a:t> </a:t>
            </a:r>
            <a:r>
              <a:rPr lang="en-US" altLang="ko-KR" sz="1800" dirty="0" smtClean="0"/>
              <a:t>[</a:t>
            </a:r>
            <a:r>
              <a:rPr lang="ko-KR" altLang="en-US" sz="1800" dirty="0"/>
              <a:t>그림 </a:t>
            </a:r>
            <a:r>
              <a:rPr lang="en-US" altLang="ko-KR" sz="1800" dirty="0" smtClean="0"/>
              <a:t>6-3] </a:t>
            </a:r>
            <a:r>
              <a:rPr lang="ko-KR" altLang="en-US" sz="1800" dirty="0" smtClean="0"/>
              <a:t>노동자의 권익과 복지를 위한 보호정책의 범주</a:t>
            </a:r>
            <a:endParaRPr lang="en-US" altLang="ko-KR" sz="1800" dirty="0"/>
          </a:p>
        </p:txBody>
      </p:sp>
      <p:grpSp>
        <p:nvGrpSpPr>
          <p:cNvPr id="13" name="그룹 12"/>
          <p:cNvGrpSpPr/>
          <p:nvPr/>
        </p:nvGrpSpPr>
        <p:grpSpPr>
          <a:xfrm>
            <a:off x="1115616" y="2852936"/>
            <a:ext cx="6500859" cy="2857520"/>
            <a:chOff x="1000100" y="2821944"/>
            <a:chExt cx="6926446" cy="3335988"/>
          </a:xfrm>
        </p:grpSpPr>
        <p:sp>
          <p:nvSpPr>
            <p:cNvPr id="14" name="직사각형 13"/>
            <p:cNvSpPr/>
            <p:nvPr/>
          </p:nvSpPr>
          <p:spPr>
            <a:xfrm>
              <a:off x="2546131" y="2821944"/>
              <a:ext cx="4010349" cy="917397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>
              <a:outerShdw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2400" b="1" dirty="0" smtClean="0">
                  <a:solidFill>
                    <a:schemeClr val="tx1"/>
                  </a:solidFill>
                  <a:latin typeface="+mn-ea"/>
                </a:rPr>
                <a:t>보호정책</a:t>
              </a:r>
              <a:endParaRPr lang="ko-KR" altLang="en-US" sz="2400" b="1" dirty="0">
                <a:solidFill>
                  <a:schemeClr val="tx1"/>
                </a:solidFill>
                <a:latin typeface="+mn-ea"/>
              </a:endParaRPr>
            </a:p>
          </p:txBody>
        </p:sp>
        <p:cxnSp>
          <p:nvCxnSpPr>
            <p:cNvPr id="15" name="직선 연결선 14"/>
            <p:cNvCxnSpPr/>
            <p:nvPr/>
          </p:nvCxnSpPr>
          <p:spPr>
            <a:xfrm rot="5400000">
              <a:off x="2071670" y="3714752"/>
              <a:ext cx="928694" cy="9286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직선 연결선 15"/>
            <p:cNvCxnSpPr/>
            <p:nvPr/>
          </p:nvCxnSpPr>
          <p:spPr>
            <a:xfrm rot="5400000">
              <a:off x="4072728" y="4143380"/>
              <a:ext cx="856462" cy="7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직선 연결선 16"/>
            <p:cNvCxnSpPr/>
            <p:nvPr/>
          </p:nvCxnSpPr>
          <p:spPr>
            <a:xfrm>
              <a:off x="6000760" y="3714752"/>
              <a:ext cx="928694" cy="85725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타원 17"/>
            <p:cNvSpPr/>
            <p:nvPr/>
          </p:nvSpPr>
          <p:spPr>
            <a:xfrm>
              <a:off x="1000100" y="4595821"/>
              <a:ext cx="1564036" cy="1562111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b="1" spc="-150" dirty="0" smtClean="0">
                  <a:solidFill>
                    <a:schemeClr val="tx1"/>
                  </a:solidFill>
                  <a:latin typeface="+mn-ea"/>
                </a:rPr>
                <a:t>노동자</a:t>
              </a:r>
              <a:endParaRPr lang="en-US" altLang="ko-KR" b="1" spc="-150" dirty="0" smtClean="0">
                <a:solidFill>
                  <a:schemeClr val="tx1"/>
                </a:solidFill>
                <a:latin typeface="+mn-ea"/>
              </a:endParaRPr>
            </a:p>
            <a:p>
              <a:pPr algn="ctr"/>
              <a:r>
                <a:rPr lang="ko-KR" altLang="en-US" b="1" spc="-150" dirty="0" smtClean="0">
                  <a:solidFill>
                    <a:schemeClr val="tx1"/>
                  </a:solidFill>
                  <a:latin typeface="+mn-ea"/>
                </a:rPr>
                <a:t>보호정책</a:t>
              </a:r>
              <a:endParaRPr lang="ko-KR" altLang="en-US" b="1" spc="-150" dirty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19" name="타원 18"/>
            <p:cNvSpPr/>
            <p:nvPr/>
          </p:nvSpPr>
          <p:spPr>
            <a:xfrm>
              <a:off x="3755783" y="4595821"/>
              <a:ext cx="1582861" cy="1478711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b="1" spc="-150" dirty="0" smtClean="0">
                  <a:solidFill>
                    <a:schemeClr val="tx1"/>
                  </a:solidFill>
                </a:rPr>
                <a:t>노동시장</a:t>
              </a:r>
              <a:endParaRPr lang="en-US" altLang="ko-KR" b="1" spc="-15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ko-KR" altLang="en-US" b="1" dirty="0" smtClean="0">
                  <a:solidFill>
                    <a:schemeClr val="tx1"/>
                  </a:solidFill>
                </a:rPr>
                <a:t>정책</a:t>
              </a:r>
            </a:p>
          </p:txBody>
        </p:sp>
        <p:sp>
          <p:nvSpPr>
            <p:cNvPr id="20" name="타원 19"/>
            <p:cNvSpPr/>
            <p:nvPr/>
          </p:nvSpPr>
          <p:spPr>
            <a:xfrm>
              <a:off x="6357950" y="4500570"/>
              <a:ext cx="1568596" cy="1552586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b="1" spc="-150" dirty="0" smtClean="0">
                  <a:solidFill>
                    <a:schemeClr val="tx1"/>
                  </a:solidFill>
                </a:rPr>
                <a:t>공동의사</a:t>
              </a:r>
              <a:endParaRPr lang="en-US" altLang="ko-KR" b="1" spc="-15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ko-KR" altLang="en-US" b="1" dirty="0" smtClean="0">
                  <a:solidFill>
                    <a:schemeClr val="tx1"/>
                  </a:solidFill>
                </a:rPr>
                <a:t>결정권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3265205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14282" y="764704"/>
            <a:ext cx="8786874" cy="5040560"/>
          </a:xfrm>
        </p:spPr>
        <p:txBody>
          <a:bodyPr>
            <a:normAutofit/>
          </a:bodyPr>
          <a:lstStyle/>
          <a:p>
            <a:pPr marL="630237" indent="-457200">
              <a:lnSpc>
                <a:spcPct val="135000"/>
              </a:lnSpc>
              <a:spcBef>
                <a:spcPts val="500"/>
              </a:spcBef>
              <a:buAutoNum type="arabicParenR"/>
            </a:pPr>
            <a:r>
              <a:rPr lang="ko-KR" altLang="en-US" sz="2000" b="1" dirty="0" smtClean="0"/>
              <a:t>노동자보호정책</a:t>
            </a:r>
            <a:endParaRPr lang="en-US" altLang="ko-KR" sz="2000" b="1" dirty="0" smtClean="0"/>
          </a:p>
          <a:p>
            <a:pPr marL="173037" indent="0">
              <a:lnSpc>
                <a:spcPct val="135000"/>
              </a:lnSpc>
              <a:spcBef>
                <a:spcPts val="500"/>
              </a:spcBef>
              <a:buNone/>
            </a:pPr>
            <a:r>
              <a:rPr lang="en-US" altLang="ko-KR" sz="2000" b="1" dirty="0" smtClean="0"/>
              <a:t> : </a:t>
            </a:r>
            <a:r>
              <a:rPr lang="ko-KR" altLang="en-US" sz="1900" dirty="0" smtClean="0"/>
              <a:t>노동의 사용 종속적 특성으로 인해 발생하는 각종 불이익</a:t>
            </a:r>
            <a:r>
              <a:rPr lang="en-US" altLang="ko-KR" sz="1900" dirty="0" smtClean="0"/>
              <a:t>, </a:t>
            </a:r>
            <a:r>
              <a:rPr lang="ko-KR" altLang="en-US" sz="1900" dirty="0" smtClean="0"/>
              <a:t>피해로부터 노동자 보호를 목적으로 이루어지는 정책</a:t>
            </a:r>
            <a:endParaRPr lang="en-US" altLang="ko-KR" sz="1900" dirty="0" smtClean="0"/>
          </a:p>
          <a:p>
            <a:pPr marL="173037" indent="0">
              <a:lnSpc>
                <a:spcPct val="135000"/>
              </a:lnSpc>
              <a:spcBef>
                <a:spcPts val="500"/>
              </a:spcBef>
              <a:buNone/>
            </a:pPr>
            <a:endParaRPr lang="en-US" altLang="ko-KR" sz="2000" b="1" dirty="0"/>
          </a:p>
          <a:p>
            <a:pPr marL="173037" indent="0">
              <a:lnSpc>
                <a:spcPct val="135000"/>
              </a:lnSpc>
              <a:spcBef>
                <a:spcPts val="500"/>
              </a:spcBef>
              <a:buNone/>
            </a:pPr>
            <a:r>
              <a:rPr lang="en-US" altLang="ko-KR" sz="1800" dirty="0"/>
              <a:t>  (1) </a:t>
            </a:r>
            <a:r>
              <a:rPr lang="ko-KR" altLang="en-US" sz="1800" dirty="0"/>
              <a:t>노동자보호정책의 영역별 분류</a:t>
            </a:r>
            <a:endParaRPr lang="en-US" altLang="ko-KR" sz="1800" dirty="0"/>
          </a:p>
          <a:p>
            <a:pPr marL="539750" indent="-173038">
              <a:lnSpc>
                <a:spcPct val="135000"/>
              </a:lnSpc>
              <a:spcBef>
                <a:spcPts val="500"/>
              </a:spcBef>
              <a:buNone/>
            </a:pPr>
            <a:r>
              <a:rPr lang="en-US" altLang="ko-KR" sz="1800" dirty="0"/>
              <a:t>• </a:t>
            </a:r>
            <a:r>
              <a:rPr lang="ko-KR" altLang="en-US" sz="1800" dirty="0"/>
              <a:t>목표</a:t>
            </a:r>
            <a:r>
              <a:rPr lang="en-US" altLang="ko-KR" sz="1800" dirty="0"/>
              <a:t> : </a:t>
            </a:r>
            <a:r>
              <a:rPr lang="ko-KR" altLang="en-US" sz="1800" dirty="0"/>
              <a:t>노동자의 건강과 근로능력의 유지 그리고 근로조건과 근로환경의 개선</a:t>
            </a:r>
            <a:endParaRPr lang="en-US" altLang="ko-KR" sz="1800" dirty="0"/>
          </a:p>
          <a:p>
            <a:pPr marL="625475" indent="-250825">
              <a:lnSpc>
                <a:spcPct val="135000"/>
              </a:lnSpc>
              <a:spcBef>
                <a:spcPts val="500"/>
              </a:spcBef>
              <a:buNone/>
            </a:pPr>
            <a:r>
              <a:rPr lang="en-US" altLang="ko-KR" sz="1800" dirty="0"/>
              <a:t>• </a:t>
            </a:r>
            <a:r>
              <a:rPr lang="ko-KR" altLang="en-US" sz="1800" dirty="0"/>
              <a:t>작업환경의 개선과 산업보건 및 산업안전의 활성화</a:t>
            </a:r>
            <a:endParaRPr lang="en-US" altLang="ko-KR" sz="1800" dirty="0"/>
          </a:p>
          <a:p>
            <a:pPr marL="625475" indent="-250825">
              <a:lnSpc>
                <a:spcPct val="135000"/>
              </a:lnSpc>
              <a:spcBef>
                <a:spcPts val="500"/>
              </a:spcBef>
              <a:buNone/>
            </a:pPr>
            <a:r>
              <a:rPr lang="en-US" altLang="ko-KR" sz="1800" dirty="0"/>
              <a:t>  : </a:t>
            </a:r>
            <a:r>
              <a:rPr lang="ko-KR" altLang="en-US" sz="1800" dirty="0"/>
              <a:t>산업재해나 직업병에 대한 보상</a:t>
            </a:r>
            <a:r>
              <a:rPr lang="en-US" altLang="ko-KR" sz="1800" dirty="0"/>
              <a:t>, </a:t>
            </a:r>
            <a:r>
              <a:rPr lang="ko-KR" altLang="en-US" sz="1800" dirty="0"/>
              <a:t>예방</a:t>
            </a:r>
            <a:r>
              <a:rPr lang="en-US" altLang="ko-KR" sz="1800" dirty="0"/>
              <a:t>, </a:t>
            </a:r>
            <a:r>
              <a:rPr lang="ko-KR" altLang="en-US" sz="1800" dirty="0"/>
              <a:t>재활에 기여하고 근로자의 건강과 </a:t>
            </a:r>
            <a:endParaRPr lang="en-US" altLang="ko-KR" sz="1800" dirty="0"/>
          </a:p>
          <a:p>
            <a:pPr marL="625475" indent="-250825">
              <a:lnSpc>
                <a:spcPct val="135000"/>
              </a:lnSpc>
              <a:spcBef>
                <a:spcPts val="500"/>
              </a:spcBef>
              <a:buNone/>
            </a:pPr>
            <a:r>
              <a:rPr lang="en-US" altLang="ko-KR" sz="1800" dirty="0"/>
              <a:t> </a:t>
            </a:r>
            <a:r>
              <a:rPr lang="en-US" altLang="ko-KR" sz="1800" dirty="0">
                <a:solidFill>
                  <a:schemeClr val="bg1"/>
                </a:solidFill>
              </a:rPr>
              <a:t> . </a:t>
            </a:r>
            <a:r>
              <a:rPr lang="ko-KR" altLang="en-US" sz="1800" dirty="0"/>
              <a:t>근로능력이 안정적으로 보호</a:t>
            </a:r>
            <a:r>
              <a:rPr lang="en-US" altLang="ko-KR" sz="1800" dirty="0"/>
              <a:t>(</a:t>
            </a:r>
            <a:r>
              <a:rPr lang="ko-KR" altLang="en-US" sz="1800" dirty="0"/>
              <a:t>근로감독관제도</a:t>
            </a:r>
            <a:r>
              <a:rPr lang="en-US" altLang="ko-KR" sz="1800" dirty="0"/>
              <a:t>, </a:t>
            </a:r>
            <a:r>
              <a:rPr lang="ko-KR" altLang="en-US" sz="1800" dirty="0"/>
              <a:t>산업안전관리공단 등</a:t>
            </a:r>
            <a:r>
              <a:rPr lang="en-US" altLang="ko-KR" sz="1800" dirty="0"/>
              <a:t>)</a:t>
            </a:r>
            <a:endParaRPr lang="ko-KR" altLang="en-US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1134</TotalTime>
  <Words>2614</Words>
  <Application>Microsoft Office PowerPoint</Application>
  <PresentationFormat>화면 슬라이드 쇼(4:3)</PresentationFormat>
  <Paragraphs>451</Paragraphs>
  <Slides>32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32</vt:i4>
      </vt:variant>
    </vt:vector>
  </HeadingPairs>
  <TitlesOfParts>
    <vt:vector size="38" baseType="lpstr">
      <vt:lpstr>맑은 고딕</vt:lpstr>
      <vt:lpstr>바탕</vt:lpstr>
      <vt:lpstr>조선일보명조</vt:lpstr>
      <vt:lpstr>Arial</vt:lpstr>
      <vt:lpstr>Wingdings</vt:lpstr>
      <vt:lpstr>Office 테마</vt:lpstr>
      <vt:lpstr>제6장 사회복지정책의 발전과정과 정책영역</vt:lpstr>
      <vt:lpstr>제1절 사회복지정책의 발전과정</vt:lpstr>
      <vt:lpstr>PowerPoint 프레젠테이션</vt:lpstr>
      <vt:lpstr>PowerPoint 프레젠테이션</vt:lpstr>
      <vt:lpstr>PowerPoint 프레젠테이션</vt:lpstr>
      <vt:lpstr>PowerPoint 프레젠테이션</vt:lpstr>
      <vt:lpstr>제2절 사회복지정책의 영역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KR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DESKTOP</dc:creator>
  <cp:lastModifiedBy>VIP_819</cp:lastModifiedBy>
  <cp:revision>117</cp:revision>
  <dcterms:created xsi:type="dcterms:W3CDTF">2013-02-19T13:16:54Z</dcterms:created>
  <dcterms:modified xsi:type="dcterms:W3CDTF">2018-02-17T14:00:33Z</dcterms:modified>
</cp:coreProperties>
</file>