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258" r:id="rId3"/>
    <p:sldId id="303" r:id="rId4"/>
    <p:sldId id="301" r:id="rId5"/>
    <p:sldId id="304" r:id="rId6"/>
    <p:sldId id="302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314" r:id="rId22"/>
    <p:sldId id="313" r:id="rId23"/>
    <p:sldId id="315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6" r:id="rId46"/>
    <p:sldId id="297" r:id="rId47"/>
    <p:sldId id="299" r:id="rId48"/>
    <p:sldId id="305" r:id="rId49"/>
    <p:sldId id="300" r:id="rId50"/>
    <p:sldId id="306" r:id="rId51"/>
    <p:sldId id="307" r:id="rId52"/>
    <p:sldId id="308" r:id="rId53"/>
    <p:sldId id="309" r:id="rId54"/>
    <p:sldId id="310" r:id="rId55"/>
    <p:sldId id="311" r:id="rId5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204" y="56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892624921307569E-2"/>
          <c:y val="2.0434084310066475E-3"/>
          <c:w val="0.87364052259621361"/>
          <c:h val="0.876172827945331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invertIfNegative val="0"/>
          <c:cat>
            <c:strRef>
              <c:f>Sheet1!$A$2:$A$35</c:f>
              <c:strCache>
                <c:ptCount val="34"/>
                <c:pt idx="0">
                  <c:v>호주</c:v>
                </c:pt>
                <c:pt idx="1">
                  <c:v>오스트리아</c:v>
                </c:pt>
                <c:pt idx="2">
                  <c:v>벨기에</c:v>
                </c:pt>
                <c:pt idx="3">
                  <c:v>캐나다</c:v>
                </c:pt>
                <c:pt idx="4">
                  <c:v>칠레</c:v>
                </c:pt>
                <c:pt idx="5">
                  <c:v>체코</c:v>
                </c:pt>
                <c:pt idx="6">
                  <c:v>덴마크</c:v>
                </c:pt>
                <c:pt idx="7">
                  <c:v>에스토니아</c:v>
                </c:pt>
                <c:pt idx="8">
                  <c:v>핀란드</c:v>
                </c:pt>
                <c:pt idx="9">
                  <c:v>프랑스</c:v>
                </c:pt>
                <c:pt idx="10">
                  <c:v>독일</c:v>
                </c:pt>
                <c:pt idx="11">
                  <c:v>그리스</c:v>
                </c:pt>
                <c:pt idx="12">
                  <c:v>헝가리</c:v>
                </c:pt>
                <c:pt idx="13">
                  <c:v>아이슬란드</c:v>
                </c:pt>
                <c:pt idx="14">
                  <c:v>아일랜드</c:v>
                </c:pt>
                <c:pt idx="15">
                  <c:v>이스라엘</c:v>
                </c:pt>
                <c:pt idx="16">
                  <c:v>이탈리아</c:v>
                </c:pt>
                <c:pt idx="17">
                  <c:v>일본</c:v>
                </c:pt>
                <c:pt idx="18">
                  <c:v>한국</c:v>
                </c:pt>
                <c:pt idx="19">
                  <c:v>룩셈부르크</c:v>
                </c:pt>
                <c:pt idx="20">
                  <c:v>멕시코</c:v>
                </c:pt>
                <c:pt idx="21">
                  <c:v>네덜란드</c:v>
                </c:pt>
                <c:pt idx="22">
                  <c:v>뉴질랜드</c:v>
                </c:pt>
                <c:pt idx="23">
                  <c:v>노르웨이</c:v>
                </c:pt>
                <c:pt idx="24">
                  <c:v>폴란드</c:v>
                </c:pt>
                <c:pt idx="25">
                  <c:v>포르투갈</c:v>
                </c:pt>
                <c:pt idx="26">
                  <c:v>슬로바키아</c:v>
                </c:pt>
                <c:pt idx="27">
                  <c:v>슬로베니아</c:v>
                </c:pt>
                <c:pt idx="28">
                  <c:v>스페인</c:v>
                </c:pt>
                <c:pt idx="29">
                  <c:v>스웨덴</c:v>
                </c:pt>
                <c:pt idx="30">
                  <c:v>스위스</c:v>
                </c:pt>
                <c:pt idx="31">
                  <c:v>터키</c:v>
                </c:pt>
                <c:pt idx="32">
                  <c:v>영국</c:v>
                </c:pt>
                <c:pt idx="33">
                  <c:v>미국</c:v>
                </c:pt>
              </c:strCache>
            </c:strRef>
          </c:cat>
          <c:val>
            <c:numRef>
              <c:f>Sheet1!$B$2:$B$35</c:f>
              <c:numCache>
                <c:formatCode>General</c:formatCode>
                <c:ptCount val="34"/>
                <c:pt idx="0">
                  <c:v>18</c:v>
                </c:pt>
                <c:pt idx="1">
                  <c:v>28.8</c:v>
                </c:pt>
                <c:pt idx="2">
                  <c:v>29.3</c:v>
                </c:pt>
                <c:pt idx="3">
                  <c:v>29.1</c:v>
                </c:pt>
                <c:pt idx="4">
                  <c:v>13</c:v>
                </c:pt>
                <c:pt idx="5">
                  <c:v>20.6</c:v>
                </c:pt>
                <c:pt idx="6">
                  <c:v>30.4</c:v>
                </c:pt>
                <c:pt idx="7">
                  <c:v>16</c:v>
                </c:pt>
                <c:pt idx="8">
                  <c:v>28.7</c:v>
                </c:pt>
                <c:pt idx="9">
                  <c:v>31</c:v>
                </c:pt>
                <c:pt idx="10">
                  <c:v>26.7</c:v>
                </c:pt>
                <c:pt idx="11">
                  <c:v>26</c:v>
                </c:pt>
                <c:pt idx="12">
                  <c:v>22.5</c:v>
                </c:pt>
                <c:pt idx="13">
                  <c:v>19.7</c:v>
                </c:pt>
                <c:pt idx="14">
                  <c:v>22.5</c:v>
                </c:pt>
                <c:pt idx="15">
                  <c:v>15.6</c:v>
                </c:pt>
                <c:pt idx="16">
                  <c:v>29.6</c:v>
                </c:pt>
                <c:pt idx="17">
                  <c:v>24.7</c:v>
                </c:pt>
                <c:pt idx="18">
                  <c:v>10.199999999999999</c:v>
                </c:pt>
                <c:pt idx="19">
                  <c:v>24.1</c:v>
                </c:pt>
                <c:pt idx="20">
                  <c:v>7.5</c:v>
                </c:pt>
                <c:pt idx="21">
                  <c:v>24</c:v>
                </c:pt>
                <c:pt idx="22">
                  <c:v>20.6</c:v>
                </c:pt>
                <c:pt idx="23">
                  <c:v>23.5</c:v>
                </c:pt>
                <c:pt idx="24">
                  <c:v>20.2</c:v>
                </c:pt>
                <c:pt idx="25">
                  <c:v>25</c:v>
                </c:pt>
                <c:pt idx="26">
                  <c:v>18.7</c:v>
                </c:pt>
                <c:pt idx="27">
                  <c:v>24.7</c:v>
                </c:pt>
                <c:pt idx="28">
                  <c:v>26</c:v>
                </c:pt>
                <c:pt idx="29">
                  <c:v>26.7</c:v>
                </c:pt>
                <c:pt idx="30">
                  <c:v>25.3</c:v>
                </c:pt>
                <c:pt idx="31">
                  <c:v>13</c:v>
                </c:pt>
                <c:pt idx="32">
                  <c:v>24.3</c:v>
                </c:pt>
                <c:pt idx="33">
                  <c:v>19.7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열1</c:v>
                </c:pt>
              </c:strCache>
            </c:strRef>
          </c:tx>
          <c:invertIfNegative val="0"/>
          <c:cat>
            <c:strRef>
              <c:f>Sheet1!$A$2:$A$35</c:f>
              <c:strCache>
                <c:ptCount val="34"/>
                <c:pt idx="0">
                  <c:v>호주</c:v>
                </c:pt>
                <c:pt idx="1">
                  <c:v>오스트리아</c:v>
                </c:pt>
                <c:pt idx="2">
                  <c:v>벨기에</c:v>
                </c:pt>
                <c:pt idx="3">
                  <c:v>캐나다</c:v>
                </c:pt>
                <c:pt idx="4">
                  <c:v>칠레</c:v>
                </c:pt>
                <c:pt idx="5">
                  <c:v>체코</c:v>
                </c:pt>
                <c:pt idx="6">
                  <c:v>덴마크</c:v>
                </c:pt>
                <c:pt idx="7">
                  <c:v>에스토니아</c:v>
                </c:pt>
                <c:pt idx="8">
                  <c:v>핀란드</c:v>
                </c:pt>
                <c:pt idx="9">
                  <c:v>프랑스</c:v>
                </c:pt>
                <c:pt idx="10">
                  <c:v>독일</c:v>
                </c:pt>
                <c:pt idx="11">
                  <c:v>그리스</c:v>
                </c:pt>
                <c:pt idx="12">
                  <c:v>헝가리</c:v>
                </c:pt>
                <c:pt idx="13">
                  <c:v>아이슬란드</c:v>
                </c:pt>
                <c:pt idx="14">
                  <c:v>아일랜드</c:v>
                </c:pt>
                <c:pt idx="15">
                  <c:v>이스라엘</c:v>
                </c:pt>
                <c:pt idx="16">
                  <c:v>이탈리아</c:v>
                </c:pt>
                <c:pt idx="17">
                  <c:v>일본</c:v>
                </c:pt>
                <c:pt idx="18">
                  <c:v>한국</c:v>
                </c:pt>
                <c:pt idx="19">
                  <c:v>룩셈부르크</c:v>
                </c:pt>
                <c:pt idx="20">
                  <c:v>멕시코</c:v>
                </c:pt>
                <c:pt idx="21">
                  <c:v>네덜란드</c:v>
                </c:pt>
                <c:pt idx="22">
                  <c:v>뉴질랜드</c:v>
                </c:pt>
                <c:pt idx="23">
                  <c:v>노르웨이</c:v>
                </c:pt>
                <c:pt idx="24">
                  <c:v>폴란드</c:v>
                </c:pt>
                <c:pt idx="25">
                  <c:v>포르투갈</c:v>
                </c:pt>
                <c:pt idx="26">
                  <c:v>슬로바키아</c:v>
                </c:pt>
                <c:pt idx="27">
                  <c:v>슬로베니아</c:v>
                </c:pt>
                <c:pt idx="28">
                  <c:v>스페인</c:v>
                </c:pt>
                <c:pt idx="29">
                  <c:v>스웨덴</c:v>
                </c:pt>
                <c:pt idx="30">
                  <c:v>스위스</c:v>
                </c:pt>
                <c:pt idx="31">
                  <c:v>터키</c:v>
                </c:pt>
                <c:pt idx="32">
                  <c:v>영국</c:v>
                </c:pt>
                <c:pt idx="33">
                  <c:v>미국</c:v>
                </c:pt>
              </c:strCache>
            </c:strRef>
          </c:cat>
          <c:val>
            <c:numRef>
              <c:f>Sheet1!$C$2:$C$35</c:f>
              <c:numCache>
                <c:formatCode>General</c:formatCode>
                <c:ptCount val="3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열2</c:v>
                </c:pt>
              </c:strCache>
            </c:strRef>
          </c:tx>
          <c:invertIfNegative val="0"/>
          <c:cat>
            <c:strRef>
              <c:f>Sheet1!$A$2:$A$35</c:f>
              <c:strCache>
                <c:ptCount val="34"/>
                <c:pt idx="0">
                  <c:v>호주</c:v>
                </c:pt>
                <c:pt idx="1">
                  <c:v>오스트리아</c:v>
                </c:pt>
                <c:pt idx="2">
                  <c:v>벨기에</c:v>
                </c:pt>
                <c:pt idx="3">
                  <c:v>캐나다</c:v>
                </c:pt>
                <c:pt idx="4">
                  <c:v>칠레</c:v>
                </c:pt>
                <c:pt idx="5">
                  <c:v>체코</c:v>
                </c:pt>
                <c:pt idx="6">
                  <c:v>덴마크</c:v>
                </c:pt>
                <c:pt idx="7">
                  <c:v>에스토니아</c:v>
                </c:pt>
                <c:pt idx="8">
                  <c:v>핀란드</c:v>
                </c:pt>
                <c:pt idx="9">
                  <c:v>프랑스</c:v>
                </c:pt>
                <c:pt idx="10">
                  <c:v>독일</c:v>
                </c:pt>
                <c:pt idx="11">
                  <c:v>그리스</c:v>
                </c:pt>
                <c:pt idx="12">
                  <c:v>헝가리</c:v>
                </c:pt>
                <c:pt idx="13">
                  <c:v>아이슬란드</c:v>
                </c:pt>
                <c:pt idx="14">
                  <c:v>아일랜드</c:v>
                </c:pt>
                <c:pt idx="15">
                  <c:v>이스라엘</c:v>
                </c:pt>
                <c:pt idx="16">
                  <c:v>이탈리아</c:v>
                </c:pt>
                <c:pt idx="17">
                  <c:v>일본</c:v>
                </c:pt>
                <c:pt idx="18">
                  <c:v>한국</c:v>
                </c:pt>
                <c:pt idx="19">
                  <c:v>룩셈부르크</c:v>
                </c:pt>
                <c:pt idx="20">
                  <c:v>멕시코</c:v>
                </c:pt>
                <c:pt idx="21">
                  <c:v>네덜란드</c:v>
                </c:pt>
                <c:pt idx="22">
                  <c:v>뉴질랜드</c:v>
                </c:pt>
                <c:pt idx="23">
                  <c:v>노르웨이</c:v>
                </c:pt>
                <c:pt idx="24">
                  <c:v>폴란드</c:v>
                </c:pt>
                <c:pt idx="25">
                  <c:v>포르투갈</c:v>
                </c:pt>
                <c:pt idx="26">
                  <c:v>슬로바키아</c:v>
                </c:pt>
                <c:pt idx="27">
                  <c:v>슬로베니아</c:v>
                </c:pt>
                <c:pt idx="28">
                  <c:v>스페인</c:v>
                </c:pt>
                <c:pt idx="29">
                  <c:v>스웨덴</c:v>
                </c:pt>
                <c:pt idx="30">
                  <c:v>스위스</c:v>
                </c:pt>
                <c:pt idx="31">
                  <c:v>터키</c:v>
                </c:pt>
                <c:pt idx="32">
                  <c:v>영국</c:v>
                </c:pt>
                <c:pt idx="33">
                  <c:v>미국</c:v>
                </c:pt>
              </c:strCache>
            </c:strRef>
          </c:cat>
          <c:val>
            <c:numRef>
              <c:f>Sheet1!$D$2:$D$35</c:f>
              <c:numCache>
                <c:formatCode>General</c:formatCode>
                <c:ptCount val="3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3507312"/>
        <c:axId val="333510056"/>
      </c:barChart>
      <c:catAx>
        <c:axId val="33350731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ko-KR"/>
          </a:p>
        </c:txPr>
        <c:crossAx val="333510056"/>
        <c:crosses val="autoZero"/>
        <c:auto val="1"/>
        <c:lblAlgn val="ctr"/>
        <c:lblOffset val="100"/>
        <c:noMultiLvlLbl val="0"/>
      </c:catAx>
      <c:valAx>
        <c:axId val="333510056"/>
        <c:scaling>
          <c:orientation val="minMax"/>
          <c:max val="35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ko-KR"/>
          </a:p>
        </c:txPr>
        <c:crossAx val="333507312"/>
        <c:crosses val="autoZero"/>
        <c:crossBetween val="between"/>
        <c:maj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/>
              <a:t>[</a:t>
            </a:r>
            <a:r>
              <a:rPr lang="ko-KR" altLang="en-US"/>
              <a:t>표</a:t>
            </a:r>
            <a:r>
              <a:rPr lang="en-US" altLang="ko-KR"/>
              <a:t>7-7]</a:t>
            </a:r>
            <a:r>
              <a:rPr lang="ko-KR" altLang="en-US"/>
              <a:t>우리나라 사회복지비율의 연도별 변화 추이</a:t>
            </a:r>
            <a:r>
              <a:rPr lang="en-US" altLang="ko-KR"/>
              <a:t>(1990~2013)</a:t>
            </a:r>
            <a:endParaRPr lang="ko-KR" alt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사회복지지출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Sheet1!$A$2:$A$25</c:f>
              <c:numCache>
                <c:formatCode>General</c:formatCode>
                <c:ptCount val="24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</c:numCache>
            </c:num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2.98</c:v>
                </c:pt>
                <c:pt idx="1">
                  <c:v>2.88</c:v>
                </c:pt>
                <c:pt idx="2">
                  <c:v>3.12</c:v>
                </c:pt>
                <c:pt idx="3">
                  <c:v>3.23</c:v>
                </c:pt>
                <c:pt idx="4">
                  <c:v>3.26</c:v>
                </c:pt>
                <c:pt idx="5">
                  <c:v>3.46</c:v>
                </c:pt>
                <c:pt idx="6">
                  <c:v>3.63</c:v>
                </c:pt>
                <c:pt idx="7">
                  <c:v>4.04</c:v>
                </c:pt>
                <c:pt idx="8">
                  <c:v>5.87</c:v>
                </c:pt>
                <c:pt idx="9">
                  <c:v>6.45</c:v>
                </c:pt>
                <c:pt idx="10">
                  <c:v>5.35</c:v>
                </c:pt>
                <c:pt idx="11">
                  <c:v>5.57</c:v>
                </c:pt>
                <c:pt idx="12">
                  <c:v>5.36</c:v>
                </c:pt>
                <c:pt idx="13">
                  <c:v>5.69</c:v>
                </c:pt>
                <c:pt idx="14">
                  <c:v>6.36</c:v>
                </c:pt>
                <c:pt idx="15">
                  <c:v>6.72</c:v>
                </c:pt>
                <c:pt idx="16">
                  <c:v>7.62</c:v>
                </c:pt>
                <c:pt idx="17">
                  <c:v>7.73</c:v>
                </c:pt>
                <c:pt idx="18">
                  <c:v>8.26</c:v>
                </c:pt>
                <c:pt idx="19">
                  <c:v>9.23</c:v>
                </c:pt>
                <c:pt idx="20">
                  <c:v>8.92</c:v>
                </c:pt>
                <c:pt idx="21">
                  <c:v>8.89</c:v>
                </c:pt>
                <c:pt idx="22">
                  <c:v>9.56</c:v>
                </c:pt>
                <c:pt idx="23">
                  <c:v>10.7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공공사회복지지출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Sheet1!$A$2:$A$25</c:f>
              <c:numCache>
                <c:formatCode>General</c:formatCode>
                <c:ptCount val="24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</c:numCache>
            </c:numRef>
          </c:cat>
          <c:val>
            <c:numRef>
              <c:f>Sheet1!$C$2:$C$25</c:f>
              <c:numCache>
                <c:formatCode>General</c:formatCode>
                <c:ptCount val="24"/>
                <c:pt idx="0">
                  <c:v>2.68</c:v>
                </c:pt>
                <c:pt idx="1">
                  <c:v>2.59</c:v>
                </c:pt>
                <c:pt idx="2">
                  <c:v>2.81</c:v>
                </c:pt>
                <c:pt idx="3">
                  <c:v>2.88</c:v>
                </c:pt>
                <c:pt idx="4">
                  <c:v>2.88</c:v>
                </c:pt>
                <c:pt idx="5">
                  <c:v>3.07</c:v>
                </c:pt>
                <c:pt idx="6">
                  <c:v>3.23</c:v>
                </c:pt>
                <c:pt idx="7">
                  <c:v>3.48</c:v>
                </c:pt>
                <c:pt idx="8">
                  <c:v>4.83</c:v>
                </c:pt>
                <c:pt idx="9">
                  <c:v>5.77</c:v>
                </c:pt>
                <c:pt idx="10">
                  <c:v>4.5199999999999996</c:v>
                </c:pt>
                <c:pt idx="11">
                  <c:v>4.92</c:v>
                </c:pt>
                <c:pt idx="12">
                  <c:v>4.79</c:v>
                </c:pt>
                <c:pt idx="13">
                  <c:v>5.0599999999999996</c:v>
                </c:pt>
                <c:pt idx="14">
                  <c:v>5.72</c:v>
                </c:pt>
                <c:pt idx="15">
                  <c:v>6.12</c:v>
                </c:pt>
                <c:pt idx="16">
                  <c:v>7.01</c:v>
                </c:pt>
                <c:pt idx="17">
                  <c:v>7.13</c:v>
                </c:pt>
                <c:pt idx="18">
                  <c:v>7.65</c:v>
                </c:pt>
                <c:pt idx="19">
                  <c:v>8.5299999999999994</c:v>
                </c:pt>
                <c:pt idx="20">
                  <c:v>8.2799999999999994</c:v>
                </c:pt>
                <c:pt idx="21">
                  <c:v>8.24</c:v>
                </c:pt>
                <c:pt idx="22">
                  <c:v>8.82</c:v>
                </c:pt>
                <c:pt idx="23">
                  <c:v>9.33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86111992"/>
        <c:axId val="586118264"/>
      </c:lineChart>
      <c:catAx>
        <c:axId val="5861119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ko-KR" altLang="en-US"/>
                  <a:t>연도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86118264"/>
        <c:crosses val="autoZero"/>
        <c:auto val="1"/>
        <c:lblAlgn val="ctr"/>
        <c:lblOffset val="100"/>
        <c:noMultiLvlLbl val="0"/>
      </c:catAx>
      <c:valAx>
        <c:axId val="586118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ko-KR" altLang="en-US"/>
                  <a:t>사회복지비율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86111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94A3F-4CDA-4EEA-93E6-D517F3DD96B7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9FD62-1737-4CDE-A133-9940ADB8476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36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9FD62-1737-4CDE-A133-9940ADB84769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3098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9FD62-1737-4CDE-A133-9940ADB84769}" type="slidenum">
              <a:rPr lang="ko-KR" altLang="en-US" smtClean="0"/>
              <a:pPr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7914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769396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7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사회복지정책의</a:t>
            </a:r>
            <a:r>
              <a:rPr lang="en-US" altLang="ko-KR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 </a:t>
            </a:r>
            <a:r>
              <a:rPr lang="ko-KR" alt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기능</a:t>
            </a:r>
            <a:endParaRPr lang="ko-KR" alt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375820" y="4437112"/>
            <a:ext cx="5482064" cy="17657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kumimoji="0" lang="en-US" altLang="ko-KR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1</a:t>
            </a: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절 사회복지정책의 일반적 기능</a:t>
            </a:r>
            <a:endParaRPr kumimoji="0" lang="en-US" altLang="ko-KR" sz="2000" b="0" i="0" u="none" strike="noStrike" kern="1200" cap="none" spc="0" normalizeH="0" baseline="0" noProof="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경제순환과 사회복지정책의 기능</a:t>
            </a:r>
            <a:endParaRPr lang="en-US" altLang="ko-KR" sz="20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 사회복지계정의 기능</a:t>
            </a:r>
            <a:endParaRPr kumimoji="0" lang="en-US" altLang="ko-KR" sz="2000" b="0" i="0" u="none" strike="noStrike" kern="1200" cap="none" spc="0" normalizeH="0" baseline="0" noProof="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4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사회복지정책의 분배적 기능</a:t>
            </a:r>
            <a:endParaRPr lang="en-US" altLang="ko-KR" sz="200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kumimoji="0" lang="en-US" altLang="ko-KR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5</a:t>
            </a:r>
            <a:r>
              <a:rPr kumimoji="0" lang="ko-KR" altLang="en-US" sz="2000" b="0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절 분배의 원칙과 종류</a:t>
            </a:r>
            <a:endParaRPr kumimoji="0" lang="en-US" altLang="ko-KR" sz="2000" b="0" i="0" u="none" strike="noStrike" kern="1200" cap="none" spc="0" normalizeH="0" baseline="0" noProof="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6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보장의 기능과 분배적 기능의 딜레마</a:t>
            </a:r>
            <a:endParaRPr kumimoji="0" lang="ko-KR" altLang="en-US" sz="2000" b="0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18544" y="274638"/>
            <a:ext cx="8468298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ko-KR" altLang="en-US" sz="2800" b="1" dirty="0" smtClean="0">
                <a:latin typeface="+mn-ea"/>
                <a:ea typeface="+mn-ea"/>
              </a:rPr>
              <a:t>제</a:t>
            </a:r>
            <a:r>
              <a:rPr lang="en-US" altLang="ko-KR" sz="2800" b="1" dirty="0" smtClean="0">
                <a:latin typeface="+mn-ea"/>
                <a:ea typeface="+mn-ea"/>
              </a:rPr>
              <a:t>2</a:t>
            </a:r>
            <a:r>
              <a:rPr lang="ko-KR" altLang="en-US" sz="2800" b="1" dirty="0" smtClean="0">
                <a:latin typeface="+mn-ea"/>
                <a:ea typeface="+mn-ea"/>
              </a:rPr>
              <a:t>절 경제순환과 사회복지정책의 기능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412875"/>
            <a:ext cx="8534430" cy="45259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20000"/>
              </a:lnSpc>
              <a:spcBef>
                <a:spcPts val="1000"/>
              </a:spcBef>
              <a:buAutoNum type="arabicPeriod"/>
            </a:pPr>
            <a:r>
              <a:rPr lang="ko-KR" altLang="en-US" sz="2400" b="1" dirty="0" smtClean="0"/>
              <a:t>경제순환의 이해</a:t>
            </a:r>
            <a:endParaRPr lang="en-US" altLang="ko-KR" sz="2400" b="1" dirty="0" smtClean="0"/>
          </a:p>
          <a:p>
            <a:pPr marL="622300" indent="-415925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개인의 복지수준</a:t>
            </a:r>
            <a:endParaRPr lang="en-US" altLang="ko-KR" sz="1800" dirty="0" smtClean="0"/>
          </a:p>
          <a:p>
            <a:pPr marL="623888" indent="-269875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/>
              <a:t>기본적 욕구와 사회적∙문화적 욕구의 충족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즉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다양하고 충분한 소비기회를 </a:t>
            </a:r>
            <a:endParaRPr lang="en-US" altLang="ko-KR" sz="1800" dirty="0" smtClean="0"/>
          </a:p>
          <a:p>
            <a:pPr marL="623888" indent="-269875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. </a:t>
            </a:r>
            <a:r>
              <a:rPr lang="ko-KR" altLang="en-US" sz="1800" dirty="0" smtClean="0"/>
              <a:t>통해 충족</a:t>
            </a:r>
            <a:endParaRPr lang="en-US" altLang="ko-KR" sz="1800" dirty="0" smtClean="0"/>
          </a:p>
          <a:p>
            <a:pPr marL="623888" indent="-269875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/>
              <a:t>전제조건 </a:t>
            </a:r>
            <a:endParaRPr lang="en-US" altLang="ko-KR" sz="1800" dirty="0" smtClean="0"/>
          </a:p>
          <a:p>
            <a:pPr marL="623888" indent="-269875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b="1" dirty="0" smtClean="0"/>
              <a:t> : </a:t>
            </a:r>
            <a:r>
              <a:rPr lang="ko-KR" altLang="en-US" sz="1800" dirty="0" smtClean="0"/>
              <a:t>상품이나 서비스의 충분한 공급과 이를 구매할 수 있는 소득이 뒷받침</a:t>
            </a:r>
            <a:endParaRPr lang="en-US" altLang="ko-KR" sz="1800" dirty="0" smtClean="0"/>
          </a:p>
          <a:p>
            <a:pPr marL="623888" indent="-269875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/>
              <a:t>생산활동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공급기능과 소득창출의 기능</a:t>
            </a:r>
            <a:r>
              <a:rPr lang="en-US" altLang="ko-KR" sz="1800" dirty="0" smtClean="0"/>
              <a:t>) </a:t>
            </a:r>
          </a:p>
          <a:p>
            <a:pPr marL="623888" indent="-26987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→ </a:t>
            </a:r>
            <a:r>
              <a:rPr lang="ko-KR" altLang="en-US" sz="1800" dirty="0" smtClean="0"/>
              <a:t>상품의 구입∙소비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가족의 생존과 노동력 재생산의 기능 유지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9568" y="1000108"/>
            <a:ext cx="8820150" cy="5214974"/>
          </a:xfrm>
        </p:spPr>
        <p:txBody>
          <a:bodyPr>
            <a:normAutofit/>
          </a:bodyPr>
          <a:lstStyle/>
          <a:p>
            <a:pPr marL="539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b="1" dirty="0" smtClean="0"/>
              <a:t>순수 민간차원의 경제순환</a:t>
            </a:r>
            <a:endParaRPr lang="en-US" altLang="ko-KR" sz="1800" b="1" dirty="0" smtClean="0"/>
          </a:p>
          <a:p>
            <a:pPr marL="625475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화폐를 토대로 한 시장경제의 생존보장기능</a:t>
            </a:r>
            <a:endParaRPr lang="en-US" altLang="ko-KR" sz="1800" dirty="0" smtClean="0"/>
          </a:p>
          <a:p>
            <a:pPr marL="625475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생산요소시장</a:t>
            </a:r>
            <a:endParaRPr lang="en-US" altLang="ko-KR" sz="1800" dirty="0" smtClean="0"/>
          </a:p>
          <a:p>
            <a:pPr marL="625475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가계 보유의 생산요소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노동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자본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토지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를 기업에 판매하고</a:t>
            </a:r>
            <a:r>
              <a:rPr lang="en-US" altLang="ko-KR" sz="1800" dirty="0" smtClean="0"/>
              <a:t>, </a:t>
            </a:r>
          </a:p>
          <a:p>
            <a:pPr marL="625475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그 대가로 소득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임금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이자∙이윤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지대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을 확보</a:t>
            </a:r>
            <a:endParaRPr lang="en-US" altLang="ko-KR" sz="1800" dirty="0" smtClean="0"/>
          </a:p>
          <a:p>
            <a:pPr marL="625475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생산물시장</a:t>
            </a:r>
            <a:endParaRPr lang="en-US" altLang="ko-KR" sz="1800" dirty="0" smtClean="0"/>
          </a:p>
          <a:p>
            <a:pPr marL="625475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기업은 생산요소들을 결합하여 재화나 용역을 생산하고 수요자인 가계에 판매</a:t>
            </a:r>
            <a:endParaRPr lang="en-US" altLang="ko-KR" sz="1800" dirty="0" smtClean="0"/>
          </a:p>
          <a:p>
            <a:pPr marL="625475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국민경제적 차원의 경제순환모형의 의미</a:t>
            </a:r>
            <a:endParaRPr lang="en-US" altLang="ko-KR" sz="1800" dirty="0" smtClean="0"/>
          </a:p>
          <a:p>
            <a:pPr marL="625475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기업의 생산활동을 통한 수입 → 가계의 소득으로 분배 → 가계의 소비∙지출에 </a:t>
            </a:r>
            <a:endParaRPr lang="en-US" altLang="ko-KR" sz="1800" dirty="0" smtClean="0"/>
          </a:p>
          <a:p>
            <a:pPr marL="625475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활용 → 재차 생산활동에 참여할 수 있는 육체적∙정신적 능력 재충전</a:t>
            </a:r>
            <a:endParaRPr lang="en-US" altLang="ko-KR" sz="1800" dirty="0" smtClean="0"/>
          </a:p>
          <a:p>
            <a:pPr marL="625475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삼면등가의 원칙</a:t>
            </a:r>
            <a:endParaRPr lang="en-US" altLang="ko-KR" sz="1800" dirty="0" smtClean="0"/>
          </a:p>
          <a:p>
            <a:pPr marL="625475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생산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분배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지출의 자동적 순환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그룹 74"/>
          <p:cNvGrpSpPr/>
          <p:nvPr/>
        </p:nvGrpSpPr>
        <p:grpSpPr>
          <a:xfrm>
            <a:off x="434484" y="857232"/>
            <a:ext cx="8280920" cy="5143536"/>
            <a:chOff x="611560" y="571480"/>
            <a:chExt cx="8280920" cy="5143536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683568" y="571480"/>
              <a:ext cx="8208912" cy="5143536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1560" y="5387599"/>
              <a:ext cx="42515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200" dirty="0" smtClean="0"/>
                <a:t>[</a:t>
              </a:r>
              <a:r>
                <a:rPr lang="ko-KR" altLang="en-US" sz="1200" dirty="0" smtClean="0"/>
                <a:t>그림 </a:t>
              </a:r>
              <a:r>
                <a:rPr lang="en-US" altLang="ko-KR" sz="1200" dirty="0" smtClean="0"/>
                <a:t>7-3] </a:t>
              </a:r>
              <a:r>
                <a:rPr lang="ko-KR" altLang="en-US" sz="1200" dirty="0" smtClean="0"/>
                <a:t>민간 부문의 차원에서 본 경제순환모형</a:t>
              </a:r>
              <a:endParaRPr lang="ko-KR" alt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07704" y="4222232"/>
              <a:ext cx="1872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 smtClean="0"/>
                <a:t>생산요소의 수요</a:t>
              </a:r>
              <a:endParaRPr lang="ko-KR" altLang="en-US" sz="1600" dirty="0"/>
            </a:p>
          </p:txBody>
        </p:sp>
        <p:cxnSp>
          <p:nvCxnSpPr>
            <p:cNvPr id="29" name="Shape 28"/>
            <p:cNvCxnSpPr>
              <a:stCxn id="37" idx="4"/>
              <a:endCxn id="35" idx="1"/>
            </p:cNvCxnSpPr>
            <p:nvPr/>
          </p:nvCxnSpPr>
          <p:spPr>
            <a:xfrm rot="16200000" flipH="1">
              <a:off x="2313658" y="2968830"/>
              <a:ext cx="1044256" cy="2468372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hape 29"/>
            <p:cNvCxnSpPr>
              <a:stCxn id="35" idx="3"/>
              <a:endCxn id="40" idx="4"/>
            </p:cNvCxnSpPr>
            <p:nvPr/>
          </p:nvCxnSpPr>
          <p:spPr>
            <a:xfrm flipV="1">
              <a:off x="5508104" y="3680888"/>
              <a:ext cx="2369022" cy="1044256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hape 30"/>
            <p:cNvCxnSpPr>
              <a:stCxn id="40" idx="0"/>
              <a:endCxn id="41" idx="3"/>
            </p:cNvCxnSpPr>
            <p:nvPr/>
          </p:nvCxnSpPr>
          <p:spPr>
            <a:xfrm rot="16200000" flipV="1">
              <a:off x="6224563" y="768325"/>
              <a:ext cx="936104" cy="2369022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hape 31"/>
            <p:cNvCxnSpPr>
              <a:stCxn id="41" idx="1"/>
              <a:endCxn id="37" idx="0"/>
            </p:cNvCxnSpPr>
            <p:nvPr/>
          </p:nvCxnSpPr>
          <p:spPr>
            <a:xfrm rot="10800000" flipV="1">
              <a:off x="1601600" y="1484784"/>
              <a:ext cx="2468372" cy="936104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319448" y="4758822"/>
              <a:ext cx="28803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smtClean="0"/>
                <a:t>생산요소에 대한 대가지급</a:t>
              </a:r>
              <a:endParaRPr lang="ko-KR" altLang="en-US" sz="1600" dirty="0"/>
            </a:p>
          </p:txBody>
        </p:sp>
        <p:cxnSp>
          <p:nvCxnSpPr>
            <p:cNvPr id="34" name="Shape 33"/>
            <p:cNvCxnSpPr/>
            <p:nvPr/>
          </p:nvCxnSpPr>
          <p:spPr>
            <a:xfrm rot="10800000">
              <a:off x="1745616" y="3680888"/>
              <a:ext cx="2466344" cy="900240"/>
            </a:xfrm>
            <a:prstGeom prst="bentConnector2">
              <a:avLst/>
            </a:prstGeom>
            <a:ln w="25400">
              <a:solidFill>
                <a:schemeClr val="accent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직사각형 34"/>
            <p:cNvSpPr/>
            <p:nvPr/>
          </p:nvSpPr>
          <p:spPr>
            <a:xfrm>
              <a:off x="4069972" y="4437112"/>
              <a:ext cx="1438132" cy="5760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smtClean="0">
                  <a:solidFill>
                    <a:schemeClr val="dk1"/>
                  </a:solidFill>
                </a:rPr>
                <a:t>시  장</a:t>
              </a:r>
              <a:endParaRPr lang="ko-KR" altLang="en-US" sz="2000" dirty="0">
                <a:solidFill>
                  <a:schemeClr val="dk1"/>
                </a:solidFill>
              </a:endParaRPr>
            </a:p>
          </p:txBody>
        </p:sp>
        <p:cxnSp>
          <p:nvCxnSpPr>
            <p:cNvPr id="36" name="Shape 48"/>
            <p:cNvCxnSpPr/>
            <p:nvPr/>
          </p:nvCxnSpPr>
          <p:spPr>
            <a:xfrm flipV="1">
              <a:off x="1743588" y="1628800"/>
              <a:ext cx="2324356" cy="936104"/>
            </a:xfrm>
            <a:prstGeom prst="bentConnector3">
              <a:avLst>
                <a:gd name="adj1" fmla="val 169"/>
              </a:avLst>
            </a:prstGeom>
            <a:ln w="25400">
              <a:solidFill>
                <a:schemeClr val="accent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/>
            <p:cNvSpPr/>
            <p:nvPr/>
          </p:nvSpPr>
          <p:spPr>
            <a:xfrm>
              <a:off x="971600" y="2420888"/>
              <a:ext cx="1260000" cy="126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smtClean="0">
                  <a:solidFill>
                    <a:schemeClr val="dk1"/>
                  </a:solidFill>
                </a:rPr>
                <a:t>기  업</a:t>
              </a:r>
              <a:endParaRPr lang="ko-KR" altLang="en-US" sz="2000">
                <a:solidFill>
                  <a:schemeClr val="dk1"/>
                </a:solidFill>
              </a:endParaRPr>
            </a:p>
          </p:txBody>
        </p:sp>
        <p:cxnSp>
          <p:nvCxnSpPr>
            <p:cNvPr id="38" name="Shape 48"/>
            <p:cNvCxnSpPr/>
            <p:nvPr/>
          </p:nvCxnSpPr>
          <p:spPr>
            <a:xfrm>
              <a:off x="5508104" y="1628800"/>
              <a:ext cx="2232248" cy="792088"/>
            </a:xfrm>
            <a:prstGeom prst="bentConnector3">
              <a:avLst>
                <a:gd name="adj1" fmla="val 99702"/>
              </a:avLst>
            </a:prstGeom>
            <a:ln w="25400">
              <a:solidFill>
                <a:schemeClr val="accent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hape 48"/>
            <p:cNvCxnSpPr/>
            <p:nvPr/>
          </p:nvCxnSpPr>
          <p:spPr>
            <a:xfrm rot="10800000" flipV="1">
              <a:off x="5508104" y="3537584"/>
              <a:ext cx="2225006" cy="1043544"/>
            </a:xfrm>
            <a:prstGeom prst="bentConnector3">
              <a:avLst>
                <a:gd name="adj1" fmla="val 136"/>
              </a:avLst>
            </a:prstGeom>
            <a:ln w="25400">
              <a:solidFill>
                <a:schemeClr val="accent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타원 39"/>
            <p:cNvSpPr/>
            <p:nvPr/>
          </p:nvSpPr>
          <p:spPr>
            <a:xfrm>
              <a:off x="7247126" y="2420888"/>
              <a:ext cx="1260000" cy="126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smtClean="0">
                  <a:solidFill>
                    <a:schemeClr val="dk1"/>
                  </a:solidFill>
                </a:rPr>
                <a:t>가  계</a:t>
              </a:r>
              <a:endParaRPr lang="ko-KR" altLang="en-US" sz="2000" dirty="0">
                <a:solidFill>
                  <a:schemeClr val="dk1"/>
                </a:solidFill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4069972" y="1196752"/>
              <a:ext cx="1438132" cy="5760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smtClean="0">
                  <a:solidFill>
                    <a:schemeClr val="dk1"/>
                  </a:solidFill>
                </a:rPr>
                <a:t>시  장</a:t>
              </a:r>
              <a:endParaRPr lang="ko-KR" altLang="en-US" sz="2000" dirty="0">
                <a:solidFill>
                  <a:schemeClr val="dk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446000" y="4758822"/>
              <a:ext cx="3240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smtClean="0"/>
                <a:t>생산요소의 제공을 통한 가계의 수입</a:t>
              </a:r>
              <a:endParaRPr lang="ko-KR" altLang="en-US" sz="14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724128" y="4222232"/>
              <a:ext cx="1872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 smtClean="0"/>
                <a:t>생산요소의 공급</a:t>
              </a:r>
              <a:endParaRPr lang="ko-KR" altLang="en-US" sz="16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724128" y="1639848"/>
              <a:ext cx="1872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 smtClean="0"/>
                <a:t>생산물의 수요</a:t>
              </a:r>
              <a:endParaRPr lang="ko-KR" altLang="en-US" sz="16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907704" y="1639848"/>
              <a:ext cx="1872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 smtClean="0"/>
                <a:t>생산물의 공급</a:t>
              </a:r>
              <a:endParaRPr lang="ko-KR" altLang="en-US" sz="16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691680" y="1124744"/>
              <a:ext cx="23042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 smtClean="0"/>
                <a:t>생산물의 판매수입</a:t>
              </a:r>
              <a:endParaRPr lang="ko-KR" altLang="en-US" sz="16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437240" y="1136936"/>
              <a:ext cx="28803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 smtClean="0"/>
                <a:t>생산물의 구입을 위한 비용지출</a:t>
              </a:r>
              <a:endParaRPr lang="ko-KR" altLang="en-US" sz="14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1"/>
          <p:cNvGrpSpPr/>
          <p:nvPr/>
        </p:nvGrpSpPr>
        <p:grpSpPr>
          <a:xfrm>
            <a:off x="1285852" y="642918"/>
            <a:ext cx="6941796" cy="5112568"/>
            <a:chOff x="1086588" y="692696"/>
            <a:chExt cx="6941796" cy="5112568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1086588" y="692696"/>
              <a:ext cx="6941796" cy="5112568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1367151" y="929619"/>
              <a:ext cx="6384676" cy="4490527"/>
            </a:xfrm>
            <a:prstGeom prst="roundRect">
              <a:avLst>
                <a:gd name="adj" fmla="val 7488"/>
              </a:avLst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solidFill>
                  <a:schemeClr val="dk1"/>
                </a:solidFill>
              </a:endParaRPr>
            </a:p>
          </p:txBody>
        </p:sp>
        <p:sp>
          <p:nvSpPr>
            <p:cNvPr id="8" name="TextBox 5"/>
            <p:cNvSpPr txBox="1"/>
            <p:nvPr/>
          </p:nvSpPr>
          <p:spPr>
            <a:xfrm>
              <a:off x="1115616" y="5496809"/>
              <a:ext cx="40101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200" dirty="0" smtClean="0"/>
                <a:t>[</a:t>
              </a:r>
              <a:r>
                <a:rPr lang="ko-KR" altLang="en-US" sz="1200" dirty="0" smtClean="0"/>
                <a:t>그림 </a:t>
              </a:r>
              <a:r>
                <a:rPr lang="en-US" altLang="ko-KR" sz="1200" dirty="0" smtClean="0"/>
                <a:t>7-4] </a:t>
              </a:r>
              <a:r>
                <a:rPr lang="ko-KR" altLang="en-US" sz="1200" dirty="0" smtClean="0"/>
                <a:t>생산 </a:t>
              </a:r>
              <a:r>
                <a:rPr lang="en-US" altLang="ko-KR" sz="1200" dirty="0" smtClean="0"/>
                <a:t>– </a:t>
              </a:r>
              <a:r>
                <a:rPr lang="ko-KR" altLang="en-US" sz="1200" dirty="0" smtClean="0"/>
                <a:t>분배 </a:t>
              </a:r>
              <a:r>
                <a:rPr lang="en-US" altLang="ko-KR" sz="1200" dirty="0" smtClean="0"/>
                <a:t>– </a:t>
              </a:r>
              <a:r>
                <a:rPr lang="ko-KR" altLang="en-US" sz="1200" dirty="0" smtClean="0"/>
                <a:t>지출의 자동적 순환과정</a:t>
              </a:r>
              <a:endParaRPr lang="ko-KR" altLang="en-US" sz="1200" dirty="0"/>
            </a:p>
          </p:txBody>
        </p:sp>
      </p:grpSp>
      <p:grpSp>
        <p:nvGrpSpPr>
          <p:cNvPr id="3" name="그룹 37"/>
          <p:cNvGrpSpPr/>
          <p:nvPr/>
        </p:nvGrpSpPr>
        <p:grpSpPr>
          <a:xfrm rot="3600000">
            <a:off x="3087040" y="1595845"/>
            <a:ext cx="3420822" cy="3531977"/>
            <a:chOff x="2847075" y="1645520"/>
            <a:chExt cx="3420822" cy="3531977"/>
          </a:xfrm>
        </p:grpSpPr>
        <p:sp>
          <p:nvSpPr>
            <p:cNvPr id="30" name="타원 22"/>
            <p:cNvSpPr/>
            <p:nvPr/>
          </p:nvSpPr>
          <p:spPr>
            <a:xfrm>
              <a:off x="2847075" y="1700808"/>
              <a:ext cx="3420822" cy="3420822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35" name="자유형 34"/>
            <p:cNvSpPr/>
            <p:nvPr/>
          </p:nvSpPr>
          <p:spPr>
            <a:xfrm rot="21286458">
              <a:off x="5895322" y="2333697"/>
              <a:ext cx="122923" cy="208090"/>
            </a:xfrm>
            <a:custGeom>
              <a:avLst/>
              <a:gdLst>
                <a:gd name="connsiteX0" fmla="*/ 0 w 248194"/>
                <a:gd name="connsiteY0" fmla="*/ 0 h 339634"/>
                <a:gd name="connsiteX1" fmla="*/ 248194 w 248194"/>
                <a:gd name="connsiteY1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409472"/>
                <a:gd name="connsiteY0" fmla="*/ 112999 h 452633"/>
                <a:gd name="connsiteX1" fmla="*/ 387236 w 409472"/>
                <a:gd name="connsiteY1" fmla="*/ 19382 h 452633"/>
                <a:gd name="connsiteX2" fmla="*/ 248194 w 409472"/>
                <a:gd name="connsiteY2" fmla="*/ 452633 h 452633"/>
                <a:gd name="connsiteX0" fmla="*/ 0 w 387236"/>
                <a:gd name="connsiteY0" fmla="*/ 463372 h 803006"/>
                <a:gd name="connsiteX1" fmla="*/ 387236 w 387236"/>
                <a:gd name="connsiteY1" fmla="*/ 369755 h 803006"/>
                <a:gd name="connsiteX2" fmla="*/ 248194 w 387236"/>
                <a:gd name="connsiteY2" fmla="*/ 803006 h 803006"/>
                <a:gd name="connsiteX0" fmla="*/ 0 w 516383"/>
                <a:gd name="connsiteY0" fmla="*/ 197842 h 537476"/>
                <a:gd name="connsiteX1" fmla="*/ 387236 w 516383"/>
                <a:gd name="connsiteY1" fmla="*/ 104225 h 537476"/>
                <a:gd name="connsiteX2" fmla="*/ 248194 w 516383"/>
                <a:gd name="connsiteY2" fmla="*/ 537476 h 537476"/>
                <a:gd name="connsiteX0" fmla="*/ 3876 w 258294"/>
                <a:gd name="connsiteY0" fmla="*/ 0 h 339634"/>
                <a:gd name="connsiteX1" fmla="*/ 129147 w 258294"/>
                <a:gd name="connsiteY1" fmla="*/ 131544 h 339634"/>
                <a:gd name="connsiteX2" fmla="*/ 252070 w 258294"/>
                <a:gd name="connsiteY2" fmla="*/ 339634 h 339634"/>
                <a:gd name="connsiteX0" fmla="*/ 0 w 248194"/>
                <a:gd name="connsiteY0" fmla="*/ 0 h 339634"/>
                <a:gd name="connsiteX1" fmla="*/ 125271 w 248194"/>
                <a:gd name="connsiteY1" fmla="*/ 131544 h 339634"/>
                <a:gd name="connsiteX2" fmla="*/ 248194 w 248194"/>
                <a:gd name="connsiteY2" fmla="*/ 339634 h 339634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23" h="208090">
                  <a:moveTo>
                    <a:pt x="0" y="0"/>
                  </a:moveTo>
                  <a:cubicBezTo>
                    <a:pt x="61588" y="87416"/>
                    <a:pt x="66317" y="112296"/>
                    <a:pt x="122923" y="208090"/>
                  </a:cubicBezTo>
                </a:path>
              </a:pathLst>
            </a:custGeom>
            <a:noFill/>
            <a:ln w="19050">
              <a:tailEnd type="stealth" w="lg" len="lg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36" name="자유형 35"/>
            <p:cNvSpPr/>
            <p:nvPr/>
          </p:nvSpPr>
          <p:spPr>
            <a:xfrm rot="7281345">
              <a:off x="4507363" y="5011991"/>
              <a:ext cx="122923" cy="208090"/>
            </a:xfrm>
            <a:custGeom>
              <a:avLst/>
              <a:gdLst>
                <a:gd name="connsiteX0" fmla="*/ 0 w 248194"/>
                <a:gd name="connsiteY0" fmla="*/ 0 h 339634"/>
                <a:gd name="connsiteX1" fmla="*/ 248194 w 248194"/>
                <a:gd name="connsiteY1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409472"/>
                <a:gd name="connsiteY0" fmla="*/ 112999 h 452633"/>
                <a:gd name="connsiteX1" fmla="*/ 387236 w 409472"/>
                <a:gd name="connsiteY1" fmla="*/ 19382 h 452633"/>
                <a:gd name="connsiteX2" fmla="*/ 248194 w 409472"/>
                <a:gd name="connsiteY2" fmla="*/ 452633 h 452633"/>
                <a:gd name="connsiteX0" fmla="*/ 0 w 387236"/>
                <a:gd name="connsiteY0" fmla="*/ 463372 h 803006"/>
                <a:gd name="connsiteX1" fmla="*/ 387236 w 387236"/>
                <a:gd name="connsiteY1" fmla="*/ 369755 h 803006"/>
                <a:gd name="connsiteX2" fmla="*/ 248194 w 387236"/>
                <a:gd name="connsiteY2" fmla="*/ 803006 h 803006"/>
                <a:gd name="connsiteX0" fmla="*/ 0 w 516383"/>
                <a:gd name="connsiteY0" fmla="*/ 197842 h 537476"/>
                <a:gd name="connsiteX1" fmla="*/ 387236 w 516383"/>
                <a:gd name="connsiteY1" fmla="*/ 104225 h 537476"/>
                <a:gd name="connsiteX2" fmla="*/ 248194 w 516383"/>
                <a:gd name="connsiteY2" fmla="*/ 537476 h 537476"/>
                <a:gd name="connsiteX0" fmla="*/ 3876 w 258294"/>
                <a:gd name="connsiteY0" fmla="*/ 0 h 339634"/>
                <a:gd name="connsiteX1" fmla="*/ 129147 w 258294"/>
                <a:gd name="connsiteY1" fmla="*/ 131544 h 339634"/>
                <a:gd name="connsiteX2" fmla="*/ 252070 w 258294"/>
                <a:gd name="connsiteY2" fmla="*/ 339634 h 339634"/>
                <a:gd name="connsiteX0" fmla="*/ 0 w 248194"/>
                <a:gd name="connsiteY0" fmla="*/ 0 h 339634"/>
                <a:gd name="connsiteX1" fmla="*/ 125271 w 248194"/>
                <a:gd name="connsiteY1" fmla="*/ 131544 h 339634"/>
                <a:gd name="connsiteX2" fmla="*/ 248194 w 248194"/>
                <a:gd name="connsiteY2" fmla="*/ 339634 h 339634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23" h="208090">
                  <a:moveTo>
                    <a:pt x="0" y="0"/>
                  </a:moveTo>
                  <a:cubicBezTo>
                    <a:pt x="55228" y="70806"/>
                    <a:pt x="66317" y="112296"/>
                    <a:pt x="122923" y="208090"/>
                  </a:cubicBezTo>
                </a:path>
              </a:pathLst>
            </a:custGeom>
            <a:noFill/>
            <a:ln w="19050">
              <a:tailEnd type="stealth" w="lg" len="lg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37" name="자유형 36"/>
            <p:cNvSpPr/>
            <p:nvPr/>
          </p:nvSpPr>
          <p:spPr>
            <a:xfrm rot="10800000" flipH="1">
              <a:off x="3033064" y="2426053"/>
              <a:ext cx="122923" cy="208090"/>
            </a:xfrm>
            <a:custGeom>
              <a:avLst/>
              <a:gdLst>
                <a:gd name="connsiteX0" fmla="*/ 0 w 248194"/>
                <a:gd name="connsiteY0" fmla="*/ 0 h 339634"/>
                <a:gd name="connsiteX1" fmla="*/ 248194 w 248194"/>
                <a:gd name="connsiteY1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409472"/>
                <a:gd name="connsiteY0" fmla="*/ 112999 h 452633"/>
                <a:gd name="connsiteX1" fmla="*/ 387236 w 409472"/>
                <a:gd name="connsiteY1" fmla="*/ 19382 h 452633"/>
                <a:gd name="connsiteX2" fmla="*/ 248194 w 409472"/>
                <a:gd name="connsiteY2" fmla="*/ 452633 h 452633"/>
                <a:gd name="connsiteX0" fmla="*/ 0 w 387236"/>
                <a:gd name="connsiteY0" fmla="*/ 463372 h 803006"/>
                <a:gd name="connsiteX1" fmla="*/ 387236 w 387236"/>
                <a:gd name="connsiteY1" fmla="*/ 369755 h 803006"/>
                <a:gd name="connsiteX2" fmla="*/ 248194 w 387236"/>
                <a:gd name="connsiteY2" fmla="*/ 803006 h 803006"/>
                <a:gd name="connsiteX0" fmla="*/ 0 w 516383"/>
                <a:gd name="connsiteY0" fmla="*/ 197842 h 537476"/>
                <a:gd name="connsiteX1" fmla="*/ 387236 w 516383"/>
                <a:gd name="connsiteY1" fmla="*/ 104225 h 537476"/>
                <a:gd name="connsiteX2" fmla="*/ 248194 w 516383"/>
                <a:gd name="connsiteY2" fmla="*/ 537476 h 537476"/>
                <a:gd name="connsiteX0" fmla="*/ 3876 w 258294"/>
                <a:gd name="connsiteY0" fmla="*/ 0 h 339634"/>
                <a:gd name="connsiteX1" fmla="*/ 129147 w 258294"/>
                <a:gd name="connsiteY1" fmla="*/ 131544 h 339634"/>
                <a:gd name="connsiteX2" fmla="*/ 252070 w 258294"/>
                <a:gd name="connsiteY2" fmla="*/ 339634 h 339634"/>
                <a:gd name="connsiteX0" fmla="*/ 0 w 248194"/>
                <a:gd name="connsiteY0" fmla="*/ 0 h 339634"/>
                <a:gd name="connsiteX1" fmla="*/ 125271 w 248194"/>
                <a:gd name="connsiteY1" fmla="*/ 131544 h 339634"/>
                <a:gd name="connsiteX2" fmla="*/ 248194 w 248194"/>
                <a:gd name="connsiteY2" fmla="*/ 339634 h 339634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23" h="208090">
                  <a:moveTo>
                    <a:pt x="0" y="0"/>
                  </a:moveTo>
                  <a:cubicBezTo>
                    <a:pt x="30137" y="74445"/>
                    <a:pt x="66317" y="112296"/>
                    <a:pt x="122923" y="208090"/>
                  </a:cubicBezTo>
                </a:path>
              </a:pathLst>
            </a:custGeom>
            <a:noFill/>
            <a:ln w="19050">
              <a:tailEnd type="stealth" w="lg" len="lg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39" name="자유형 38"/>
            <p:cNvSpPr/>
            <p:nvPr/>
          </p:nvSpPr>
          <p:spPr>
            <a:xfrm rot="18000000">
              <a:off x="4447571" y="1602937"/>
              <a:ext cx="122923" cy="208090"/>
            </a:xfrm>
            <a:custGeom>
              <a:avLst/>
              <a:gdLst>
                <a:gd name="connsiteX0" fmla="*/ 0 w 248194"/>
                <a:gd name="connsiteY0" fmla="*/ 0 h 339634"/>
                <a:gd name="connsiteX1" fmla="*/ 248194 w 248194"/>
                <a:gd name="connsiteY1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409472"/>
                <a:gd name="connsiteY0" fmla="*/ 112999 h 452633"/>
                <a:gd name="connsiteX1" fmla="*/ 387236 w 409472"/>
                <a:gd name="connsiteY1" fmla="*/ 19382 h 452633"/>
                <a:gd name="connsiteX2" fmla="*/ 248194 w 409472"/>
                <a:gd name="connsiteY2" fmla="*/ 452633 h 452633"/>
                <a:gd name="connsiteX0" fmla="*/ 0 w 387236"/>
                <a:gd name="connsiteY0" fmla="*/ 463372 h 803006"/>
                <a:gd name="connsiteX1" fmla="*/ 387236 w 387236"/>
                <a:gd name="connsiteY1" fmla="*/ 369755 h 803006"/>
                <a:gd name="connsiteX2" fmla="*/ 248194 w 387236"/>
                <a:gd name="connsiteY2" fmla="*/ 803006 h 803006"/>
                <a:gd name="connsiteX0" fmla="*/ 0 w 516383"/>
                <a:gd name="connsiteY0" fmla="*/ 197842 h 537476"/>
                <a:gd name="connsiteX1" fmla="*/ 387236 w 516383"/>
                <a:gd name="connsiteY1" fmla="*/ 104225 h 537476"/>
                <a:gd name="connsiteX2" fmla="*/ 248194 w 516383"/>
                <a:gd name="connsiteY2" fmla="*/ 537476 h 537476"/>
                <a:gd name="connsiteX0" fmla="*/ 3876 w 258294"/>
                <a:gd name="connsiteY0" fmla="*/ 0 h 339634"/>
                <a:gd name="connsiteX1" fmla="*/ 129147 w 258294"/>
                <a:gd name="connsiteY1" fmla="*/ 131544 h 339634"/>
                <a:gd name="connsiteX2" fmla="*/ 252070 w 258294"/>
                <a:gd name="connsiteY2" fmla="*/ 339634 h 339634"/>
                <a:gd name="connsiteX0" fmla="*/ 0 w 248194"/>
                <a:gd name="connsiteY0" fmla="*/ 0 h 339634"/>
                <a:gd name="connsiteX1" fmla="*/ 125271 w 248194"/>
                <a:gd name="connsiteY1" fmla="*/ 131544 h 339634"/>
                <a:gd name="connsiteX2" fmla="*/ 248194 w 248194"/>
                <a:gd name="connsiteY2" fmla="*/ 339634 h 339634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23" h="208090">
                  <a:moveTo>
                    <a:pt x="0" y="0"/>
                  </a:moveTo>
                  <a:cubicBezTo>
                    <a:pt x="61588" y="87416"/>
                    <a:pt x="66317" y="112296"/>
                    <a:pt x="122923" y="208090"/>
                  </a:cubicBezTo>
                </a:path>
              </a:pathLst>
            </a:custGeom>
            <a:noFill/>
            <a:ln w="19050">
              <a:tailEnd type="stealth" w="lg" len="lg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47" name="자유형 46"/>
            <p:cNvSpPr/>
            <p:nvPr/>
          </p:nvSpPr>
          <p:spPr>
            <a:xfrm rot="3506189">
              <a:off x="5991876" y="4126990"/>
              <a:ext cx="122923" cy="208090"/>
            </a:xfrm>
            <a:custGeom>
              <a:avLst/>
              <a:gdLst>
                <a:gd name="connsiteX0" fmla="*/ 0 w 248194"/>
                <a:gd name="connsiteY0" fmla="*/ 0 h 339634"/>
                <a:gd name="connsiteX1" fmla="*/ 248194 w 248194"/>
                <a:gd name="connsiteY1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409472"/>
                <a:gd name="connsiteY0" fmla="*/ 112999 h 452633"/>
                <a:gd name="connsiteX1" fmla="*/ 387236 w 409472"/>
                <a:gd name="connsiteY1" fmla="*/ 19382 h 452633"/>
                <a:gd name="connsiteX2" fmla="*/ 248194 w 409472"/>
                <a:gd name="connsiteY2" fmla="*/ 452633 h 452633"/>
                <a:gd name="connsiteX0" fmla="*/ 0 w 387236"/>
                <a:gd name="connsiteY0" fmla="*/ 463372 h 803006"/>
                <a:gd name="connsiteX1" fmla="*/ 387236 w 387236"/>
                <a:gd name="connsiteY1" fmla="*/ 369755 h 803006"/>
                <a:gd name="connsiteX2" fmla="*/ 248194 w 387236"/>
                <a:gd name="connsiteY2" fmla="*/ 803006 h 803006"/>
                <a:gd name="connsiteX0" fmla="*/ 0 w 516383"/>
                <a:gd name="connsiteY0" fmla="*/ 197842 h 537476"/>
                <a:gd name="connsiteX1" fmla="*/ 387236 w 516383"/>
                <a:gd name="connsiteY1" fmla="*/ 104225 h 537476"/>
                <a:gd name="connsiteX2" fmla="*/ 248194 w 516383"/>
                <a:gd name="connsiteY2" fmla="*/ 537476 h 537476"/>
                <a:gd name="connsiteX0" fmla="*/ 3876 w 258294"/>
                <a:gd name="connsiteY0" fmla="*/ 0 h 339634"/>
                <a:gd name="connsiteX1" fmla="*/ 129147 w 258294"/>
                <a:gd name="connsiteY1" fmla="*/ 131544 h 339634"/>
                <a:gd name="connsiteX2" fmla="*/ 252070 w 258294"/>
                <a:gd name="connsiteY2" fmla="*/ 339634 h 339634"/>
                <a:gd name="connsiteX0" fmla="*/ 0 w 248194"/>
                <a:gd name="connsiteY0" fmla="*/ 0 h 339634"/>
                <a:gd name="connsiteX1" fmla="*/ 125271 w 248194"/>
                <a:gd name="connsiteY1" fmla="*/ 131544 h 339634"/>
                <a:gd name="connsiteX2" fmla="*/ 248194 w 248194"/>
                <a:gd name="connsiteY2" fmla="*/ 339634 h 339634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23" h="208090">
                  <a:moveTo>
                    <a:pt x="0" y="0"/>
                  </a:moveTo>
                  <a:cubicBezTo>
                    <a:pt x="61588" y="87416"/>
                    <a:pt x="66317" y="112296"/>
                    <a:pt x="122923" y="208090"/>
                  </a:cubicBezTo>
                </a:path>
              </a:pathLst>
            </a:custGeom>
            <a:noFill/>
            <a:ln w="19050">
              <a:tailEnd type="stealth" w="lg" len="lg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sp>
          <p:nvSpPr>
            <p:cNvPr id="48" name="자유형 47"/>
            <p:cNvSpPr/>
            <p:nvPr/>
          </p:nvSpPr>
          <p:spPr>
            <a:xfrm rot="10986992">
              <a:off x="2995424" y="4118126"/>
              <a:ext cx="122923" cy="208090"/>
            </a:xfrm>
            <a:custGeom>
              <a:avLst/>
              <a:gdLst>
                <a:gd name="connsiteX0" fmla="*/ 0 w 248194"/>
                <a:gd name="connsiteY0" fmla="*/ 0 h 339634"/>
                <a:gd name="connsiteX1" fmla="*/ 248194 w 248194"/>
                <a:gd name="connsiteY1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248194"/>
                <a:gd name="connsiteY0" fmla="*/ 0 h 339634"/>
                <a:gd name="connsiteX1" fmla="*/ 142555 w 248194"/>
                <a:gd name="connsiteY1" fmla="*/ 142952 h 339634"/>
                <a:gd name="connsiteX2" fmla="*/ 248194 w 248194"/>
                <a:gd name="connsiteY2" fmla="*/ 339634 h 339634"/>
                <a:gd name="connsiteX0" fmla="*/ 0 w 409472"/>
                <a:gd name="connsiteY0" fmla="*/ 112999 h 452633"/>
                <a:gd name="connsiteX1" fmla="*/ 387236 w 409472"/>
                <a:gd name="connsiteY1" fmla="*/ 19382 h 452633"/>
                <a:gd name="connsiteX2" fmla="*/ 248194 w 409472"/>
                <a:gd name="connsiteY2" fmla="*/ 452633 h 452633"/>
                <a:gd name="connsiteX0" fmla="*/ 0 w 387236"/>
                <a:gd name="connsiteY0" fmla="*/ 463372 h 803006"/>
                <a:gd name="connsiteX1" fmla="*/ 387236 w 387236"/>
                <a:gd name="connsiteY1" fmla="*/ 369755 h 803006"/>
                <a:gd name="connsiteX2" fmla="*/ 248194 w 387236"/>
                <a:gd name="connsiteY2" fmla="*/ 803006 h 803006"/>
                <a:gd name="connsiteX0" fmla="*/ 0 w 516383"/>
                <a:gd name="connsiteY0" fmla="*/ 197842 h 537476"/>
                <a:gd name="connsiteX1" fmla="*/ 387236 w 516383"/>
                <a:gd name="connsiteY1" fmla="*/ 104225 h 537476"/>
                <a:gd name="connsiteX2" fmla="*/ 248194 w 516383"/>
                <a:gd name="connsiteY2" fmla="*/ 537476 h 537476"/>
                <a:gd name="connsiteX0" fmla="*/ 3876 w 258294"/>
                <a:gd name="connsiteY0" fmla="*/ 0 h 339634"/>
                <a:gd name="connsiteX1" fmla="*/ 129147 w 258294"/>
                <a:gd name="connsiteY1" fmla="*/ 131544 h 339634"/>
                <a:gd name="connsiteX2" fmla="*/ 252070 w 258294"/>
                <a:gd name="connsiteY2" fmla="*/ 339634 h 339634"/>
                <a:gd name="connsiteX0" fmla="*/ 0 w 248194"/>
                <a:gd name="connsiteY0" fmla="*/ 0 h 339634"/>
                <a:gd name="connsiteX1" fmla="*/ 125271 w 248194"/>
                <a:gd name="connsiteY1" fmla="*/ 131544 h 339634"/>
                <a:gd name="connsiteX2" fmla="*/ 248194 w 248194"/>
                <a:gd name="connsiteY2" fmla="*/ 339634 h 339634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  <a:gd name="connsiteX0" fmla="*/ 0 w 122923"/>
                <a:gd name="connsiteY0" fmla="*/ 0 h 208090"/>
                <a:gd name="connsiteX1" fmla="*/ 122923 w 122923"/>
                <a:gd name="connsiteY1" fmla="*/ 208090 h 20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23" h="208090">
                  <a:moveTo>
                    <a:pt x="0" y="0"/>
                  </a:moveTo>
                  <a:cubicBezTo>
                    <a:pt x="61588" y="87416"/>
                    <a:pt x="66317" y="112296"/>
                    <a:pt x="122923" y="208090"/>
                  </a:cubicBezTo>
                </a:path>
              </a:pathLst>
            </a:custGeom>
            <a:noFill/>
            <a:ln w="19050">
              <a:tailEnd type="stealth" w="lg" len="lg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</p:grpSp>
      <p:grpSp>
        <p:nvGrpSpPr>
          <p:cNvPr id="4" name="그룹 48"/>
          <p:cNvGrpSpPr/>
          <p:nvPr/>
        </p:nvGrpSpPr>
        <p:grpSpPr>
          <a:xfrm>
            <a:off x="2333059" y="1091159"/>
            <a:ext cx="4883804" cy="3635188"/>
            <a:chOff x="2117035" y="1154659"/>
            <a:chExt cx="4883804" cy="3635188"/>
          </a:xfrm>
        </p:grpSpPr>
        <p:sp>
          <p:nvSpPr>
            <p:cNvPr id="11" name="타원 10"/>
            <p:cNvSpPr/>
            <p:nvPr/>
          </p:nvSpPr>
          <p:spPr>
            <a:xfrm>
              <a:off x="3841764" y="1154659"/>
              <a:ext cx="1440000" cy="144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sz="2400" b="1" dirty="0" smtClean="0">
                  <a:solidFill>
                    <a:schemeClr val="dk1"/>
                  </a:solidFill>
                </a:rPr>
                <a:t>생  산</a:t>
              </a:r>
              <a:endParaRPr lang="ko-KR" altLang="en-US" sz="2400" b="1" dirty="0">
                <a:solidFill>
                  <a:schemeClr val="dk1"/>
                </a:solidFill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>
              <a:off x="5560839" y="3349846"/>
              <a:ext cx="1440000" cy="144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sz="2400" b="1" dirty="0" smtClean="0"/>
                <a:t>분  배</a:t>
              </a:r>
            </a:p>
          </p:txBody>
        </p:sp>
        <p:sp>
          <p:nvSpPr>
            <p:cNvPr id="13" name="타원 12"/>
            <p:cNvSpPr/>
            <p:nvPr/>
          </p:nvSpPr>
          <p:spPr>
            <a:xfrm>
              <a:off x="2117035" y="3349847"/>
              <a:ext cx="1440000" cy="144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sz="2400" b="1" dirty="0" smtClean="0"/>
                <a:t>지  출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214422"/>
            <a:ext cx="8605868" cy="4667261"/>
          </a:xfrm>
        </p:spPr>
        <p:txBody>
          <a:bodyPr>
            <a:normAutofit/>
          </a:bodyPr>
          <a:lstStyle/>
          <a:p>
            <a:pPr marL="357188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경제순환 과정에서 사회복지정책의 기능</a:t>
            </a:r>
            <a:endParaRPr lang="en-US" altLang="ko-KR" sz="2400" b="1" dirty="0" smtClean="0"/>
          </a:p>
          <a:p>
            <a:pPr marL="539750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en-US" altLang="ko-KR" sz="2400" dirty="0" smtClean="0"/>
              <a:t> </a:t>
            </a:r>
            <a:r>
              <a:rPr lang="ko-KR" altLang="en-US" sz="1800" b="1" dirty="0" smtClean="0"/>
              <a:t>시장의 생존권 보장기능을 위한 전제조건</a:t>
            </a:r>
            <a:endParaRPr lang="en-US" altLang="ko-KR" sz="1800" b="1" dirty="0" smtClean="0"/>
          </a:p>
          <a:p>
            <a:pPr marL="722313" indent="-271463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 smtClean="0"/>
              <a:t>개별 가계는 소득을 창출할 수 있는 생산요소를 충분히 확보</a:t>
            </a:r>
            <a:endParaRPr lang="en-US" altLang="ko-KR" sz="1800" dirty="0" smtClean="0"/>
          </a:p>
          <a:p>
            <a:pPr marL="722313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(</a:t>
            </a:r>
            <a:r>
              <a:rPr lang="ko-KR" altLang="en-US" sz="1800" dirty="0" smtClean="0"/>
              <a:t>생존수단으로서 기능</a:t>
            </a:r>
            <a:r>
              <a:rPr lang="en-US" altLang="ko-KR" sz="1800" dirty="0" smtClean="0"/>
              <a:t>)</a:t>
            </a:r>
          </a:p>
          <a:p>
            <a:pPr marL="722313" indent="-271463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 smtClean="0"/>
              <a:t>생산요소를 제대로 갖추지 못한 가계의 생존문제 대두</a:t>
            </a:r>
            <a:endParaRPr lang="en-US" altLang="ko-KR" sz="1800" dirty="0" smtClean="0"/>
          </a:p>
          <a:p>
            <a:pPr marL="1073150" indent="-365125" defTabSz="9017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생존수단으로서 노동의 상대적 중요성</a:t>
            </a:r>
            <a:endParaRPr lang="en-US" altLang="ko-KR" sz="1800" dirty="0" smtClean="0"/>
          </a:p>
          <a:p>
            <a:pPr marL="1073150" indent="-365125" defTabSz="901700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② 근로능력의 유지와 근로기회의 확보는 생존의 필수적 조건 </a:t>
            </a:r>
            <a:endParaRPr lang="en-US" altLang="ko-KR" sz="1800" dirty="0" smtClean="0"/>
          </a:p>
          <a:p>
            <a:pPr marL="1073150" indent="-365125" defTabSz="901700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③ 실업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노령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질병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산재로 인한 가계의 생존문제는 사회적 기능을 </a:t>
            </a:r>
            <a:endParaRPr lang="en-US" altLang="ko-KR" sz="1800" dirty="0" smtClean="0"/>
          </a:p>
          <a:p>
            <a:pPr marL="1073150" indent="-365125" defTabSz="901700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통해서만 해결가능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32" y="404837"/>
            <a:ext cx="9144032" cy="6453187"/>
          </a:xfrm>
        </p:spPr>
        <p:txBody>
          <a:bodyPr>
            <a:noAutofit/>
          </a:bodyPr>
          <a:lstStyle/>
          <a:p>
            <a:pPr marL="454025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사회적 기능이 포함된 경제순환모형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가정 </a:t>
            </a:r>
            <a:r>
              <a:rPr lang="en-US" altLang="ko-KR" sz="1800" dirty="0" smtClean="0"/>
              <a:t>:</a:t>
            </a:r>
          </a:p>
          <a:p>
            <a:pPr marL="904875" indent="-271463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① </a:t>
            </a:r>
            <a:r>
              <a:rPr lang="ko-KR" altLang="en-US" sz="1800" dirty="0" smtClean="0"/>
              <a:t>전체 가계는 소득활동가계와 </a:t>
            </a:r>
            <a:r>
              <a:rPr lang="ko-KR" altLang="en-US" sz="1800" dirty="0" err="1" smtClean="0"/>
              <a:t>비소득활동가계로</a:t>
            </a:r>
            <a:r>
              <a:rPr lang="ko-KR" altLang="en-US" sz="1800" dirty="0" smtClean="0"/>
              <a:t> 구성</a:t>
            </a:r>
            <a:endParaRPr lang="en-US" altLang="ko-KR" sz="1800" dirty="0" smtClean="0"/>
          </a:p>
          <a:p>
            <a:pPr marL="904875" indent="-271463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② </a:t>
            </a:r>
            <a:r>
              <a:rPr lang="ko-KR" altLang="en-US" sz="1800" dirty="0" smtClean="0"/>
              <a:t>모형에 기존의 가계와 기업 이외에도 국가와 사회보험 추가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국가는 기업과 개인으로부터 세금을 징수하여 그 재원으로 </a:t>
            </a:r>
            <a:r>
              <a:rPr lang="ko-KR" altLang="en-US" sz="1800" dirty="0" err="1" smtClean="0"/>
              <a:t>비경제활동계층의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 .</a:t>
            </a:r>
            <a:r>
              <a:rPr lang="ko-KR" altLang="en-US" sz="1800" dirty="0" smtClean="0"/>
              <a:t>소득지원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사회보험 또한 기업과 개인으로부터 보험료를 징수하고 국가로부터 일정한 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ko-KR" altLang="en-US" sz="1800" dirty="0" smtClean="0"/>
              <a:t>보조금을 받아 </a:t>
            </a:r>
            <a:r>
              <a:rPr lang="ko-KR" altLang="en-US" sz="1800" dirty="0" err="1" smtClean="0"/>
              <a:t>비경제활동계층의</a:t>
            </a:r>
            <a:r>
              <a:rPr lang="ko-KR" altLang="en-US" sz="1800" dirty="0" smtClean="0"/>
              <a:t> 소득을 보충</a:t>
            </a:r>
            <a:endParaRPr lang="en-US" altLang="ko-KR" sz="1800" dirty="0" smtClean="0"/>
          </a:p>
          <a:p>
            <a:pPr marL="454025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현대사회에서 개인의 생존방식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경제활동계층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소유하고 있는 생산요소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노동력</a:t>
            </a:r>
            <a:r>
              <a:rPr lang="en-US" altLang="ko-KR" sz="1600" dirty="0" smtClean="0"/>
              <a:t>)</a:t>
            </a:r>
            <a:r>
              <a:rPr lang="ko-KR" altLang="en-US" sz="1800" dirty="0" smtClean="0"/>
              <a:t>의 판매대가로 소득획득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소득수준은 생산요소의 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 .</a:t>
            </a:r>
            <a:r>
              <a:rPr lang="ko-KR" altLang="en-US" sz="1800" dirty="0" smtClean="0"/>
              <a:t>가치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생산성</a:t>
            </a:r>
            <a:r>
              <a:rPr lang="en-US" altLang="ko-KR" sz="1800" dirty="0" smtClean="0"/>
              <a:t>), </a:t>
            </a:r>
            <a:r>
              <a:rPr lang="ko-KR" altLang="en-US" sz="1800" dirty="0" smtClean="0"/>
              <a:t>일차적 소득분배</a:t>
            </a:r>
            <a:r>
              <a:rPr lang="en-US" altLang="ko-KR" sz="1800" dirty="0" smtClean="0"/>
              <a:t>(primary income distribution)</a:t>
            </a:r>
          </a:p>
          <a:p>
            <a:pPr marL="722313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err="1" smtClean="0"/>
              <a:t>비소득활동계층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국가나 사회보험의 분배정책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이차적 소득분배</a:t>
            </a:r>
            <a:r>
              <a:rPr lang="en-US" altLang="ko-KR" sz="1600" dirty="0" smtClean="0"/>
              <a:t>(secondary income distribution)</a:t>
            </a:r>
            <a:r>
              <a:rPr lang="ko-KR" altLang="en-US" sz="1800" dirty="0" smtClean="0"/>
              <a:t>또는 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재분배</a:t>
            </a:r>
            <a:r>
              <a:rPr lang="en-US" altLang="ko-KR" sz="1800" dirty="0" smtClean="0"/>
              <a:t>(redistribution)</a:t>
            </a:r>
          </a:p>
          <a:p>
            <a:pPr marL="722313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국가나 사회보험은 시장의 자율적 기능에 따른 분배적 결과를 사후적으로 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ko-KR" altLang="en-US" sz="1800" dirty="0" smtClean="0"/>
              <a:t>재조정하여 </a:t>
            </a:r>
            <a:r>
              <a:rPr lang="ko-KR" altLang="en-US" sz="1800" dirty="0" err="1" smtClean="0"/>
              <a:t>비소득활동계층의</a:t>
            </a:r>
            <a:r>
              <a:rPr lang="ko-KR" altLang="en-US" sz="1800" dirty="0" smtClean="0"/>
              <a:t> 생존문제 해결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그룹 62"/>
          <p:cNvGrpSpPr/>
          <p:nvPr/>
        </p:nvGrpSpPr>
        <p:grpSpPr>
          <a:xfrm>
            <a:off x="428596" y="785794"/>
            <a:ext cx="8280920" cy="5143536"/>
            <a:chOff x="539552" y="733736"/>
            <a:chExt cx="8280920" cy="5143536"/>
          </a:xfrm>
        </p:grpSpPr>
        <p:grpSp>
          <p:nvGrpSpPr>
            <p:cNvPr id="2" name="그룹 57"/>
            <p:cNvGrpSpPr/>
            <p:nvPr/>
          </p:nvGrpSpPr>
          <p:grpSpPr>
            <a:xfrm>
              <a:off x="539552" y="733736"/>
              <a:ext cx="8280920" cy="5143536"/>
              <a:chOff x="395536" y="571480"/>
              <a:chExt cx="8280920" cy="5143536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467544" y="571480"/>
                <a:ext cx="8208912" cy="5143536"/>
              </a:xfrm>
              <a:prstGeom prst="roundRect">
                <a:avLst>
                  <a:gd name="adj" fmla="val 804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95536" y="5387599"/>
                <a:ext cx="42515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500"/>
                  </a:spcBef>
                </a:pPr>
                <a:r>
                  <a:rPr lang="en-US" altLang="ko-KR" sz="1200" dirty="0" smtClean="0"/>
                  <a:t>[</a:t>
                </a:r>
                <a:r>
                  <a:rPr lang="ko-KR" altLang="en-US" sz="1200" dirty="0" smtClean="0"/>
                  <a:t>그림 </a:t>
                </a:r>
                <a:r>
                  <a:rPr lang="en-US" altLang="ko-KR" sz="1200" dirty="0" smtClean="0"/>
                  <a:t>7-5] </a:t>
                </a:r>
                <a:r>
                  <a:rPr lang="ko-KR" altLang="en-US" sz="1200" dirty="0" smtClean="0"/>
                  <a:t>국민경제의 차원에서 본 경제순환모형</a:t>
                </a:r>
                <a:endParaRPr lang="ko-KR" altLang="en-US" sz="12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691680" y="4222232"/>
                <a:ext cx="18722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 smtClean="0"/>
                  <a:t>생산요소의 수요</a:t>
                </a:r>
                <a:endParaRPr lang="ko-KR" altLang="en-US" sz="1600" dirty="0"/>
              </a:p>
            </p:txBody>
          </p:sp>
          <p:cxnSp>
            <p:nvCxnSpPr>
              <p:cNvPr id="8" name="Shape 7"/>
              <p:cNvCxnSpPr>
                <a:stCxn id="16" idx="4"/>
                <a:endCxn id="14" idx="1"/>
              </p:cNvCxnSpPr>
              <p:nvPr/>
            </p:nvCxnSpPr>
            <p:spPr>
              <a:xfrm rot="16200000" flipH="1">
                <a:off x="2097634" y="2968830"/>
                <a:ext cx="1044256" cy="2468372"/>
              </a:xfrm>
              <a:prstGeom prst="bentConnector2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hape 8"/>
              <p:cNvCxnSpPr>
                <a:stCxn id="14" idx="3"/>
                <a:endCxn id="19" idx="4"/>
              </p:cNvCxnSpPr>
              <p:nvPr/>
            </p:nvCxnSpPr>
            <p:spPr>
              <a:xfrm flipV="1">
                <a:off x="5292080" y="3680888"/>
                <a:ext cx="2369022" cy="1044256"/>
              </a:xfrm>
              <a:prstGeom prst="bentConnector2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hape 9"/>
              <p:cNvCxnSpPr>
                <a:stCxn id="19" idx="0"/>
                <a:endCxn id="20" idx="3"/>
              </p:cNvCxnSpPr>
              <p:nvPr/>
            </p:nvCxnSpPr>
            <p:spPr>
              <a:xfrm rot="16200000" flipV="1">
                <a:off x="6008539" y="768325"/>
                <a:ext cx="936104" cy="2369022"/>
              </a:xfrm>
              <a:prstGeom prst="bentConnector2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hape 10"/>
              <p:cNvCxnSpPr>
                <a:stCxn id="20" idx="1"/>
                <a:endCxn id="16" idx="0"/>
              </p:cNvCxnSpPr>
              <p:nvPr/>
            </p:nvCxnSpPr>
            <p:spPr>
              <a:xfrm rot="10800000" flipV="1">
                <a:off x="1385576" y="1484784"/>
                <a:ext cx="2468372" cy="936104"/>
              </a:xfrm>
              <a:prstGeom prst="bentConnector2">
                <a:avLst/>
              </a:prstGeom>
              <a:ln w="254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1103424" y="4758822"/>
                <a:ext cx="28803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smtClean="0"/>
                  <a:t>생산요소에 대한 대가지급</a:t>
                </a:r>
                <a:endParaRPr lang="ko-KR" altLang="en-US" sz="1600" dirty="0"/>
              </a:p>
            </p:txBody>
          </p:sp>
          <p:cxnSp>
            <p:nvCxnSpPr>
              <p:cNvPr id="13" name="Shape 12"/>
              <p:cNvCxnSpPr/>
              <p:nvPr/>
            </p:nvCxnSpPr>
            <p:spPr>
              <a:xfrm rot="10800000">
                <a:off x="1529592" y="3680888"/>
                <a:ext cx="2466344" cy="900240"/>
              </a:xfrm>
              <a:prstGeom prst="bentConnector2">
                <a:avLst/>
              </a:prstGeom>
              <a:ln w="25400">
                <a:solidFill>
                  <a:schemeClr val="accent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직사각형 13"/>
              <p:cNvSpPr/>
              <p:nvPr/>
            </p:nvSpPr>
            <p:spPr>
              <a:xfrm>
                <a:off x="3853948" y="4437112"/>
                <a:ext cx="1438132" cy="576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000" dirty="0" smtClean="0">
                    <a:solidFill>
                      <a:schemeClr val="dk1"/>
                    </a:solidFill>
                  </a:rPr>
                  <a:t>시  장</a:t>
                </a:r>
                <a:endParaRPr lang="ko-KR" altLang="en-US" sz="2000" dirty="0">
                  <a:solidFill>
                    <a:schemeClr val="dk1"/>
                  </a:solidFill>
                </a:endParaRPr>
              </a:p>
            </p:txBody>
          </p:sp>
          <p:cxnSp>
            <p:nvCxnSpPr>
              <p:cNvPr id="15" name="Shape 48"/>
              <p:cNvCxnSpPr/>
              <p:nvPr/>
            </p:nvCxnSpPr>
            <p:spPr>
              <a:xfrm flipV="1">
                <a:off x="1527564" y="1628800"/>
                <a:ext cx="2324356" cy="936104"/>
              </a:xfrm>
              <a:prstGeom prst="bentConnector3">
                <a:avLst>
                  <a:gd name="adj1" fmla="val 169"/>
                </a:avLst>
              </a:prstGeom>
              <a:ln w="25400">
                <a:solidFill>
                  <a:schemeClr val="accent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hape 48"/>
              <p:cNvCxnSpPr/>
              <p:nvPr/>
            </p:nvCxnSpPr>
            <p:spPr>
              <a:xfrm>
                <a:off x="5292080" y="1628800"/>
                <a:ext cx="2232248" cy="792088"/>
              </a:xfrm>
              <a:prstGeom prst="bentConnector3">
                <a:avLst>
                  <a:gd name="adj1" fmla="val 99702"/>
                </a:avLst>
              </a:prstGeom>
              <a:ln w="25400">
                <a:solidFill>
                  <a:schemeClr val="accent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hape 48"/>
              <p:cNvCxnSpPr/>
              <p:nvPr/>
            </p:nvCxnSpPr>
            <p:spPr>
              <a:xfrm rot="10800000" flipV="1">
                <a:off x="5292080" y="3537584"/>
                <a:ext cx="2225006" cy="1043544"/>
              </a:xfrm>
              <a:prstGeom prst="bentConnector3">
                <a:avLst>
                  <a:gd name="adj1" fmla="val 136"/>
                </a:avLst>
              </a:prstGeom>
              <a:ln w="25400">
                <a:solidFill>
                  <a:schemeClr val="accent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직사각형 19"/>
              <p:cNvSpPr/>
              <p:nvPr/>
            </p:nvSpPr>
            <p:spPr>
              <a:xfrm>
                <a:off x="3853948" y="1196752"/>
                <a:ext cx="1438132" cy="576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000" dirty="0" smtClean="0">
                    <a:solidFill>
                      <a:schemeClr val="dk1"/>
                    </a:solidFill>
                  </a:rPr>
                  <a:t>시  장</a:t>
                </a:r>
                <a:endParaRPr lang="ko-KR" altLang="en-US" sz="2000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29976" y="4758822"/>
                <a:ext cx="32403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smtClean="0"/>
                  <a:t>생산요소의 제공을 통한 가계의 수입</a:t>
                </a:r>
                <a:endParaRPr lang="ko-KR" altLang="en-US" sz="14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508104" y="4222232"/>
                <a:ext cx="18722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 smtClean="0"/>
                  <a:t>생산요소의 공급</a:t>
                </a:r>
                <a:endParaRPr lang="ko-KR" altLang="en-US" sz="16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508104" y="1639848"/>
                <a:ext cx="18722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 smtClean="0"/>
                  <a:t>생산물의 수요</a:t>
                </a:r>
                <a:endParaRPr lang="ko-KR" altLang="en-US" sz="16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691680" y="1639848"/>
                <a:ext cx="18722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 smtClean="0"/>
                  <a:t>생산물의 공급</a:t>
                </a:r>
                <a:endParaRPr lang="ko-KR" altLang="en-US" sz="16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475656" y="1124744"/>
                <a:ext cx="23042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 smtClean="0"/>
                  <a:t>생산물의 판매수입</a:t>
                </a:r>
                <a:endParaRPr lang="ko-KR" altLang="en-US" sz="16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221216" y="1136936"/>
                <a:ext cx="28803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 smtClean="0"/>
                  <a:t>생산물의 구입을 위한 비용지출</a:t>
                </a:r>
                <a:endParaRPr lang="ko-KR" altLang="en-US" sz="14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691680" y="3864163"/>
                <a:ext cx="1872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 smtClean="0"/>
                  <a:t>보험료의 납부</a:t>
                </a:r>
                <a:endParaRPr lang="ko-KR" altLang="en-US" sz="14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691680" y="3523868"/>
                <a:ext cx="1872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 smtClean="0"/>
                  <a:t>조세의 납부</a:t>
                </a:r>
                <a:endParaRPr lang="ko-KR" altLang="en-US" sz="14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440684" y="2812678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 smtClean="0"/>
                  <a:t>국가</a:t>
                </a:r>
                <a:endParaRPr lang="en-US" altLang="ko-KR" sz="1400" dirty="0" smtClean="0"/>
              </a:p>
              <a:p>
                <a:pPr algn="ctr"/>
                <a:r>
                  <a:rPr lang="ko-KR" altLang="en-US" sz="1400" dirty="0" smtClean="0"/>
                  <a:t>보조</a:t>
                </a:r>
                <a:endParaRPr lang="ko-KR" altLang="en-US" sz="14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988462">
                <a:off x="5146925" y="2398276"/>
                <a:ext cx="1872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 smtClean="0"/>
                  <a:t>소득보장의 제공</a:t>
                </a:r>
                <a:endParaRPr lang="ko-KR" altLang="en-US" sz="14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 rot="21045106">
                <a:off x="5298566" y="3207854"/>
                <a:ext cx="1872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 smtClean="0"/>
                  <a:t>소득보장의 제공</a:t>
                </a:r>
                <a:endParaRPr lang="ko-KR" altLang="en-US" sz="14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743560" y="3864163"/>
                <a:ext cx="1872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 smtClean="0"/>
                  <a:t>보험료의 납부</a:t>
                </a:r>
                <a:endParaRPr lang="ko-KR" altLang="en-US" sz="14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652120" y="3559621"/>
                <a:ext cx="18722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 smtClean="0"/>
                  <a:t>조세의 납부</a:t>
                </a:r>
                <a:endParaRPr lang="ko-KR" altLang="en-US" sz="1400" dirty="0"/>
              </a:p>
            </p:txBody>
          </p:sp>
          <p:sp>
            <p:nvSpPr>
              <p:cNvPr id="50" name="자유형 49"/>
              <p:cNvSpPr/>
              <p:nvPr/>
            </p:nvSpPr>
            <p:spPr>
              <a:xfrm>
                <a:off x="1696596" y="3512820"/>
                <a:ext cx="2443356" cy="647700"/>
              </a:xfrm>
              <a:custGeom>
                <a:avLst/>
                <a:gdLst>
                  <a:gd name="connsiteX0" fmla="*/ 0 w 2438400"/>
                  <a:gd name="connsiteY0" fmla="*/ 0 h 647700"/>
                  <a:gd name="connsiteX1" fmla="*/ 0 w 2438400"/>
                  <a:gd name="connsiteY1" fmla="*/ 647700 h 647700"/>
                  <a:gd name="connsiteX2" fmla="*/ 1661160 w 2438400"/>
                  <a:gd name="connsiteY2" fmla="*/ 647700 h 647700"/>
                  <a:gd name="connsiteX3" fmla="*/ 2438400 w 2438400"/>
                  <a:gd name="connsiteY3" fmla="*/ 281940 h 647700"/>
                  <a:gd name="connsiteX4" fmla="*/ 2438400 w 2438400"/>
                  <a:gd name="connsiteY4" fmla="*/ 281940 h 647700"/>
                  <a:gd name="connsiteX5" fmla="*/ 2438400 w 2438400"/>
                  <a:gd name="connsiteY5" fmla="*/ 274320 h 647700"/>
                  <a:gd name="connsiteX0" fmla="*/ 0 w 2438400"/>
                  <a:gd name="connsiteY0" fmla="*/ 0 h 647700"/>
                  <a:gd name="connsiteX1" fmla="*/ 0 w 2438400"/>
                  <a:gd name="connsiteY1" fmla="*/ 647700 h 647700"/>
                  <a:gd name="connsiteX2" fmla="*/ 1661160 w 2438400"/>
                  <a:gd name="connsiteY2" fmla="*/ 647700 h 647700"/>
                  <a:gd name="connsiteX3" fmla="*/ 2438400 w 2438400"/>
                  <a:gd name="connsiteY3" fmla="*/ 281940 h 647700"/>
                  <a:gd name="connsiteX4" fmla="*/ 2438400 w 2438400"/>
                  <a:gd name="connsiteY4" fmla="*/ 281940 h 647700"/>
                  <a:gd name="connsiteX0" fmla="*/ 0 w 2438400"/>
                  <a:gd name="connsiteY0" fmla="*/ 0 h 647700"/>
                  <a:gd name="connsiteX1" fmla="*/ 0 w 2438400"/>
                  <a:gd name="connsiteY1" fmla="*/ 647700 h 647700"/>
                  <a:gd name="connsiteX2" fmla="*/ 1661160 w 2438400"/>
                  <a:gd name="connsiteY2" fmla="*/ 647700 h 647700"/>
                  <a:gd name="connsiteX3" fmla="*/ 2438400 w 2438400"/>
                  <a:gd name="connsiteY3" fmla="*/ 281940 h 647700"/>
                  <a:gd name="connsiteX0" fmla="*/ 0 w 2443356"/>
                  <a:gd name="connsiteY0" fmla="*/ 0 h 647700"/>
                  <a:gd name="connsiteX1" fmla="*/ 0 w 2443356"/>
                  <a:gd name="connsiteY1" fmla="*/ 647700 h 647700"/>
                  <a:gd name="connsiteX2" fmla="*/ 1661160 w 2443356"/>
                  <a:gd name="connsiteY2" fmla="*/ 647700 h 647700"/>
                  <a:gd name="connsiteX3" fmla="*/ 2443356 w 2443356"/>
                  <a:gd name="connsiteY3" fmla="*/ 420236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3356" h="647700">
                    <a:moveTo>
                      <a:pt x="0" y="0"/>
                    </a:moveTo>
                    <a:lnTo>
                      <a:pt x="0" y="647700"/>
                    </a:lnTo>
                    <a:lnTo>
                      <a:pt x="1661160" y="647700"/>
                    </a:lnTo>
                    <a:lnTo>
                      <a:pt x="2443356" y="420236"/>
                    </a:lnTo>
                  </a:path>
                </a:pathLst>
              </a:custGeom>
              <a:ln w="25400">
                <a:solidFill>
                  <a:schemeClr val="tx1"/>
                </a:solidFill>
                <a:prstDash val="sysDash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자유형 50"/>
              <p:cNvSpPr/>
              <p:nvPr/>
            </p:nvSpPr>
            <p:spPr>
              <a:xfrm flipH="1">
                <a:off x="5004048" y="3518520"/>
                <a:ext cx="2368644" cy="653420"/>
              </a:xfrm>
              <a:custGeom>
                <a:avLst/>
                <a:gdLst>
                  <a:gd name="connsiteX0" fmla="*/ 0 w 2438400"/>
                  <a:gd name="connsiteY0" fmla="*/ 0 h 647700"/>
                  <a:gd name="connsiteX1" fmla="*/ 0 w 2438400"/>
                  <a:gd name="connsiteY1" fmla="*/ 647700 h 647700"/>
                  <a:gd name="connsiteX2" fmla="*/ 1661160 w 2438400"/>
                  <a:gd name="connsiteY2" fmla="*/ 647700 h 647700"/>
                  <a:gd name="connsiteX3" fmla="*/ 2438400 w 2438400"/>
                  <a:gd name="connsiteY3" fmla="*/ 281940 h 647700"/>
                  <a:gd name="connsiteX4" fmla="*/ 2438400 w 2438400"/>
                  <a:gd name="connsiteY4" fmla="*/ 281940 h 647700"/>
                  <a:gd name="connsiteX5" fmla="*/ 2438400 w 2438400"/>
                  <a:gd name="connsiteY5" fmla="*/ 274320 h 647700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438400 w 2438400"/>
                  <a:gd name="connsiteY4" fmla="*/ 604252 h 970012"/>
                  <a:gd name="connsiteX5" fmla="*/ 2222376 w 2438400"/>
                  <a:gd name="connsiteY5" fmla="*/ 0 h 970012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222376 w 2438400"/>
                  <a:gd name="connsiteY4" fmla="*/ 0 h 970012"/>
                  <a:gd name="connsiteX0" fmla="*/ 0 w 2222376"/>
                  <a:gd name="connsiteY0" fmla="*/ 322312 h 970012"/>
                  <a:gd name="connsiteX1" fmla="*/ 0 w 2222376"/>
                  <a:gd name="connsiteY1" fmla="*/ 970012 h 970012"/>
                  <a:gd name="connsiteX2" fmla="*/ 1661160 w 2222376"/>
                  <a:gd name="connsiteY2" fmla="*/ 970012 h 970012"/>
                  <a:gd name="connsiteX3" fmla="*/ 2222376 w 2222376"/>
                  <a:gd name="connsiteY3" fmla="*/ 0 h 970012"/>
                  <a:gd name="connsiteX0" fmla="*/ 0 w 2366392"/>
                  <a:gd name="connsiteY0" fmla="*/ 394320 h 1042020"/>
                  <a:gd name="connsiteX1" fmla="*/ 0 w 2366392"/>
                  <a:gd name="connsiteY1" fmla="*/ 1042020 h 1042020"/>
                  <a:gd name="connsiteX2" fmla="*/ 1661160 w 2366392"/>
                  <a:gd name="connsiteY2" fmla="*/ 1042020 h 1042020"/>
                  <a:gd name="connsiteX3" fmla="*/ 2366392 w 2366392"/>
                  <a:gd name="connsiteY3" fmla="*/ 0 h 1042020"/>
                  <a:gd name="connsiteX0" fmla="*/ 0 w 2366392"/>
                  <a:gd name="connsiteY0" fmla="*/ 394320 h 1047740"/>
                  <a:gd name="connsiteX1" fmla="*/ 0 w 2366392"/>
                  <a:gd name="connsiteY1" fmla="*/ 1042020 h 1047740"/>
                  <a:gd name="connsiteX2" fmla="*/ 1405116 w 2366392"/>
                  <a:gd name="connsiteY2" fmla="*/ 1047740 h 1047740"/>
                  <a:gd name="connsiteX3" fmla="*/ 2366392 w 2366392"/>
                  <a:gd name="connsiteY3" fmla="*/ 0 h 1047740"/>
                  <a:gd name="connsiteX0" fmla="*/ 0 w 2438400"/>
                  <a:gd name="connsiteY0" fmla="*/ 538336 h 1191756"/>
                  <a:gd name="connsiteX1" fmla="*/ 0 w 2438400"/>
                  <a:gd name="connsiteY1" fmla="*/ 1186036 h 1191756"/>
                  <a:gd name="connsiteX2" fmla="*/ 1405116 w 2438400"/>
                  <a:gd name="connsiteY2" fmla="*/ 1191756 h 1191756"/>
                  <a:gd name="connsiteX3" fmla="*/ 2438400 w 2438400"/>
                  <a:gd name="connsiteY3" fmla="*/ 0 h 1191756"/>
                  <a:gd name="connsiteX0" fmla="*/ 0 w 2368644"/>
                  <a:gd name="connsiteY0" fmla="*/ 0 h 653420"/>
                  <a:gd name="connsiteX1" fmla="*/ 0 w 2368644"/>
                  <a:gd name="connsiteY1" fmla="*/ 647700 h 653420"/>
                  <a:gd name="connsiteX2" fmla="*/ 1405116 w 2368644"/>
                  <a:gd name="connsiteY2" fmla="*/ 653420 h 653420"/>
                  <a:gd name="connsiteX3" fmla="*/ 2368644 w 2368644"/>
                  <a:gd name="connsiteY3" fmla="*/ 414536 h 65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68644" h="653420">
                    <a:moveTo>
                      <a:pt x="0" y="0"/>
                    </a:moveTo>
                    <a:lnTo>
                      <a:pt x="0" y="647700"/>
                    </a:lnTo>
                    <a:lnTo>
                      <a:pt x="1405116" y="653420"/>
                    </a:lnTo>
                    <a:lnTo>
                      <a:pt x="2368644" y="414536"/>
                    </a:lnTo>
                  </a:path>
                </a:pathLst>
              </a:custGeom>
              <a:ln w="25400">
                <a:solidFill>
                  <a:schemeClr val="tx1"/>
                </a:solidFill>
                <a:prstDash val="sysDash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자유형 51"/>
              <p:cNvSpPr/>
              <p:nvPr/>
            </p:nvSpPr>
            <p:spPr>
              <a:xfrm flipH="1">
                <a:off x="4860032" y="2636912"/>
                <a:ext cx="2376264" cy="1224136"/>
              </a:xfrm>
              <a:custGeom>
                <a:avLst/>
                <a:gdLst>
                  <a:gd name="connsiteX0" fmla="*/ 0 w 2438400"/>
                  <a:gd name="connsiteY0" fmla="*/ 0 h 647700"/>
                  <a:gd name="connsiteX1" fmla="*/ 0 w 2438400"/>
                  <a:gd name="connsiteY1" fmla="*/ 647700 h 647700"/>
                  <a:gd name="connsiteX2" fmla="*/ 1661160 w 2438400"/>
                  <a:gd name="connsiteY2" fmla="*/ 647700 h 647700"/>
                  <a:gd name="connsiteX3" fmla="*/ 2438400 w 2438400"/>
                  <a:gd name="connsiteY3" fmla="*/ 281940 h 647700"/>
                  <a:gd name="connsiteX4" fmla="*/ 2438400 w 2438400"/>
                  <a:gd name="connsiteY4" fmla="*/ 281940 h 647700"/>
                  <a:gd name="connsiteX5" fmla="*/ 2438400 w 2438400"/>
                  <a:gd name="connsiteY5" fmla="*/ 274320 h 647700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438400 w 2438400"/>
                  <a:gd name="connsiteY4" fmla="*/ 604252 h 970012"/>
                  <a:gd name="connsiteX5" fmla="*/ 2222376 w 2438400"/>
                  <a:gd name="connsiteY5" fmla="*/ 0 h 970012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222376 w 2438400"/>
                  <a:gd name="connsiteY4" fmla="*/ 0 h 970012"/>
                  <a:gd name="connsiteX0" fmla="*/ 0 w 2222376"/>
                  <a:gd name="connsiteY0" fmla="*/ 322312 h 970012"/>
                  <a:gd name="connsiteX1" fmla="*/ 0 w 2222376"/>
                  <a:gd name="connsiteY1" fmla="*/ 970012 h 970012"/>
                  <a:gd name="connsiteX2" fmla="*/ 1661160 w 2222376"/>
                  <a:gd name="connsiteY2" fmla="*/ 970012 h 970012"/>
                  <a:gd name="connsiteX3" fmla="*/ 2222376 w 2222376"/>
                  <a:gd name="connsiteY3" fmla="*/ 0 h 970012"/>
                  <a:gd name="connsiteX0" fmla="*/ 0 w 2366392"/>
                  <a:gd name="connsiteY0" fmla="*/ 394320 h 1042020"/>
                  <a:gd name="connsiteX1" fmla="*/ 0 w 2366392"/>
                  <a:gd name="connsiteY1" fmla="*/ 1042020 h 1042020"/>
                  <a:gd name="connsiteX2" fmla="*/ 1661160 w 2366392"/>
                  <a:gd name="connsiteY2" fmla="*/ 1042020 h 1042020"/>
                  <a:gd name="connsiteX3" fmla="*/ 2366392 w 2366392"/>
                  <a:gd name="connsiteY3" fmla="*/ 0 h 1042020"/>
                  <a:gd name="connsiteX0" fmla="*/ 0 w 2366392"/>
                  <a:gd name="connsiteY0" fmla="*/ 394320 h 1047740"/>
                  <a:gd name="connsiteX1" fmla="*/ 0 w 2366392"/>
                  <a:gd name="connsiteY1" fmla="*/ 1042020 h 1047740"/>
                  <a:gd name="connsiteX2" fmla="*/ 1405116 w 2366392"/>
                  <a:gd name="connsiteY2" fmla="*/ 1047740 h 1047740"/>
                  <a:gd name="connsiteX3" fmla="*/ 2366392 w 2366392"/>
                  <a:gd name="connsiteY3" fmla="*/ 0 h 1047740"/>
                  <a:gd name="connsiteX0" fmla="*/ 0 w 2438400"/>
                  <a:gd name="connsiteY0" fmla="*/ 538336 h 1191756"/>
                  <a:gd name="connsiteX1" fmla="*/ 0 w 2438400"/>
                  <a:gd name="connsiteY1" fmla="*/ 1186036 h 1191756"/>
                  <a:gd name="connsiteX2" fmla="*/ 1405116 w 2438400"/>
                  <a:gd name="connsiteY2" fmla="*/ 1191756 h 1191756"/>
                  <a:gd name="connsiteX3" fmla="*/ 2438400 w 2438400"/>
                  <a:gd name="connsiteY3" fmla="*/ 0 h 1191756"/>
                  <a:gd name="connsiteX0" fmla="*/ 0 w 2368644"/>
                  <a:gd name="connsiteY0" fmla="*/ 0 h 653420"/>
                  <a:gd name="connsiteX1" fmla="*/ 0 w 2368644"/>
                  <a:gd name="connsiteY1" fmla="*/ 647700 h 653420"/>
                  <a:gd name="connsiteX2" fmla="*/ 1405116 w 2368644"/>
                  <a:gd name="connsiteY2" fmla="*/ 653420 h 653420"/>
                  <a:gd name="connsiteX3" fmla="*/ 2368644 w 2368644"/>
                  <a:gd name="connsiteY3" fmla="*/ 414536 h 653420"/>
                  <a:gd name="connsiteX0" fmla="*/ 0 w 2512660"/>
                  <a:gd name="connsiteY0" fmla="*/ 576064 h 1229484"/>
                  <a:gd name="connsiteX1" fmla="*/ 0 w 2512660"/>
                  <a:gd name="connsiteY1" fmla="*/ 1223764 h 1229484"/>
                  <a:gd name="connsiteX2" fmla="*/ 1405116 w 2512660"/>
                  <a:gd name="connsiteY2" fmla="*/ 1229484 h 1229484"/>
                  <a:gd name="connsiteX3" fmla="*/ 2512660 w 2512660"/>
                  <a:gd name="connsiteY3" fmla="*/ 0 h 1229484"/>
                  <a:gd name="connsiteX0" fmla="*/ 0 w 2512660"/>
                  <a:gd name="connsiteY0" fmla="*/ 576064 h 1224136"/>
                  <a:gd name="connsiteX1" fmla="*/ 0 w 2512660"/>
                  <a:gd name="connsiteY1" fmla="*/ 1223764 h 1224136"/>
                  <a:gd name="connsiteX2" fmla="*/ 1792580 w 2512660"/>
                  <a:gd name="connsiteY2" fmla="*/ 1224136 h 1224136"/>
                  <a:gd name="connsiteX3" fmla="*/ 2512660 w 2512660"/>
                  <a:gd name="connsiteY3" fmla="*/ 0 h 1224136"/>
                  <a:gd name="connsiteX0" fmla="*/ 0 w 2512660"/>
                  <a:gd name="connsiteY0" fmla="*/ 576064 h 1224136"/>
                  <a:gd name="connsiteX1" fmla="*/ 0 w 2512660"/>
                  <a:gd name="connsiteY1" fmla="*/ 1223764 h 1224136"/>
                  <a:gd name="connsiteX2" fmla="*/ 1648564 w 2512660"/>
                  <a:gd name="connsiteY2" fmla="*/ 1224136 h 1224136"/>
                  <a:gd name="connsiteX3" fmla="*/ 2512660 w 2512660"/>
                  <a:gd name="connsiteY3" fmla="*/ 0 h 1224136"/>
                  <a:gd name="connsiteX0" fmla="*/ 0 w 2512660"/>
                  <a:gd name="connsiteY0" fmla="*/ 576064 h 1224136"/>
                  <a:gd name="connsiteX1" fmla="*/ 136396 w 2512660"/>
                  <a:gd name="connsiteY1" fmla="*/ 1224136 h 1224136"/>
                  <a:gd name="connsiteX2" fmla="*/ 1648564 w 2512660"/>
                  <a:gd name="connsiteY2" fmla="*/ 1224136 h 1224136"/>
                  <a:gd name="connsiteX3" fmla="*/ 2512660 w 2512660"/>
                  <a:gd name="connsiteY3" fmla="*/ 0 h 1224136"/>
                  <a:gd name="connsiteX0" fmla="*/ 0 w 2512660"/>
                  <a:gd name="connsiteY0" fmla="*/ 576064 h 1224136"/>
                  <a:gd name="connsiteX1" fmla="*/ 136396 w 2512660"/>
                  <a:gd name="connsiteY1" fmla="*/ 792088 h 1224136"/>
                  <a:gd name="connsiteX2" fmla="*/ 136396 w 2512660"/>
                  <a:gd name="connsiteY2" fmla="*/ 1224136 h 1224136"/>
                  <a:gd name="connsiteX3" fmla="*/ 1648564 w 2512660"/>
                  <a:gd name="connsiteY3" fmla="*/ 1224136 h 1224136"/>
                  <a:gd name="connsiteX4" fmla="*/ 2512660 w 2512660"/>
                  <a:gd name="connsiteY4" fmla="*/ 0 h 1224136"/>
                  <a:gd name="connsiteX0" fmla="*/ 0 w 2376264"/>
                  <a:gd name="connsiteY0" fmla="*/ 792088 h 1224136"/>
                  <a:gd name="connsiteX1" fmla="*/ 0 w 2376264"/>
                  <a:gd name="connsiteY1" fmla="*/ 1224136 h 1224136"/>
                  <a:gd name="connsiteX2" fmla="*/ 1512168 w 2376264"/>
                  <a:gd name="connsiteY2" fmla="*/ 1224136 h 1224136"/>
                  <a:gd name="connsiteX3" fmla="*/ 2376264 w 2376264"/>
                  <a:gd name="connsiteY3" fmla="*/ 0 h 1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6264" h="1224136">
                    <a:moveTo>
                      <a:pt x="0" y="792088"/>
                    </a:moveTo>
                    <a:lnTo>
                      <a:pt x="0" y="1224136"/>
                    </a:lnTo>
                    <a:lnTo>
                      <a:pt x="1512168" y="1224136"/>
                    </a:lnTo>
                    <a:lnTo>
                      <a:pt x="2376264" y="0"/>
                    </a:lnTo>
                  </a:path>
                </a:pathLst>
              </a:custGeom>
              <a:ln w="25400">
                <a:solidFill>
                  <a:schemeClr val="tx1"/>
                </a:solidFill>
                <a:prstDash val="sysDash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자유형 52"/>
              <p:cNvSpPr/>
              <p:nvPr/>
            </p:nvSpPr>
            <p:spPr>
              <a:xfrm>
                <a:off x="1843316" y="2636912"/>
                <a:ext cx="2440652" cy="1185034"/>
              </a:xfrm>
              <a:custGeom>
                <a:avLst/>
                <a:gdLst>
                  <a:gd name="connsiteX0" fmla="*/ 0 w 2438400"/>
                  <a:gd name="connsiteY0" fmla="*/ 0 h 647700"/>
                  <a:gd name="connsiteX1" fmla="*/ 0 w 2438400"/>
                  <a:gd name="connsiteY1" fmla="*/ 647700 h 647700"/>
                  <a:gd name="connsiteX2" fmla="*/ 1661160 w 2438400"/>
                  <a:gd name="connsiteY2" fmla="*/ 647700 h 647700"/>
                  <a:gd name="connsiteX3" fmla="*/ 2438400 w 2438400"/>
                  <a:gd name="connsiteY3" fmla="*/ 281940 h 647700"/>
                  <a:gd name="connsiteX4" fmla="*/ 2438400 w 2438400"/>
                  <a:gd name="connsiteY4" fmla="*/ 281940 h 647700"/>
                  <a:gd name="connsiteX5" fmla="*/ 2438400 w 2438400"/>
                  <a:gd name="connsiteY5" fmla="*/ 274320 h 647700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438400 w 2438400"/>
                  <a:gd name="connsiteY4" fmla="*/ 604252 h 970012"/>
                  <a:gd name="connsiteX5" fmla="*/ 2222376 w 2438400"/>
                  <a:gd name="connsiteY5" fmla="*/ 0 h 970012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222376 w 2438400"/>
                  <a:gd name="connsiteY4" fmla="*/ 0 h 970012"/>
                  <a:gd name="connsiteX0" fmla="*/ 0 w 2222376"/>
                  <a:gd name="connsiteY0" fmla="*/ 322312 h 970012"/>
                  <a:gd name="connsiteX1" fmla="*/ 0 w 2222376"/>
                  <a:gd name="connsiteY1" fmla="*/ 970012 h 970012"/>
                  <a:gd name="connsiteX2" fmla="*/ 1661160 w 2222376"/>
                  <a:gd name="connsiteY2" fmla="*/ 970012 h 970012"/>
                  <a:gd name="connsiteX3" fmla="*/ 2222376 w 2222376"/>
                  <a:gd name="connsiteY3" fmla="*/ 0 h 970012"/>
                  <a:gd name="connsiteX0" fmla="*/ 0 w 2366392"/>
                  <a:gd name="connsiteY0" fmla="*/ 394320 h 1042020"/>
                  <a:gd name="connsiteX1" fmla="*/ 0 w 2366392"/>
                  <a:gd name="connsiteY1" fmla="*/ 1042020 h 1042020"/>
                  <a:gd name="connsiteX2" fmla="*/ 1661160 w 2366392"/>
                  <a:gd name="connsiteY2" fmla="*/ 1042020 h 1042020"/>
                  <a:gd name="connsiteX3" fmla="*/ 2366392 w 2366392"/>
                  <a:gd name="connsiteY3" fmla="*/ 0 h 1042020"/>
                  <a:gd name="connsiteX0" fmla="*/ 0 w 2366392"/>
                  <a:gd name="connsiteY0" fmla="*/ 394320 h 1047740"/>
                  <a:gd name="connsiteX1" fmla="*/ 0 w 2366392"/>
                  <a:gd name="connsiteY1" fmla="*/ 1042020 h 1047740"/>
                  <a:gd name="connsiteX2" fmla="*/ 1405116 w 2366392"/>
                  <a:gd name="connsiteY2" fmla="*/ 1047740 h 1047740"/>
                  <a:gd name="connsiteX3" fmla="*/ 2366392 w 2366392"/>
                  <a:gd name="connsiteY3" fmla="*/ 0 h 1047740"/>
                  <a:gd name="connsiteX0" fmla="*/ 0 w 2438400"/>
                  <a:gd name="connsiteY0" fmla="*/ 538336 h 1191756"/>
                  <a:gd name="connsiteX1" fmla="*/ 0 w 2438400"/>
                  <a:gd name="connsiteY1" fmla="*/ 1186036 h 1191756"/>
                  <a:gd name="connsiteX2" fmla="*/ 1405116 w 2438400"/>
                  <a:gd name="connsiteY2" fmla="*/ 1191756 h 1191756"/>
                  <a:gd name="connsiteX3" fmla="*/ 2438400 w 2438400"/>
                  <a:gd name="connsiteY3" fmla="*/ 0 h 1191756"/>
                  <a:gd name="connsiteX0" fmla="*/ 0 w 2368644"/>
                  <a:gd name="connsiteY0" fmla="*/ 0 h 653420"/>
                  <a:gd name="connsiteX1" fmla="*/ 0 w 2368644"/>
                  <a:gd name="connsiteY1" fmla="*/ 647700 h 653420"/>
                  <a:gd name="connsiteX2" fmla="*/ 1405116 w 2368644"/>
                  <a:gd name="connsiteY2" fmla="*/ 653420 h 653420"/>
                  <a:gd name="connsiteX3" fmla="*/ 2368644 w 2368644"/>
                  <a:gd name="connsiteY3" fmla="*/ 414536 h 653420"/>
                  <a:gd name="connsiteX0" fmla="*/ 0 w 2440652"/>
                  <a:gd name="connsiteY0" fmla="*/ 531614 h 1185034"/>
                  <a:gd name="connsiteX1" fmla="*/ 0 w 2440652"/>
                  <a:gd name="connsiteY1" fmla="*/ 1179314 h 1185034"/>
                  <a:gd name="connsiteX2" fmla="*/ 1405116 w 2440652"/>
                  <a:gd name="connsiteY2" fmla="*/ 1185034 h 1185034"/>
                  <a:gd name="connsiteX3" fmla="*/ 2440652 w 2440652"/>
                  <a:gd name="connsiteY3" fmla="*/ 0 h 1185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0652" h="1185034">
                    <a:moveTo>
                      <a:pt x="0" y="531614"/>
                    </a:moveTo>
                    <a:lnTo>
                      <a:pt x="0" y="1179314"/>
                    </a:lnTo>
                    <a:lnTo>
                      <a:pt x="1405116" y="1185034"/>
                    </a:lnTo>
                    <a:lnTo>
                      <a:pt x="2440652" y="0"/>
                    </a:lnTo>
                  </a:path>
                </a:pathLst>
              </a:custGeom>
              <a:ln w="25400">
                <a:solidFill>
                  <a:schemeClr val="tx1"/>
                </a:solidFill>
                <a:prstDash val="sysDash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자유형 53"/>
              <p:cNvSpPr/>
              <p:nvPr/>
            </p:nvSpPr>
            <p:spPr>
              <a:xfrm flipH="1">
                <a:off x="4572000" y="2708920"/>
                <a:ext cx="0" cy="720080"/>
              </a:xfrm>
              <a:custGeom>
                <a:avLst/>
                <a:gdLst>
                  <a:gd name="connsiteX0" fmla="*/ 0 w 2438400"/>
                  <a:gd name="connsiteY0" fmla="*/ 0 h 647700"/>
                  <a:gd name="connsiteX1" fmla="*/ 0 w 2438400"/>
                  <a:gd name="connsiteY1" fmla="*/ 647700 h 647700"/>
                  <a:gd name="connsiteX2" fmla="*/ 1661160 w 2438400"/>
                  <a:gd name="connsiteY2" fmla="*/ 647700 h 647700"/>
                  <a:gd name="connsiteX3" fmla="*/ 2438400 w 2438400"/>
                  <a:gd name="connsiteY3" fmla="*/ 281940 h 647700"/>
                  <a:gd name="connsiteX4" fmla="*/ 2438400 w 2438400"/>
                  <a:gd name="connsiteY4" fmla="*/ 281940 h 647700"/>
                  <a:gd name="connsiteX5" fmla="*/ 2438400 w 2438400"/>
                  <a:gd name="connsiteY5" fmla="*/ 274320 h 647700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438400 w 2438400"/>
                  <a:gd name="connsiteY4" fmla="*/ 604252 h 970012"/>
                  <a:gd name="connsiteX5" fmla="*/ 2222376 w 2438400"/>
                  <a:gd name="connsiteY5" fmla="*/ 0 h 970012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222376 w 2438400"/>
                  <a:gd name="connsiteY4" fmla="*/ 0 h 970012"/>
                  <a:gd name="connsiteX0" fmla="*/ 0 w 2222376"/>
                  <a:gd name="connsiteY0" fmla="*/ 322312 h 970012"/>
                  <a:gd name="connsiteX1" fmla="*/ 0 w 2222376"/>
                  <a:gd name="connsiteY1" fmla="*/ 970012 h 970012"/>
                  <a:gd name="connsiteX2" fmla="*/ 1661160 w 2222376"/>
                  <a:gd name="connsiteY2" fmla="*/ 970012 h 970012"/>
                  <a:gd name="connsiteX3" fmla="*/ 2222376 w 2222376"/>
                  <a:gd name="connsiteY3" fmla="*/ 0 h 970012"/>
                  <a:gd name="connsiteX0" fmla="*/ 0 w 2366392"/>
                  <a:gd name="connsiteY0" fmla="*/ 394320 h 1042020"/>
                  <a:gd name="connsiteX1" fmla="*/ 0 w 2366392"/>
                  <a:gd name="connsiteY1" fmla="*/ 1042020 h 1042020"/>
                  <a:gd name="connsiteX2" fmla="*/ 1661160 w 2366392"/>
                  <a:gd name="connsiteY2" fmla="*/ 1042020 h 1042020"/>
                  <a:gd name="connsiteX3" fmla="*/ 2366392 w 2366392"/>
                  <a:gd name="connsiteY3" fmla="*/ 0 h 1042020"/>
                  <a:gd name="connsiteX0" fmla="*/ 0 w 2366392"/>
                  <a:gd name="connsiteY0" fmla="*/ 394320 h 1047740"/>
                  <a:gd name="connsiteX1" fmla="*/ 0 w 2366392"/>
                  <a:gd name="connsiteY1" fmla="*/ 1042020 h 1047740"/>
                  <a:gd name="connsiteX2" fmla="*/ 1405116 w 2366392"/>
                  <a:gd name="connsiteY2" fmla="*/ 1047740 h 1047740"/>
                  <a:gd name="connsiteX3" fmla="*/ 2366392 w 2366392"/>
                  <a:gd name="connsiteY3" fmla="*/ 0 h 1047740"/>
                  <a:gd name="connsiteX0" fmla="*/ 0 w 2438400"/>
                  <a:gd name="connsiteY0" fmla="*/ 538336 h 1191756"/>
                  <a:gd name="connsiteX1" fmla="*/ 0 w 2438400"/>
                  <a:gd name="connsiteY1" fmla="*/ 1186036 h 1191756"/>
                  <a:gd name="connsiteX2" fmla="*/ 1405116 w 2438400"/>
                  <a:gd name="connsiteY2" fmla="*/ 1191756 h 1191756"/>
                  <a:gd name="connsiteX3" fmla="*/ 2438400 w 2438400"/>
                  <a:gd name="connsiteY3" fmla="*/ 0 h 1191756"/>
                  <a:gd name="connsiteX0" fmla="*/ 0 w 2368644"/>
                  <a:gd name="connsiteY0" fmla="*/ 0 h 653420"/>
                  <a:gd name="connsiteX1" fmla="*/ 0 w 2368644"/>
                  <a:gd name="connsiteY1" fmla="*/ 647700 h 653420"/>
                  <a:gd name="connsiteX2" fmla="*/ 1405116 w 2368644"/>
                  <a:gd name="connsiteY2" fmla="*/ 653420 h 653420"/>
                  <a:gd name="connsiteX3" fmla="*/ 2368644 w 2368644"/>
                  <a:gd name="connsiteY3" fmla="*/ 414536 h 653420"/>
                  <a:gd name="connsiteX0" fmla="*/ 0 w 2512660"/>
                  <a:gd name="connsiteY0" fmla="*/ 576064 h 1229484"/>
                  <a:gd name="connsiteX1" fmla="*/ 0 w 2512660"/>
                  <a:gd name="connsiteY1" fmla="*/ 1223764 h 1229484"/>
                  <a:gd name="connsiteX2" fmla="*/ 1405116 w 2512660"/>
                  <a:gd name="connsiteY2" fmla="*/ 1229484 h 1229484"/>
                  <a:gd name="connsiteX3" fmla="*/ 2512660 w 2512660"/>
                  <a:gd name="connsiteY3" fmla="*/ 0 h 1229484"/>
                  <a:gd name="connsiteX0" fmla="*/ 0 w 2512660"/>
                  <a:gd name="connsiteY0" fmla="*/ 1223764 h 1229484"/>
                  <a:gd name="connsiteX1" fmla="*/ 1405116 w 2512660"/>
                  <a:gd name="connsiteY1" fmla="*/ 1229484 h 1229484"/>
                  <a:gd name="connsiteX2" fmla="*/ 2512660 w 2512660"/>
                  <a:gd name="connsiteY2" fmla="*/ 0 h 1229484"/>
                  <a:gd name="connsiteX0" fmla="*/ 0 w 1107544"/>
                  <a:gd name="connsiteY0" fmla="*/ 1229484 h 1229484"/>
                  <a:gd name="connsiteX1" fmla="*/ 1107544 w 1107544"/>
                  <a:gd name="connsiteY1" fmla="*/ 0 h 1229484"/>
                  <a:gd name="connsiteX0" fmla="*/ 0 w 747504"/>
                  <a:gd name="connsiteY0" fmla="*/ 221372 h 221372"/>
                  <a:gd name="connsiteX1" fmla="*/ 747504 w 747504"/>
                  <a:gd name="connsiteY1" fmla="*/ 0 h 221372"/>
                  <a:gd name="connsiteX0" fmla="*/ 0 w 0"/>
                  <a:gd name="connsiteY0" fmla="*/ 0 h 720080"/>
                  <a:gd name="connsiteX1" fmla="*/ 0 w 0"/>
                  <a:gd name="connsiteY1" fmla="*/ 720080 h 720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720080">
                    <a:moveTo>
                      <a:pt x="0" y="0"/>
                    </a:moveTo>
                    <a:lnTo>
                      <a:pt x="0" y="720080"/>
                    </a:lnTo>
                  </a:path>
                </a:pathLst>
              </a:custGeom>
              <a:ln w="25400">
                <a:solidFill>
                  <a:schemeClr val="tx1"/>
                </a:solidFill>
                <a:prstDash val="solid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자유형 55"/>
              <p:cNvSpPr/>
              <p:nvPr/>
            </p:nvSpPr>
            <p:spPr>
              <a:xfrm flipH="1">
                <a:off x="4932040" y="2348880"/>
                <a:ext cx="2088232" cy="648072"/>
              </a:xfrm>
              <a:custGeom>
                <a:avLst/>
                <a:gdLst>
                  <a:gd name="connsiteX0" fmla="*/ 0 w 2438400"/>
                  <a:gd name="connsiteY0" fmla="*/ 0 h 647700"/>
                  <a:gd name="connsiteX1" fmla="*/ 0 w 2438400"/>
                  <a:gd name="connsiteY1" fmla="*/ 647700 h 647700"/>
                  <a:gd name="connsiteX2" fmla="*/ 1661160 w 2438400"/>
                  <a:gd name="connsiteY2" fmla="*/ 647700 h 647700"/>
                  <a:gd name="connsiteX3" fmla="*/ 2438400 w 2438400"/>
                  <a:gd name="connsiteY3" fmla="*/ 281940 h 647700"/>
                  <a:gd name="connsiteX4" fmla="*/ 2438400 w 2438400"/>
                  <a:gd name="connsiteY4" fmla="*/ 281940 h 647700"/>
                  <a:gd name="connsiteX5" fmla="*/ 2438400 w 2438400"/>
                  <a:gd name="connsiteY5" fmla="*/ 274320 h 647700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438400 w 2438400"/>
                  <a:gd name="connsiteY4" fmla="*/ 604252 h 970012"/>
                  <a:gd name="connsiteX5" fmla="*/ 2222376 w 2438400"/>
                  <a:gd name="connsiteY5" fmla="*/ 0 h 970012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222376 w 2438400"/>
                  <a:gd name="connsiteY4" fmla="*/ 0 h 970012"/>
                  <a:gd name="connsiteX0" fmla="*/ 0 w 2222376"/>
                  <a:gd name="connsiteY0" fmla="*/ 322312 h 970012"/>
                  <a:gd name="connsiteX1" fmla="*/ 0 w 2222376"/>
                  <a:gd name="connsiteY1" fmla="*/ 970012 h 970012"/>
                  <a:gd name="connsiteX2" fmla="*/ 1661160 w 2222376"/>
                  <a:gd name="connsiteY2" fmla="*/ 970012 h 970012"/>
                  <a:gd name="connsiteX3" fmla="*/ 2222376 w 2222376"/>
                  <a:gd name="connsiteY3" fmla="*/ 0 h 970012"/>
                  <a:gd name="connsiteX0" fmla="*/ 0 w 2366392"/>
                  <a:gd name="connsiteY0" fmla="*/ 394320 h 1042020"/>
                  <a:gd name="connsiteX1" fmla="*/ 0 w 2366392"/>
                  <a:gd name="connsiteY1" fmla="*/ 1042020 h 1042020"/>
                  <a:gd name="connsiteX2" fmla="*/ 1661160 w 2366392"/>
                  <a:gd name="connsiteY2" fmla="*/ 1042020 h 1042020"/>
                  <a:gd name="connsiteX3" fmla="*/ 2366392 w 2366392"/>
                  <a:gd name="connsiteY3" fmla="*/ 0 h 1042020"/>
                  <a:gd name="connsiteX0" fmla="*/ 0 w 2366392"/>
                  <a:gd name="connsiteY0" fmla="*/ 394320 h 1047740"/>
                  <a:gd name="connsiteX1" fmla="*/ 0 w 2366392"/>
                  <a:gd name="connsiteY1" fmla="*/ 1042020 h 1047740"/>
                  <a:gd name="connsiteX2" fmla="*/ 1405116 w 2366392"/>
                  <a:gd name="connsiteY2" fmla="*/ 1047740 h 1047740"/>
                  <a:gd name="connsiteX3" fmla="*/ 2366392 w 2366392"/>
                  <a:gd name="connsiteY3" fmla="*/ 0 h 1047740"/>
                  <a:gd name="connsiteX0" fmla="*/ 0 w 2438400"/>
                  <a:gd name="connsiteY0" fmla="*/ 538336 h 1191756"/>
                  <a:gd name="connsiteX1" fmla="*/ 0 w 2438400"/>
                  <a:gd name="connsiteY1" fmla="*/ 1186036 h 1191756"/>
                  <a:gd name="connsiteX2" fmla="*/ 1405116 w 2438400"/>
                  <a:gd name="connsiteY2" fmla="*/ 1191756 h 1191756"/>
                  <a:gd name="connsiteX3" fmla="*/ 2438400 w 2438400"/>
                  <a:gd name="connsiteY3" fmla="*/ 0 h 1191756"/>
                  <a:gd name="connsiteX0" fmla="*/ 0 w 2368644"/>
                  <a:gd name="connsiteY0" fmla="*/ 0 h 653420"/>
                  <a:gd name="connsiteX1" fmla="*/ 0 w 2368644"/>
                  <a:gd name="connsiteY1" fmla="*/ 647700 h 653420"/>
                  <a:gd name="connsiteX2" fmla="*/ 1405116 w 2368644"/>
                  <a:gd name="connsiteY2" fmla="*/ 653420 h 653420"/>
                  <a:gd name="connsiteX3" fmla="*/ 2368644 w 2368644"/>
                  <a:gd name="connsiteY3" fmla="*/ 414536 h 653420"/>
                  <a:gd name="connsiteX0" fmla="*/ 0 w 2512660"/>
                  <a:gd name="connsiteY0" fmla="*/ 576064 h 1229484"/>
                  <a:gd name="connsiteX1" fmla="*/ 0 w 2512660"/>
                  <a:gd name="connsiteY1" fmla="*/ 1223764 h 1229484"/>
                  <a:gd name="connsiteX2" fmla="*/ 1405116 w 2512660"/>
                  <a:gd name="connsiteY2" fmla="*/ 1229484 h 1229484"/>
                  <a:gd name="connsiteX3" fmla="*/ 2512660 w 2512660"/>
                  <a:gd name="connsiteY3" fmla="*/ 0 h 1229484"/>
                  <a:gd name="connsiteX0" fmla="*/ 0 w 2512660"/>
                  <a:gd name="connsiteY0" fmla="*/ 1223764 h 1229484"/>
                  <a:gd name="connsiteX1" fmla="*/ 1405116 w 2512660"/>
                  <a:gd name="connsiteY1" fmla="*/ 1229484 h 1229484"/>
                  <a:gd name="connsiteX2" fmla="*/ 2512660 w 2512660"/>
                  <a:gd name="connsiteY2" fmla="*/ 0 h 1229484"/>
                  <a:gd name="connsiteX0" fmla="*/ 0 w 1107544"/>
                  <a:gd name="connsiteY0" fmla="*/ 1229484 h 1229484"/>
                  <a:gd name="connsiteX1" fmla="*/ 1107544 w 1107544"/>
                  <a:gd name="connsiteY1" fmla="*/ 0 h 1229484"/>
                  <a:gd name="connsiteX0" fmla="*/ 0 w 144016"/>
                  <a:gd name="connsiteY0" fmla="*/ 144016 h 144016"/>
                  <a:gd name="connsiteX1" fmla="*/ 144016 w 144016"/>
                  <a:gd name="connsiteY1" fmla="*/ 0 h 144016"/>
                  <a:gd name="connsiteX0" fmla="*/ 2016224 w 2016224"/>
                  <a:gd name="connsiteY0" fmla="*/ 0 h 504056"/>
                  <a:gd name="connsiteX1" fmla="*/ 0 w 2016224"/>
                  <a:gd name="connsiteY1" fmla="*/ 504056 h 504056"/>
                  <a:gd name="connsiteX0" fmla="*/ 2088232 w 2088232"/>
                  <a:gd name="connsiteY0" fmla="*/ 0 h 648072"/>
                  <a:gd name="connsiteX1" fmla="*/ 0 w 2088232"/>
                  <a:gd name="connsiteY1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88232" h="648072">
                    <a:moveTo>
                      <a:pt x="2088232" y="0"/>
                    </a:moveTo>
                    <a:lnTo>
                      <a:pt x="0" y="648072"/>
                    </a:lnTo>
                  </a:path>
                </a:pathLst>
              </a:custGeom>
              <a:ln w="25400">
                <a:solidFill>
                  <a:schemeClr val="tx1"/>
                </a:solidFill>
                <a:prstDash val="solid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자유형 56"/>
              <p:cNvSpPr/>
              <p:nvPr/>
            </p:nvSpPr>
            <p:spPr>
              <a:xfrm flipH="1">
                <a:off x="4932040" y="3356992"/>
                <a:ext cx="2160240" cy="360040"/>
              </a:xfrm>
              <a:custGeom>
                <a:avLst/>
                <a:gdLst>
                  <a:gd name="connsiteX0" fmla="*/ 0 w 2438400"/>
                  <a:gd name="connsiteY0" fmla="*/ 0 h 647700"/>
                  <a:gd name="connsiteX1" fmla="*/ 0 w 2438400"/>
                  <a:gd name="connsiteY1" fmla="*/ 647700 h 647700"/>
                  <a:gd name="connsiteX2" fmla="*/ 1661160 w 2438400"/>
                  <a:gd name="connsiteY2" fmla="*/ 647700 h 647700"/>
                  <a:gd name="connsiteX3" fmla="*/ 2438400 w 2438400"/>
                  <a:gd name="connsiteY3" fmla="*/ 281940 h 647700"/>
                  <a:gd name="connsiteX4" fmla="*/ 2438400 w 2438400"/>
                  <a:gd name="connsiteY4" fmla="*/ 281940 h 647700"/>
                  <a:gd name="connsiteX5" fmla="*/ 2438400 w 2438400"/>
                  <a:gd name="connsiteY5" fmla="*/ 274320 h 647700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438400 w 2438400"/>
                  <a:gd name="connsiteY4" fmla="*/ 604252 h 970012"/>
                  <a:gd name="connsiteX5" fmla="*/ 2222376 w 2438400"/>
                  <a:gd name="connsiteY5" fmla="*/ 0 h 970012"/>
                  <a:gd name="connsiteX0" fmla="*/ 0 w 2438400"/>
                  <a:gd name="connsiteY0" fmla="*/ 322312 h 970012"/>
                  <a:gd name="connsiteX1" fmla="*/ 0 w 2438400"/>
                  <a:gd name="connsiteY1" fmla="*/ 970012 h 970012"/>
                  <a:gd name="connsiteX2" fmla="*/ 1661160 w 2438400"/>
                  <a:gd name="connsiteY2" fmla="*/ 970012 h 970012"/>
                  <a:gd name="connsiteX3" fmla="*/ 2438400 w 2438400"/>
                  <a:gd name="connsiteY3" fmla="*/ 604252 h 970012"/>
                  <a:gd name="connsiteX4" fmla="*/ 2222376 w 2438400"/>
                  <a:gd name="connsiteY4" fmla="*/ 0 h 970012"/>
                  <a:gd name="connsiteX0" fmla="*/ 0 w 2222376"/>
                  <a:gd name="connsiteY0" fmla="*/ 322312 h 970012"/>
                  <a:gd name="connsiteX1" fmla="*/ 0 w 2222376"/>
                  <a:gd name="connsiteY1" fmla="*/ 970012 h 970012"/>
                  <a:gd name="connsiteX2" fmla="*/ 1661160 w 2222376"/>
                  <a:gd name="connsiteY2" fmla="*/ 970012 h 970012"/>
                  <a:gd name="connsiteX3" fmla="*/ 2222376 w 2222376"/>
                  <a:gd name="connsiteY3" fmla="*/ 0 h 970012"/>
                  <a:gd name="connsiteX0" fmla="*/ 0 w 2366392"/>
                  <a:gd name="connsiteY0" fmla="*/ 394320 h 1042020"/>
                  <a:gd name="connsiteX1" fmla="*/ 0 w 2366392"/>
                  <a:gd name="connsiteY1" fmla="*/ 1042020 h 1042020"/>
                  <a:gd name="connsiteX2" fmla="*/ 1661160 w 2366392"/>
                  <a:gd name="connsiteY2" fmla="*/ 1042020 h 1042020"/>
                  <a:gd name="connsiteX3" fmla="*/ 2366392 w 2366392"/>
                  <a:gd name="connsiteY3" fmla="*/ 0 h 1042020"/>
                  <a:gd name="connsiteX0" fmla="*/ 0 w 2366392"/>
                  <a:gd name="connsiteY0" fmla="*/ 394320 h 1047740"/>
                  <a:gd name="connsiteX1" fmla="*/ 0 w 2366392"/>
                  <a:gd name="connsiteY1" fmla="*/ 1042020 h 1047740"/>
                  <a:gd name="connsiteX2" fmla="*/ 1405116 w 2366392"/>
                  <a:gd name="connsiteY2" fmla="*/ 1047740 h 1047740"/>
                  <a:gd name="connsiteX3" fmla="*/ 2366392 w 2366392"/>
                  <a:gd name="connsiteY3" fmla="*/ 0 h 1047740"/>
                  <a:gd name="connsiteX0" fmla="*/ 0 w 2438400"/>
                  <a:gd name="connsiteY0" fmla="*/ 538336 h 1191756"/>
                  <a:gd name="connsiteX1" fmla="*/ 0 w 2438400"/>
                  <a:gd name="connsiteY1" fmla="*/ 1186036 h 1191756"/>
                  <a:gd name="connsiteX2" fmla="*/ 1405116 w 2438400"/>
                  <a:gd name="connsiteY2" fmla="*/ 1191756 h 1191756"/>
                  <a:gd name="connsiteX3" fmla="*/ 2438400 w 2438400"/>
                  <a:gd name="connsiteY3" fmla="*/ 0 h 1191756"/>
                  <a:gd name="connsiteX0" fmla="*/ 0 w 2368644"/>
                  <a:gd name="connsiteY0" fmla="*/ 0 h 653420"/>
                  <a:gd name="connsiteX1" fmla="*/ 0 w 2368644"/>
                  <a:gd name="connsiteY1" fmla="*/ 647700 h 653420"/>
                  <a:gd name="connsiteX2" fmla="*/ 1405116 w 2368644"/>
                  <a:gd name="connsiteY2" fmla="*/ 653420 h 653420"/>
                  <a:gd name="connsiteX3" fmla="*/ 2368644 w 2368644"/>
                  <a:gd name="connsiteY3" fmla="*/ 414536 h 653420"/>
                  <a:gd name="connsiteX0" fmla="*/ 0 w 2512660"/>
                  <a:gd name="connsiteY0" fmla="*/ 576064 h 1229484"/>
                  <a:gd name="connsiteX1" fmla="*/ 0 w 2512660"/>
                  <a:gd name="connsiteY1" fmla="*/ 1223764 h 1229484"/>
                  <a:gd name="connsiteX2" fmla="*/ 1405116 w 2512660"/>
                  <a:gd name="connsiteY2" fmla="*/ 1229484 h 1229484"/>
                  <a:gd name="connsiteX3" fmla="*/ 2512660 w 2512660"/>
                  <a:gd name="connsiteY3" fmla="*/ 0 h 1229484"/>
                  <a:gd name="connsiteX0" fmla="*/ 0 w 2512660"/>
                  <a:gd name="connsiteY0" fmla="*/ 1223764 h 1229484"/>
                  <a:gd name="connsiteX1" fmla="*/ 1405116 w 2512660"/>
                  <a:gd name="connsiteY1" fmla="*/ 1229484 h 1229484"/>
                  <a:gd name="connsiteX2" fmla="*/ 2512660 w 2512660"/>
                  <a:gd name="connsiteY2" fmla="*/ 0 h 1229484"/>
                  <a:gd name="connsiteX0" fmla="*/ 0 w 1107544"/>
                  <a:gd name="connsiteY0" fmla="*/ 1229484 h 1229484"/>
                  <a:gd name="connsiteX1" fmla="*/ 1107544 w 1107544"/>
                  <a:gd name="connsiteY1" fmla="*/ 0 h 1229484"/>
                  <a:gd name="connsiteX0" fmla="*/ 0 w 144016"/>
                  <a:gd name="connsiteY0" fmla="*/ 144016 h 144016"/>
                  <a:gd name="connsiteX1" fmla="*/ 144016 w 144016"/>
                  <a:gd name="connsiteY1" fmla="*/ 0 h 144016"/>
                  <a:gd name="connsiteX0" fmla="*/ 2016224 w 2016224"/>
                  <a:gd name="connsiteY0" fmla="*/ 0 h 504056"/>
                  <a:gd name="connsiteX1" fmla="*/ 0 w 2016224"/>
                  <a:gd name="connsiteY1" fmla="*/ 504056 h 504056"/>
                  <a:gd name="connsiteX0" fmla="*/ 2088232 w 2088232"/>
                  <a:gd name="connsiteY0" fmla="*/ 0 h 648072"/>
                  <a:gd name="connsiteX1" fmla="*/ 0 w 2088232"/>
                  <a:gd name="connsiteY1" fmla="*/ 648072 h 648072"/>
                  <a:gd name="connsiteX0" fmla="*/ 2160240 w 2160240"/>
                  <a:gd name="connsiteY0" fmla="*/ 0 h 288032"/>
                  <a:gd name="connsiteX1" fmla="*/ 0 w 2160240"/>
                  <a:gd name="connsiteY1" fmla="*/ 288032 h 288032"/>
                  <a:gd name="connsiteX0" fmla="*/ 2160240 w 2160240"/>
                  <a:gd name="connsiteY0" fmla="*/ 0 h 360040"/>
                  <a:gd name="connsiteX1" fmla="*/ 0 w 2160240"/>
                  <a:gd name="connsiteY1" fmla="*/ 360040 h 360040"/>
                  <a:gd name="connsiteX0" fmla="*/ 2160240 w 2160240"/>
                  <a:gd name="connsiteY0" fmla="*/ 360040 h 360040"/>
                  <a:gd name="connsiteX1" fmla="*/ 0 w 2160240"/>
                  <a:gd name="connsiteY1" fmla="*/ 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60240" h="360040">
                    <a:moveTo>
                      <a:pt x="2160240" y="360040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chemeClr val="tx1"/>
                </a:solidFill>
                <a:prstDash val="solid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타원 15"/>
              <p:cNvSpPr/>
              <p:nvPr/>
            </p:nvSpPr>
            <p:spPr>
              <a:xfrm>
                <a:off x="755576" y="2420888"/>
                <a:ext cx="1260000" cy="1260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000" smtClean="0">
                    <a:solidFill>
                      <a:schemeClr val="dk1"/>
                    </a:solidFill>
                  </a:rPr>
                  <a:t>기  업</a:t>
                </a:r>
                <a:endParaRPr lang="ko-KR" altLang="en-US" sz="2000">
                  <a:solidFill>
                    <a:schemeClr val="dk1"/>
                  </a:solidFill>
                </a:endParaRPr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7031102" y="2420888"/>
                <a:ext cx="1260000" cy="1260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29" name="타원 28"/>
              <p:cNvSpPr/>
              <p:nvPr/>
            </p:nvSpPr>
            <p:spPr>
              <a:xfrm>
                <a:off x="4154464" y="1916832"/>
                <a:ext cx="829408" cy="82940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ko-KR" altLang="en-US" sz="2000" dirty="0" smtClean="0">
                    <a:solidFill>
                      <a:schemeClr val="dk1"/>
                    </a:solidFill>
                  </a:rPr>
                  <a:t>국가</a:t>
                </a:r>
                <a:endParaRPr lang="ko-KR" altLang="en-US" sz="2000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30" name="타원 29"/>
              <p:cNvSpPr/>
              <p:nvPr/>
            </p:nvSpPr>
            <p:spPr>
              <a:xfrm>
                <a:off x="4154464" y="3448448"/>
                <a:ext cx="829408" cy="82940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ko-KR" altLang="en-US" sz="2000" dirty="0" smtClean="0">
                    <a:solidFill>
                      <a:schemeClr val="dk1"/>
                    </a:solidFill>
                  </a:rPr>
                  <a:t>사회보험</a:t>
                </a:r>
                <a:endParaRPr lang="ko-KR" altLang="en-US" sz="2000" dirty="0">
                  <a:solidFill>
                    <a:schemeClr val="dk1"/>
                  </a:solidFill>
                </a:endParaRPr>
              </a:p>
            </p:txBody>
          </p:sp>
        </p:grpSp>
        <p:sp>
          <p:nvSpPr>
            <p:cNvPr id="45" name="직사각형 44"/>
            <p:cNvSpPr/>
            <p:nvPr/>
          </p:nvSpPr>
          <p:spPr>
            <a:xfrm>
              <a:off x="7497569" y="264318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dirty="0" smtClean="0">
                  <a:solidFill>
                    <a:schemeClr val="dk1"/>
                  </a:solidFill>
                </a:rPr>
                <a:t>가계</a:t>
              </a:r>
              <a:endParaRPr lang="ko-KR" altLang="en-US" dirty="0">
                <a:solidFill>
                  <a:schemeClr val="dk1"/>
                </a:solidFill>
              </a:endParaRPr>
            </a:p>
          </p:txBody>
        </p:sp>
        <p:grpSp>
          <p:nvGrpSpPr>
            <p:cNvPr id="58" name="그룹 57"/>
            <p:cNvGrpSpPr/>
            <p:nvPr/>
          </p:nvGrpSpPr>
          <p:grpSpPr>
            <a:xfrm>
              <a:off x="7215206" y="3000372"/>
              <a:ext cx="1214446" cy="842772"/>
              <a:chOff x="7215206" y="3000372"/>
              <a:chExt cx="1214446" cy="842772"/>
            </a:xfrm>
          </p:grpSpPr>
          <p:cxnSp>
            <p:nvCxnSpPr>
              <p:cNvPr id="47" name="직선 연결선 46"/>
              <p:cNvCxnSpPr/>
              <p:nvPr/>
            </p:nvCxnSpPr>
            <p:spPr>
              <a:xfrm>
                <a:off x="7215206" y="3000372"/>
                <a:ext cx="121444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/>
              <p:cNvCxnSpPr>
                <a:endCxn id="19" idx="4"/>
              </p:cNvCxnSpPr>
              <p:nvPr/>
            </p:nvCxnSpPr>
            <p:spPr>
              <a:xfrm rot="16200000" flipH="1">
                <a:off x="7379290" y="3417316"/>
                <a:ext cx="842772" cy="888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직사각형 58"/>
            <p:cNvSpPr/>
            <p:nvPr/>
          </p:nvSpPr>
          <p:spPr>
            <a:xfrm>
              <a:off x="7143768" y="3000372"/>
              <a:ext cx="723275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dirty="0" err="1" smtClean="0">
                  <a:solidFill>
                    <a:schemeClr val="dk1"/>
                  </a:solidFill>
                </a:rPr>
                <a:t>비소득</a:t>
              </a:r>
              <a:endParaRPr lang="en-US" altLang="ko-KR" sz="1400" dirty="0" smtClean="0">
                <a:solidFill>
                  <a:schemeClr val="dk1"/>
                </a:solidFill>
              </a:endParaRPr>
            </a:p>
            <a:p>
              <a:pPr algn="ctr"/>
              <a:r>
                <a:rPr lang="ko-KR" altLang="en-US" sz="1400" dirty="0" smtClean="0">
                  <a:solidFill>
                    <a:schemeClr val="dk1"/>
                  </a:solidFill>
                </a:rPr>
                <a:t>활동</a:t>
              </a:r>
              <a:endParaRPr lang="en-US" altLang="ko-KR" sz="1400" dirty="0" smtClean="0">
                <a:solidFill>
                  <a:schemeClr val="dk1"/>
                </a:solidFill>
              </a:endParaRPr>
            </a:p>
            <a:p>
              <a:pPr algn="ctr"/>
              <a:r>
                <a:rPr lang="ko-KR" altLang="en-US" sz="1400" dirty="0" smtClean="0">
                  <a:solidFill>
                    <a:schemeClr val="dk1"/>
                  </a:solidFill>
                </a:rPr>
                <a:t>가계</a:t>
              </a:r>
              <a:endParaRPr lang="ko-KR" altLang="en-US" sz="1400" dirty="0">
                <a:solidFill>
                  <a:schemeClr val="dk1"/>
                </a:solidFill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7786710" y="3000372"/>
              <a:ext cx="543739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400" dirty="0" smtClean="0">
                  <a:solidFill>
                    <a:schemeClr val="dk1"/>
                  </a:solidFill>
                </a:rPr>
                <a:t>소득</a:t>
              </a:r>
              <a:endParaRPr lang="en-US" altLang="ko-KR" sz="1400" dirty="0" smtClean="0">
                <a:solidFill>
                  <a:schemeClr val="dk1"/>
                </a:solidFill>
              </a:endParaRPr>
            </a:p>
            <a:p>
              <a:pPr algn="ctr"/>
              <a:r>
                <a:rPr lang="ko-KR" altLang="en-US" sz="1400" dirty="0" smtClean="0">
                  <a:solidFill>
                    <a:schemeClr val="dk1"/>
                  </a:solidFill>
                </a:rPr>
                <a:t>활동</a:t>
              </a:r>
              <a:endParaRPr lang="en-US" altLang="ko-KR" sz="1400" dirty="0" smtClean="0">
                <a:solidFill>
                  <a:schemeClr val="dk1"/>
                </a:solidFill>
              </a:endParaRPr>
            </a:p>
            <a:p>
              <a:pPr algn="ctr"/>
              <a:r>
                <a:rPr lang="ko-KR" altLang="en-US" sz="1400" dirty="0" smtClean="0">
                  <a:solidFill>
                    <a:schemeClr val="dk1"/>
                  </a:solidFill>
                </a:rPr>
                <a:t>가계</a:t>
              </a:r>
              <a:endParaRPr lang="ko-KR" altLang="en-US" sz="1400" dirty="0"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76" y="285728"/>
            <a:ext cx="9144032" cy="6048672"/>
          </a:xfrm>
        </p:spPr>
        <p:txBody>
          <a:bodyPr>
            <a:noAutofit/>
          </a:bodyPr>
          <a:lstStyle/>
          <a:p>
            <a:pPr marL="357188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2400" b="1" dirty="0" smtClean="0"/>
              <a:t>3. </a:t>
            </a:r>
            <a:r>
              <a:rPr lang="ko-KR" altLang="en-US" sz="2400" b="1" dirty="0" smtClean="0"/>
              <a:t>시사점</a:t>
            </a:r>
            <a:endParaRPr lang="en-US" altLang="ko-KR" sz="2400" b="1" dirty="0" smtClean="0"/>
          </a:p>
          <a:p>
            <a:pPr marL="357188">
              <a:lnSpc>
                <a:spcPct val="114000"/>
              </a:lnSpc>
              <a:spcBef>
                <a:spcPts val="500"/>
              </a:spcBef>
              <a:buNone/>
            </a:pPr>
            <a:endParaRPr lang="en-US" altLang="ko-KR" sz="1000" b="1" dirty="0" smtClean="0"/>
          </a:p>
          <a:p>
            <a:pPr marL="324000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미시적 차원</a:t>
            </a:r>
            <a:endParaRPr lang="en-US" altLang="ko-KR" sz="1800" dirty="0" smtClean="0"/>
          </a:p>
          <a:p>
            <a:pPr marL="54000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재원의 조달과 급여의 제공 과정에서 개인의 경제행위에 영향</a:t>
            </a:r>
            <a:endParaRPr lang="en-US" altLang="ko-KR" sz="1800" dirty="0" smtClean="0"/>
          </a:p>
          <a:p>
            <a:pPr marL="540000" indent="-271463">
              <a:lnSpc>
                <a:spcPct val="114000"/>
              </a:lnSpc>
              <a:spcBef>
                <a:spcPts val="0"/>
              </a:spcBef>
              <a:buNone/>
            </a:pPr>
            <a:r>
              <a:rPr lang="ko-KR" altLang="en-US" sz="1800" dirty="0" smtClean="0"/>
              <a:t>  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과도한 부담은 </a:t>
            </a:r>
            <a:r>
              <a:rPr lang="ko-KR" altLang="en-US" sz="1800" spc="-150" dirty="0" smtClean="0"/>
              <a:t>기업활동과 근로동기에 부정적 영향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복지의존심리</a:t>
            </a:r>
            <a:r>
              <a:rPr lang="ko-KR" altLang="en-US" sz="1800" spc="-150" dirty="0" smtClean="0"/>
              <a:t>의 문제</a:t>
            </a:r>
            <a:endParaRPr lang="en-US" altLang="ko-KR" sz="1800" spc="-150" dirty="0" smtClean="0"/>
          </a:p>
          <a:p>
            <a:pPr marL="54000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반면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적절하고 합리적인 사회복지정책은 사회안정과 산업평화 그리고 안정적 </a:t>
            </a:r>
            <a:endParaRPr lang="en-US" altLang="ko-KR" sz="1800" dirty="0" smtClean="0"/>
          </a:p>
          <a:p>
            <a:pPr marL="625475" indent="-27146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경제질서의 정착에 기여</a:t>
            </a:r>
            <a:endParaRPr lang="en-US" altLang="ko-KR" sz="1800" dirty="0" smtClean="0"/>
          </a:p>
          <a:p>
            <a:pPr marL="324000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거시적 차원</a:t>
            </a:r>
            <a:endParaRPr lang="en-US" altLang="ko-KR" sz="1800" dirty="0" smtClean="0"/>
          </a:p>
          <a:p>
            <a:pPr marL="54000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국민경제의 파급효과를 감안하여 정책수립</a:t>
            </a:r>
            <a:endParaRPr lang="en-US" altLang="ko-KR" sz="1800" dirty="0" smtClean="0"/>
          </a:p>
          <a:p>
            <a:pPr marL="54000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부정적 측면</a:t>
            </a:r>
            <a:endParaRPr lang="en-US" altLang="ko-KR" sz="1800" dirty="0" smtClean="0"/>
          </a:p>
          <a:p>
            <a:pPr marL="540000" indent="-271463">
              <a:lnSpc>
                <a:spcPct val="114000"/>
              </a:lnSpc>
              <a:spcBef>
                <a:spcPts val="0"/>
              </a:spcBef>
              <a:buNone/>
            </a:pPr>
            <a:r>
              <a:rPr lang="ko-KR" altLang="en-US" sz="1750" dirty="0" smtClean="0"/>
              <a:t>    </a:t>
            </a:r>
            <a:r>
              <a:rPr lang="en-US" altLang="ko-KR" sz="1750" dirty="0" smtClean="0"/>
              <a:t>: </a:t>
            </a:r>
            <a:r>
              <a:rPr lang="ko-KR" altLang="en-US" sz="1750" dirty="0" smtClean="0"/>
              <a:t>과도한 비용부담으로 인한 경기침체와 경제성장의 둔화 → 복지재원 조달의 애로</a:t>
            </a:r>
            <a:endParaRPr lang="en-US" altLang="ko-KR" sz="1750" dirty="0" smtClean="0"/>
          </a:p>
          <a:p>
            <a:pPr marL="54000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긍정적 측면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총 유효수요 진작 → 경기의 활성화와 경제성장의 효과</a:t>
            </a:r>
            <a:endParaRPr lang="en-US" altLang="ko-KR" sz="1800" dirty="0" smtClean="0"/>
          </a:p>
          <a:p>
            <a:pPr marL="324000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경제순환의 관점</a:t>
            </a:r>
            <a:endParaRPr lang="en-US" altLang="ko-KR" sz="1800" dirty="0" smtClean="0"/>
          </a:p>
          <a:p>
            <a:pPr marL="54000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모든 국민의 물질적 생존과 복지수준은 매년도 생산물의 수준에 의해 결정</a:t>
            </a:r>
            <a:endParaRPr lang="en-US" altLang="ko-KR" sz="1800" dirty="0" smtClean="0"/>
          </a:p>
          <a:p>
            <a:pPr marL="540000" indent="-27146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(</a:t>
            </a:r>
            <a:r>
              <a:rPr lang="ko-KR" altLang="en-US" sz="1800" dirty="0" smtClean="0"/>
              <a:t>개인적 저축을 통한 생존기능에 대한 의문</a:t>
            </a:r>
            <a:r>
              <a:rPr lang="en-US" altLang="ko-KR" sz="1800" dirty="0" smtClean="0"/>
              <a:t>)</a:t>
            </a:r>
          </a:p>
          <a:p>
            <a:pPr marL="540000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사회복지정책의 사회적 공존기능은 항상 해당시기의 국민총생산을 물질적 토대</a:t>
            </a:r>
            <a:endParaRPr lang="en-US" altLang="ko-KR" sz="1800" dirty="0" smtClean="0"/>
          </a:p>
          <a:p>
            <a:pPr marL="540000" indent="-27146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 .</a:t>
            </a:r>
            <a:r>
              <a:rPr lang="ko-KR" altLang="en-US" sz="1800" dirty="0" smtClean="0"/>
              <a:t>로 하여 경제활동계층과 </a:t>
            </a:r>
            <a:r>
              <a:rPr lang="ko-KR" altLang="en-US" sz="1800" dirty="0" err="1" smtClean="0"/>
              <a:t>비경제활동계층간</a:t>
            </a:r>
            <a:r>
              <a:rPr lang="ko-KR" altLang="en-US" sz="1800" dirty="0" smtClean="0"/>
              <a:t> 소득의 재분배를 통해 수행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5586394" cy="785818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 smtClean="0">
                <a:latin typeface="+mn-ea"/>
                <a:ea typeface="+mn-ea"/>
              </a:rPr>
              <a:t>제</a:t>
            </a:r>
            <a:r>
              <a:rPr lang="en-US" altLang="ko-KR" sz="2800" b="1" dirty="0" smtClean="0">
                <a:latin typeface="+mn-ea"/>
                <a:ea typeface="+mn-ea"/>
              </a:rPr>
              <a:t>3</a:t>
            </a:r>
            <a:r>
              <a:rPr lang="ko-KR" altLang="en-US" sz="2800" b="1" dirty="0" smtClean="0">
                <a:latin typeface="+mn-ea"/>
                <a:ea typeface="+mn-ea"/>
              </a:rPr>
              <a:t>절 사회복지계정의 기능</a:t>
            </a:r>
            <a:endParaRPr lang="ko-KR" altLang="en-US" sz="2800" b="1" dirty="0">
              <a:latin typeface="+mn-ea"/>
              <a:ea typeface="+mn-ea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143008"/>
            <a:ext cx="8605868" cy="5715016"/>
          </a:xfrm>
        </p:spPr>
        <p:txBody>
          <a:bodyPr>
            <a:normAutofit/>
          </a:bodyPr>
          <a:lstStyle/>
          <a:p>
            <a:pPr marL="450850" indent="-450850">
              <a:lnSpc>
                <a:spcPct val="120000"/>
              </a:lnSpc>
              <a:spcBef>
                <a:spcPts val="500"/>
              </a:spcBef>
              <a:buAutoNum type="arabicPeriod"/>
            </a:pPr>
            <a:r>
              <a:rPr lang="ko-KR" altLang="en-US" sz="2400" b="1" dirty="0" smtClean="0"/>
              <a:t>사회복지계정의 정의와 기능</a:t>
            </a:r>
            <a:endParaRPr lang="en-US" altLang="ko-KR" sz="2400" b="1" dirty="0" smtClean="0"/>
          </a:p>
          <a:p>
            <a:pPr marL="450850" indent="-450850">
              <a:lnSpc>
                <a:spcPct val="120000"/>
              </a:lnSpc>
              <a:spcBef>
                <a:spcPts val="500"/>
              </a:spcBef>
              <a:buAutoNum type="arabicPeriod"/>
            </a:pPr>
            <a:endParaRPr lang="en-US" altLang="ko-KR" sz="1000" b="1" dirty="0" smtClean="0"/>
          </a:p>
          <a:p>
            <a:pPr marL="622300" indent="-4159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경제순환모형</a:t>
            </a:r>
            <a:endParaRPr lang="en-US" altLang="ko-KR" sz="1800" dirty="0" smtClean="0"/>
          </a:p>
          <a:p>
            <a:pPr marL="622300" indent="-41592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경제정책과 사회복지정책의 관련성 확인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정책의 실효성을 위한 양자간 상호작용에 대한 계량적 파악의 필요성 제기</a:t>
            </a:r>
            <a:endParaRPr lang="en-US" altLang="ko-KR" sz="1800" dirty="0" smtClean="0"/>
          </a:p>
          <a:p>
            <a:pPr marL="622300" indent="-4159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사회복지계정</a:t>
            </a:r>
            <a:r>
              <a:rPr lang="en-US" altLang="ko-KR" sz="1800" dirty="0" smtClean="0"/>
              <a:t>(social budget)</a:t>
            </a:r>
          </a:p>
          <a:p>
            <a:pPr marL="720725" indent="-26987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매년도 사회복지정책의 소요비용의 내역을 급여지출총액과 재정수입 총액으로 구분하여 작성한 통계자료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일종의 대차대조표</a:t>
            </a:r>
            <a:endParaRPr lang="en-US" altLang="ko-KR" sz="1800" dirty="0" smtClean="0"/>
          </a:p>
          <a:p>
            <a:pPr marL="720725" indent="-26987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법률에 근거하여 운영되는 </a:t>
            </a:r>
            <a:r>
              <a:rPr lang="ko-KR" altLang="en-US" sz="1800" dirty="0" err="1" smtClean="0"/>
              <a:t>제반의</a:t>
            </a:r>
            <a:r>
              <a:rPr lang="ko-KR" altLang="en-US" sz="1800" dirty="0" smtClean="0"/>
              <a:t> 정책을 통계적 파악의 대상</a:t>
            </a:r>
            <a:endParaRPr lang="en-US" altLang="ko-KR" sz="1800" dirty="0" smtClean="0"/>
          </a:p>
          <a:p>
            <a:pPr marL="903288" indent="-26987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① </a:t>
            </a:r>
            <a:r>
              <a:rPr lang="ko-KR" altLang="en-US" sz="1800" dirty="0" smtClean="0"/>
              <a:t>공공급여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사회복지∙보건∙노동의 보호를 목적으로 한 국가의 재정지출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사회보험 등 모든 형태의 이전급여</a:t>
            </a:r>
            <a:r>
              <a:rPr lang="en-US" altLang="ko-KR" sz="1800" dirty="0" smtClean="0"/>
              <a:t>(transfer benefits), </a:t>
            </a:r>
            <a:r>
              <a:rPr lang="ko-KR" altLang="en-US" sz="1800" dirty="0" smtClean="0"/>
              <a:t>사회복지정책의 일환으로 주어지는 각종 세제혜택</a:t>
            </a:r>
            <a:r>
              <a:rPr lang="en-US" altLang="ko-KR" sz="1800" dirty="0" smtClean="0"/>
              <a:t>(tax benefits)</a:t>
            </a:r>
          </a:p>
          <a:p>
            <a:pPr marL="903288" indent="-26987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②</a:t>
            </a:r>
            <a:r>
              <a:rPr lang="ko-KR" altLang="en-US" sz="1800" dirty="0" smtClean="0"/>
              <a:t>법정민간급여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법률에 의해 민간기업이 의무적으로 제공하여야 하는 급여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퇴직금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산전후휴가</a:t>
            </a:r>
            <a:r>
              <a:rPr lang="en-US" altLang="ko-KR" sz="1800" dirty="0" smtClean="0"/>
              <a:t>)</a:t>
            </a:r>
          </a:p>
          <a:p>
            <a:pPr marL="720725" indent="-26987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민간의 자발적 사회복지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자선사업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공동모금 등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은 제외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357298"/>
            <a:ext cx="8534430" cy="5040560"/>
          </a:xfrm>
        </p:spPr>
        <p:txBody>
          <a:bodyPr>
            <a:normAutofit/>
          </a:bodyPr>
          <a:lstStyle/>
          <a:p>
            <a:pPr marL="539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b="1" dirty="0" smtClean="0"/>
              <a:t>사회복지계정을 국민소득계정에 포함하고자 하는 학문적 노력</a:t>
            </a:r>
            <a:endParaRPr lang="en-US" altLang="ko-KR" sz="1800" b="1" dirty="0" smtClean="0"/>
          </a:p>
          <a:p>
            <a:pPr marL="539750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이 경우 계정의 구성은 가계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기업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국가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해외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사회복지 부문</a:t>
            </a:r>
            <a:endParaRPr lang="en-US" altLang="ko-KR" sz="1800" dirty="0" smtClean="0"/>
          </a:p>
          <a:p>
            <a:pPr marL="539750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b="1" dirty="0" smtClean="0"/>
              <a:t>사회복지계정의 기능</a:t>
            </a:r>
            <a:endParaRPr lang="en-US" altLang="ko-KR" sz="1800" b="1" dirty="0" smtClean="0"/>
          </a:p>
          <a:p>
            <a:pPr marL="722313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정보제공의 기능</a:t>
            </a:r>
            <a:endParaRPr lang="en-US" altLang="ko-KR" sz="1800" dirty="0" smtClean="0"/>
          </a:p>
          <a:p>
            <a:pPr marL="722313" indent="-271463">
              <a:lnSpc>
                <a:spcPct val="13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국가적 차원의 사회복지 수준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파악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국민경제에 미치는 파급효과 분석</a:t>
            </a:r>
            <a:r>
              <a:rPr lang="en-US" altLang="ko-KR" sz="1800" dirty="0" smtClean="0"/>
              <a:t>, </a:t>
            </a:r>
          </a:p>
          <a:p>
            <a:pPr marL="722313" indent="-271463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사회복지체계의 구조적 결함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보장의 공백 또는 제도적 중복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등을 파악할 </a:t>
            </a:r>
            <a:endParaRPr lang="en-US" altLang="ko-KR" sz="1800" dirty="0" smtClean="0"/>
          </a:p>
          <a:p>
            <a:pPr marL="722313" indent="-271463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수 있는 기초자료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정태적 기능</a:t>
            </a:r>
            <a:endParaRPr lang="en-US" altLang="ko-KR" sz="1800" dirty="0" smtClean="0"/>
          </a:p>
          <a:p>
            <a:pPr marL="722313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의사결정의 원조기능</a:t>
            </a:r>
            <a:endParaRPr lang="en-US" altLang="ko-KR" sz="1800" dirty="0" smtClean="0"/>
          </a:p>
          <a:p>
            <a:pPr marL="722313" indent="-271463">
              <a:lnSpc>
                <a:spcPct val="13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사회복지 통계자료를 토대로 한 정책의 평가∙진단∙미래전망 → 제도개선을 </a:t>
            </a:r>
            <a:endParaRPr lang="en-US" altLang="ko-KR" sz="1800" dirty="0" smtClean="0"/>
          </a:p>
          <a:p>
            <a:pPr marL="722313" indent="-271463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위한 정책적 의사결정자료로 활용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동태적 기능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901326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1</a:t>
            </a:r>
            <a:r>
              <a:rPr lang="ko-KR" altLang="en-US" sz="2800" b="1" dirty="0" smtClean="0"/>
              <a:t>절 사회복지정책의 일반적 기능</a:t>
            </a:r>
            <a:endParaRPr lang="ko-KR" altLang="en-US" sz="28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386556"/>
            <a:ext cx="8677306" cy="5042840"/>
          </a:xfrm>
        </p:spPr>
        <p:txBody>
          <a:bodyPr>
            <a:normAutofit lnSpcReduction="10000"/>
          </a:bodyPr>
          <a:lstStyle/>
          <a:p>
            <a:pPr marL="450850" indent="-450850">
              <a:lnSpc>
                <a:spcPct val="130000"/>
              </a:lnSpc>
              <a:spcBef>
                <a:spcPts val="200"/>
              </a:spcBef>
              <a:buAutoNum type="arabicPeriod"/>
            </a:pPr>
            <a:r>
              <a:rPr lang="ko-KR" altLang="en-US" sz="2400" b="1" dirty="0" smtClean="0"/>
              <a:t>사회질서의 형성과 교정의 기능</a:t>
            </a:r>
            <a:endParaRPr lang="en-US" altLang="ko-KR" sz="2400" b="1" dirty="0" smtClean="0"/>
          </a:p>
          <a:p>
            <a:pPr marL="450850" indent="-450850">
              <a:lnSpc>
                <a:spcPct val="130000"/>
              </a:lnSpc>
              <a:spcBef>
                <a:spcPts val="200"/>
              </a:spcBef>
              <a:buAutoNum type="arabicPeriod"/>
            </a:pPr>
            <a:endParaRPr lang="en-US" altLang="ko-KR" sz="1000" b="1" dirty="0" smtClean="0"/>
          </a:p>
          <a:p>
            <a:pPr marL="468000" indent="-360000">
              <a:lnSpc>
                <a:spcPct val="130000"/>
              </a:lnSpc>
              <a:spcBef>
                <a:spcPts val="2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사회복지정책의 사회계량적 기능</a:t>
            </a:r>
            <a:endParaRPr lang="en-US" altLang="ko-KR" sz="1800" dirty="0"/>
          </a:p>
          <a:p>
            <a:pPr marL="540000" indent="-18256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 smtClean="0"/>
              <a:t>인간의 </a:t>
            </a:r>
            <a:r>
              <a:rPr lang="ko-KR" altLang="en-US" sz="1800" spc="-150" dirty="0" smtClean="0"/>
              <a:t>존엄성과</a:t>
            </a:r>
            <a:r>
              <a:rPr lang="ko-KR" altLang="en-US" sz="1800" dirty="0" smtClean="0"/>
              <a:t> 안정된 </a:t>
            </a:r>
            <a:r>
              <a:rPr lang="ko-KR" altLang="en-US" sz="1800" spc="-150" dirty="0" smtClean="0"/>
              <a:t>생존권 보장을 </a:t>
            </a:r>
            <a:r>
              <a:rPr lang="ko-KR" altLang="en-US" sz="1800" dirty="0" smtClean="0"/>
              <a:t>목표로 사회질서를 만들어 나가는 기능</a:t>
            </a:r>
            <a:endParaRPr lang="en-US" altLang="ko-KR" sz="1800" dirty="0" smtClean="0"/>
          </a:p>
          <a:p>
            <a:pPr marL="540000" indent="-18256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 smtClean="0"/>
              <a:t>초기의 노동자복지정책과 빈곤정책에서 양적으로 다양하고 질적으로 충실한 일반사회정책으로 성장∙발전</a:t>
            </a:r>
            <a:endParaRPr lang="en-US" altLang="ko-KR" sz="1800" dirty="0" smtClean="0"/>
          </a:p>
          <a:p>
            <a:pPr marL="719138" indent="-268288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복지증진기능 </a:t>
            </a:r>
            <a:r>
              <a:rPr lang="en-US" altLang="ko-KR" sz="1800" dirty="0" smtClean="0"/>
              <a:t>+ </a:t>
            </a:r>
            <a:r>
              <a:rPr lang="ko-KR" altLang="en-US" sz="1800" dirty="0" smtClean="0"/>
              <a:t>모순적 사회구조의 교정적 기능</a:t>
            </a:r>
            <a:endParaRPr lang="en-US" altLang="ko-KR" sz="1800" dirty="0" smtClean="0"/>
          </a:p>
          <a:p>
            <a:pPr marL="468000" indent="-415925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협의의 사회복지정책과 광의의 사회복지정책</a:t>
            </a:r>
            <a:endParaRPr lang="en-US" altLang="ko-KR" sz="1800" dirty="0" smtClean="0"/>
          </a:p>
          <a:p>
            <a:pPr marL="540000" indent="-18256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 smtClean="0"/>
              <a:t>협의의 사회복지정책</a:t>
            </a:r>
            <a:endParaRPr lang="en-US" altLang="ko-KR" sz="1800" dirty="0" smtClean="0"/>
          </a:p>
          <a:p>
            <a:pPr marL="540000" indent="-182563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사회문제의 해결기능으로 한정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문제의 발생원인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사회구조적 모순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은 방치</a:t>
            </a:r>
            <a:endParaRPr lang="en-US" altLang="ko-KR" sz="1800" dirty="0" smtClean="0"/>
          </a:p>
          <a:p>
            <a:pPr marL="540000" indent="-182563">
              <a:lnSpc>
                <a:spcPct val="130000"/>
              </a:lnSpc>
              <a:spcBef>
                <a:spcPts val="200"/>
              </a:spcBef>
            </a:pPr>
            <a:r>
              <a:rPr lang="ko-KR" altLang="en-US" sz="1800" dirty="0" smtClean="0"/>
              <a:t>광의의 사회복지정책</a:t>
            </a:r>
            <a:endParaRPr lang="en-US" altLang="ko-KR" sz="1800" dirty="0" smtClean="0"/>
          </a:p>
          <a:p>
            <a:pPr marL="540000" indent="-182563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사회의 기본질서를 형성하고 있는 다양한 정책영역에 복지국가의 가치나 이념을 반영</a:t>
            </a:r>
            <a:endParaRPr lang="en-US" altLang="ko-KR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288" y="1096963"/>
            <a:ext cx="8534430" cy="4332301"/>
          </a:xfrm>
        </p:spPr>
        <p:txBody>
          <a:bodyPr>
            <a:normAutofit/>
          </a:bodyPr>
          <a:lstStyle/>
          <a:p>
            <a:pPr marL="342900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사회복지계정의 구성</a:t>
            </a:r>
            <a:endParaRPr lang="en-US" altLang="ko-KR" sz="2400" b="1" dirty="0" smtClean="0"/>
          </a:p>
          <a:p>
            <a:pPr marL="536575" indent="-427038">
              <a:lnSpc>
                <a:spcPct val="120000"/>
              </a:lnSpc>
              <a:spcBef>
                <a:spcPts val="1000"/>
              </a:spcBef>
              <a:buAutoNum type="arabicParenR"/>
            </a:pPr>
            <a:r>
              <a:rPr lang="ko-KR" altLang="en-US" sz="1800" dirty="0" smtClean="0"/>
              <a:t>급여지출의 측면에서 본 사회복지계정</a:t>
            </a:r>
            <a:endParaRPr lang="en-US" altLang="ko-KR" sz="1800" dirty="0" smtClean="0"/>
          </a:p>
          <a:p>
            <a:pPr marL="720725" indent="-366713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en-US" altLang="ko-KR" sz="1800" b="1" dirty="0" smtClean="0"/>
              <a:t> </a:t>
            </a:r>
            <a:r>
              <a:rPr lang="ko-KR" altLang="en-US" sz="1800" b="1" dirty="0" smtClean="0"/>
              <a:t>사회복지비율</a:t>
            </a:r>
            <a:endParaRPr lang="en-US" altLang="ko-KR" sz="1800" b="1" dirty="0" smtClean="0"/>
          </a:p>
          <a:p>
            <a:pPr marL="720725" indent="-269875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/>
              <a:t>문제인식</a:t>
            </a:r>
            <a:endParaRPr lang="en-US" altLang="ko-KR" sz="1800" dirty="0" smtClean="0"/>
          </a:p>
          <a:p>
            <a:pPr marL="720725" indent="-26987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① </a:t>
            </a:r>
            <a:r>
              <a:rPr lang="ko-KR" altLang="en-US" sz="1800" dirty="0" smtClean="0"/>
              <a:t>사회복지 재정지출의 확대와 국가의 복지수준의 불일치</a:t>
            </a:r>
            <a:endParaRPr lang="en-US" altLang="ko-KR" sz="1800" dirty="0" smtClean="0"/>
          </a:p>
          <a:p>
            <a:pPr marL="720725" indent="-26987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② 복지수준은 국민경제의 수준과 비교를 통해 올바른 평가</a:t>
            </a:r>
            <a:endParaRPr lang="en-US" altLang="ko-KR" sz="1800" dirty="0" smtClean="0"/>
          </a:p>
          <a:p>
            <a:pPr marL="720725" indent="-269875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/>
              <a:t>정의</a:t>
            </a:r>
            <a:endParaRPr lang="en-US" altLang="ko-KR" sz="1800" dirty="0" smtClean="0"/>
          </a:p>
          <a:p>
            <a:pPr marL="720725" indent="-26987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매년도 사회복지 지출총액을 그 해의 </a:t>
            </a:r>
            <a:r>
              <a:rPr lang="en-US" altLang="ko-KR" sz="1800" dirty="0" smtClean="0"/>
              <a:t>GDP</a:t>
            </a:r>
            <a:r>
              <a:rPr lang="ko-KR" altLang="en-US" sz="1800" dirty="0" smtClean="0"/>
              <a:t>와 대비한 통계지표로서 국가의 </a:t>
            </a:r>
            <a:endParaRPr lang="en-US" altLang="ko-KR" sz="1800" dirty="0" smtClean="0"/>
          </a:p>
          <a:p>
            <a:pPr marL="720725" indent="-26987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복지수준 비교 그리고 국민경제의 사회복지비용 부담능력을 판단해 볼 수 </a:t>
            </a:r>
            <a:endParaRPr lang="en-US" altLang="ko-KR" sz="1800" dirty="0" smtClean="0"/>
          </a:p>
          <a:p>
            <a:pPr marL="720725" indent="-26987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있는 지표로 활용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315191"/>
              </p:ext>
            </p:extLst>
          </p:nvPr>
        </p:nvGraphicFramePr>
        <p:xfrm>
          <a:off x="107501" y="1844824"/>
          <a:ext cx="8856984" cy="2736304"/>
        </p:xfrm>
        <a:graphic>
          <a:graphicData uri="http://schemas.openxmlformats.org/drawingml/2006/table">
            <a:tbl>
              <a:tblPr/>
              <a:tblGrid>
                <a:gridCol w="798321"/>
                <a:gridCol w="650533"/>
                <a:gridCol w="650533"/>
                <a:gridCol w="650533"/>
                <a:gridCol w="650533"/>
                <a:gridCol w="650533"/>
                <a:gridCol w="650533"/>
                <a:gridCol w="650533"/>
                <a:gridCol w="692652"/>
                <a:gridCol w="692652"/>
                <a:gridCol w="692652"/>
                <a:gridCol w="692652"/>
                <a:gridCol w="734324"/>
              </a:tblGrid>
              <a:tr h="4763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연도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1999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</a:tr>
              <a:tr h="8917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사회복지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지출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5,893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6,884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8,528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10,007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11,921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14,847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17,455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21,443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30,792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37,201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33,967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38,360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3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연도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2005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2009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2010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2011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2012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2013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FA5"/>
                    </a:solidFill>
                  </a:tcPr>
                </a:tc>
              </a:tr>
              <a:tr h="8917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사회복지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지출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40,818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46,112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55,706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61,823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73,594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80,642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91,202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106,251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112,828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118,502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131,697</a:t>
                      </a:r>
                      <a:endParaRPr lang="en-US" sz="10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143,983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7544" y="1498456"/>
            <a:ext cx="5803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[</a:t>
            </a:r>
            <a:r>
              <a:rPr lang="ko-KR" altLang="en-US" sz="1400" dirty="0" smtClean="0"/>
              <a:t>표</a:t>
            </a:r>
            <a:r>
              <a:rPr lang="en-US" altLang="ko-KR" sz="1400" dirty="0" smtClean="0"/>
              <a:t>7-1] </a:t>
            </a:r>
            <a:r>
              <a:rPr lang="ko-KR" altLang="en-US" sz="1400" dirty="0" smtClean="0"/>
              <a:t>우리나라 사회복지 지출 규모의 연도별 변화 추이</a:t>
            </a:r>
            <a:r>
              <a:rPr lang="en-US" altLang="ko-KR" sz="1400" dirty="0" smtClean="0"/>
              <a:t>(1990~2013)</a:t>
            </a:r>
            <a:endParaRPr lang="ko-KR" alt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51305" y="1502470"/>
            <a:ext cx="1313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(</a:t>
            </a:r>
            <a:r>
              <a:rPr lang="ko-KR" altLang="en-US" sz="1400" dirty="0" smtClean="0"/>
              <a:t>단위</a:t>
            </a:r>
            <a:r>
              <a:rPr lang="en-US" altLang="ko-KR" sz="1400" dirty="0" smtClean="0"/>
              <a:t>: 10</a:t>
            </a:r>
            <a:r>
              <a:rPr lang="ko-KR" altLang="en-US" sz="1400" dirty="0" err="1" smtClean="0"/>
              <a:t>억원</a:t>
            </a:r>
            <a:r>
              <a:rPr lang="en-US" altLang="ko-KR" sz="1400" dirty="0" smtClean="0"/>
              <a:t>)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11395262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714348" y="357166"/>
          <a:ext cx="7901014" cy="6215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직사각형 4"/>
          <p:cNvSpPr/>
          <p:nvPr/>
        </p:nvSpPr>
        <p:spPr>
          <a:xfrm>
            <a:off x="357158" y="263703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 smtClean="0"/>
              <a:t>국가</a:t>
            </a:r>
            <a:endParaRPr lang="ko-KR" altLang="en-US" sz="1400" dirty="0"/>
          </a:p>
        </p:txBody>
      </p:sp>
      <p:sp>
        <p:nvSpPr>
          <p:cNvPr id="6" name="직사각형 5"/>
          <p:cNvSpPr/>
          <p:nvPr/>
        </p:nvSpPr>
        <p:spPr>
          <a:xfrm>
            <a:off x="7265272" y="6335933"/>
            <a:ext cx="15215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 smtClean="0"/>
              <a:t>사회복지비율</a:t>
            </a:r>
            <a:r>
              <a:rPr lang="en-US" altLang="ko-KR" sz="1400" dirty="0" smtClean="0"/>
              <a:t>(%)</a:t>
            </a:r>
            <a:endParaRPr lang="ko-KR" altLang="en-US" sz="1400" dirty="0"/>
          </a:p>
        </p:txBody>
      </p:sp>
      <p:sp>
        <p:nvSpPr>
          <p:cNvPr id="7" name="직사각형 6"/>
          <p:cNvSpPr/>
          <p:nvPr/>
        </p:nvSpPr>
        <p:spPr>
          <a:xfrm>
            <a:off x="1762167" y="6478809"/>
            <a:ext cx="53816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/>
              <a:t>[</a:t>
            </a:r>
            <a:r>
              <a:rPr lang="ko-KR" altLang="en-US" sz="1400" dirty="0" smtClean="0"/>
              <a:t>그림 </a:t>
            </a:r>
            <a:r>
              <a:rPr lang="en-US" altLang="ko-KR" sz="1400" dirty="0" smtClean="0"/>
              <a:t>7-6] </a:t>
            </a:r>
            <a:r>
              <a:rPr lang="ko-KR" altLang="en-US" sz="1400" dirty="0" smtClean="0"/>
              <a:t>사회복지비율의 국제비교</a:t>
            </a:r>
            <a:r>
              <a:rPr lang="en-US" altLang="ko-KR" sz="1400" dirty="0" smtClean="0"/>
              <a:t>(2011) </a:t>
            </a:r>
            <a:r>
              <a:rPr lang="ko-KR" altLang="en-US" sz="1400" dirty="0" err="1" smtClean="0"/>
              <a:t>사회복지정책론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179p</a:t>
            </a:r>
            <a:endParaRPr lang="ko-KR" altLang="en-US" sz="14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7354795" y="1052736"/>
            <a:ext cx="16850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/>
              <a:t>(</a:t>
            </a:r>
            <a:r>
              <a:rPr lang="ko-KR" altLang="en-US" sz="1400" dirty="0" smtClean="0"/>
              <a:t>단위</a:t>
            </a:r>
            <a:r>
              <a:rPr lang="en-US" altLang="ko-KR" sz="1400" dirty="0" smtClean="0"/>
              <a:t>: GDP</a:t>
            </a:r>
            <a:r>
              <a:rPr lang="ko-KR" altLang="en-US" sz="1400" dirty="0" smtClean="0"/>
              <a:t>대비 </a:t>
            </a:r>
            <a:r>
              <a:rPr lang="en-US" altLang="ko-KR" sz="1400" dirty="0" smtClean="0"/>
              <a:t>%)</a:t>
            </a:r>
            <a:endParaRPr lang="ko-KR" altLang="en-US" sz="1400" dirty="0"/>
          </a:p>
        </p:txBody>
      </p: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1531960"/>
              </p:ext>
            </p:extLst>
          </p:nvPr>
        </p:nvGraphicFramePr>
        <p:xfrm>
          <a:off x="107504" y="836712"/>
          <a:ext cx="892899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9440162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811211"/>
            <a:ext cx="8534430" cy="5403871"/>
          </a:xfrm>
        </p:spPr>
        <p:txBody>
          <a:bodyPr>
            <a:normAutofit/>
          </a:bodyPr>
          <a:lstStyle/>
          <a:p>
            <a:pPr marL="4540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dirty="0" smtClean="0"/>
              <a:t> </a:t>
            </a:r>
            <a:r>
              <a:rPr lang="ko-KR" altLang="en-US" sz="1800" dirty="0" err="1" smtClean="0"/>
              <a:t>제도별</a:t>
            </a:r>
            <a:r>
              <a:rPr lang="ko-KR" altLang="en-US" sz="1800" dirty="0" smtClean="0"/>
              <a:t> 기준의 사회복지계정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사회복지정책은 다수의 제도를 통해 운영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정책의 수행 주체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의의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전체 사회복지지출을 </a:t>
            </a:r>
            <a:r>
              <a:rPr lang="ko-KR" altLang="en-US" sz="1800" dirty="0" err="1" smtClean="0"/>
              <a:t>제도별로</a:t>
            </a:r>
            <a:r>
              <a:rPr lang="ko-KR" altLang="en-US" sz="1800" dirty="0" smtClean="0"/>
              <a:t> 분류하여 제시해 주고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개별 제도의 경제적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사회적 역할비중을 평가할 수 있는 근거자료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 marL="4540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dirty="0" smtClean="0"/>
              <a:t> 기능별 기준의 사회복지계정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정책은 사회문제로 인해 겪을 수 있는 사회적 위험이나 애로문제를 해소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정의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사회복지 급여지출 총액을 </a:t>
            </a:r>
            <a:r>
              <a:rPr lang="ko-KR" altLang="en-US" sz="1800" dirty="0" err="1" smtClean="0"/>
              <a:t>사회문제별로</a:t>
            </a:r>
            <a:r>
              <a:rPr lang="ko-KR" altLang="en-US" sz="1800" dirty="0" smtClean="0"/>
              <a:t> 분류하여 작성된 통계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계정의 의의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① </a:t>
            </a:r>
            <a:r>
              <a:rPr lang="ko-KR" altLang="en-US" sz="1800" dirty="0" smtClean="0"/>
              <a:t>제도의 성숙과정에서 영역확대에 따른 제도들간 기능의 중복문제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 ② </a:t>
            </a:r>
            <a:r>
              <a:rPr lang="ko-KR" altLang="en-US" sz="1800" dirty="0" err="1" smtClean="0"/>
              <a:t>사회문제별로</a:t>
            </a:r>
            <a:r>
              <a:rPr lang="ko-KR" altLang="en-US" sz="1800" dirty="0" smtClean="0"/>
              <a:t> 복지지출의 규모를 총체적으로 파악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 ③ 국가적 차원에서 사회복지체계의 균형적 발전을 위한 판단자료</a:t>
            </a:r>
          </a:p>
          <a:p>
            <a:pPr>
              <a:lnSpc>
                <a:spcPct val="120000"/>
              </a:lnSpc>
              <a:spcBef>
                <a:spcPts val="500"/>
              </a:spcBef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285721" y="439404"/>
          <a:ext cx="8572559" cy="7082304"/>
        </p:xfrm>
        <a:graphic>
          <a:graphicData uri="http://schemas.openxmlformats.org/drawingml/2006/table">
            <a:tbl>
              <a:tblPr/>
              <a:tblGrid>
                <a:gridCol w="571503"/>
                <a:gridCol w="1143008"/>
                <a:gridCol w="1428760"/>
                <a:gridCol w="928694"/>
                <a:gridCol w="928694"/>
                <a:gridCol w="928694"/>
                <a:gridCol w="928694"/>
                <a:gridCol w="857256"/>
                <a:gridCol w="857256"/>
              </a:tblGrid>
              <a:tr h="17586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주제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제도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프로그램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1990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1995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2000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2005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2010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2013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75868">
                <a:tc rowSpan="19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정부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공공부조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소계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599(10.2)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1,042(7.2)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3,199(9.6)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8,462(13.9)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17,030(15.1)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18,254(12.7)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기초생활보장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599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1,042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3,199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8,462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11,934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12,211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기초노령연금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3,823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4,273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사회보상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소계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355(6.0)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711(4.9)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1,051(3.1)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1,756(2.9)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2,830(2.5)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3,713(2.6)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국가보훈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315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377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1,025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1,672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2,498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3,501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재해구호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40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19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28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168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18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북한이탈주민 지원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50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74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91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사할린 동포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고엽제</a:t>
                      </a:r>
                      <a:r>
                        <a:rPr lang="en-US" altLang="ko-KR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, </a:t>
                      </a: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위안부 보호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의사상자 예우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사회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서비스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소계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547(9.3)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1,446(9.9)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4,884(14.6)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8,716(14.3)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18,505(16.4)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29,816(20.7)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시설보호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39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291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545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161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6,506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11,016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재가복지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104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424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1,152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3,129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762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2,232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근로복지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166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1,862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269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2,723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5,243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보건의료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353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565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1,119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1,808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4,482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4,946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주택보급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2,776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1,697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1,410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교육복지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206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573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1,694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4,109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교육통신 등 감면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622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772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아동발달계좌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10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14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rowSpan="6"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사회보험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소계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3,896(66.0)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10,068(69.2)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19,808(59.3)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36,955(60.7)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66,435(58.9)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81,610(56.7)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연금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1,235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4,482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7,656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12,095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20,911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28,621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의료보장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2,122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4,450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9,774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19,242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34,781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40,881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산업재해보상보험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539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1,134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1,456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3,026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3,459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3,822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고용보험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922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2,592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5,364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5,851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장기요양보험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1,830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2,435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기업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민간복지서비스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교통통신 감면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272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715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591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573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기업복지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소계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502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1,220(0.4)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4,193(0.8)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4,240(1.2)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6,201(5.5)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8,924(6.2)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법정퇴직금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359(8.5)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984(8.4)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3,474(12.6)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3,182(7.0)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4,925(4.4)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4,214(2.9)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퇴직연금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2,733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산전후휴가급여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212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307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563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701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8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>
                          <a:solidFill>
                            <a:srgbClr val="000000"/>
                          </a:solidFill>
                          <a:ea typeface="맑은 고딕"/>
                        </a:rPr>
                        <a:t>유급질병휴가급여</a:t>
                      </a:r>
                      <a:endParaRPr lang="ko-KR" alt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143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235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506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751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714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1,277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87"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8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사회복지지출</a:t>
                      </a:r>
                      <a:endParaRPr lang="ko-KR" alt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5,900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14,542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33,407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60,842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112,828</a:t>
                      </a:r>
                      <a:endParaRPr lang="en-US" sz="800" kern="0" spc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143,983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8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24653" marR="24653" marT="6816" marB="681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7589984" y="103250"/>
            <a:ext cx="12682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50" dirty="0" smtClean="0">
                <a:solidFill>
                  <a:prstClr val="black"/>
                </a:solidFill>
                <a:latin typeface="+mj-ea"/>
                <a:ea typeface="+mj-ea"/>
              </a:rPr>
              <a:t>(</a:t>
            </a:r>
            <a:r>
              <a:rPr lang="ko-KR" altLang="en-US" sz="1050" dirty="0" smtClean="0">
                <a:solidFill>
                  <a:prstClr val="black"/>
                </a:solidFill>
                <a:latin typeface="+mj-ea"/>
                <a:ea typeface="+mj-ea"/>
              </a:rPr>
              <a:t>단위</a:t>
            </a:r>
            <a:r>
              <a:rPr lang="en-US" altLang="ko-KR" sz="1050" dirty="0" smtClean="0">
                <a:solidFill>
                  <a:prstClr val="black"/>
                </a:solidFill>
                <a:latin typeface="+mj-ea"/>
                <a:ea typeface="+mj-ea"/>
              </a:rPr>
              <a:t>: 10</a:t>
            </a:r>
            <a:r>
              <a:rPr lang="ko-KR" altLang="en-US" sz="1050" dirty="0" smtClean="0">
                <a:solidFill>
                  <a:prstClr val="black"/>
                </a:solidFill>
                <a:latin typeface="+mj-ea"/>
                <a:ea typeface="+mj-ea"/>
              </a:rPr>
              <a:t>억 원</a:t>
            </a:r>
            <a:r>
              <a:rPr lang="en-US" altLang="ko-KR" sz="1050" dirty="0" smtClean="0">
                <a:solidFill>
                  <a:prstClr val="black"/>
                </a:solidFill>
                <a:latin typeface="+mj-ea"/>
                <a:ea typeface="+mj-ea"/>
              </a:rPr>
              <a:t>, %)</a:t>
            </a:r>
            <a:endParaRPr lang="ko-KR" altLang="en-US" sz="1050" dirty="0"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85720" y="103250"/>
            <a:ext cx="614623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50" dirty="0" smtClean="0">
                <a:solidFill>
                  <a:prstClr val="black"/>
                </a:solidFill>
                <a:latin typeface="+mj-ea"/>
                <a:ea typeface="+mj-ea"/>
              </a:rPr>
              <a:t>[ </a:t>
            </a:r>
            <a:r>
              <a:rPr lang="ko-KR" altLang="en-US" sz="1050" dirty="0" smtClean="0">
                <a:solidFill>
                  <a:prstClr val="black"/>
                </a:solidFill>
                <a:latin typeface="+mj-ea"/>
                <a:ea typeface="+mj-ea"/>
              </a:rPr>
              <a:t>표</a:t>
            </a:r>
            <a:r>
              <a:rPr lang="en-US" altLang="ko-KR" sz="1050" dirty="0" smtClean="0">
                <a:solidFill>
                  <a:prstClr val="black"/>
                </a:solidFill>
                <a:latin typeface="+mj-ea"/>
                <a:ea typeface="+mj-ea"/>
              </a:rPr>
              <a:t>7-2] </a:t>
            </a:r>
            <a:r>
              <a:rPr lang="ko-KR" altLang="en-US" sz="1050" dirty="0" err="1" smtClean="0">
                <a:solidFill>
                  <a:prstClr val="black"/>
                </a:solidFill>
                <a:latin typeface="+mj-ea"/>
                <a:ea typeface="+mj-ea"/>
              </a:rPr>
              <a:t>제도별</a:t>
            </a:r>
            <a:r>
              <a:rPr lang="ko-KR" altLang="en-US" sz="1050" dirty="0" smtClean="0">
                <a:solidFill>
                  <a:prstClr val="black"/>
                </a:solidFill>
                <a:latin typeface="+mj-ea"/>
                <a:ea typeface="+mj-ea"/>
              </a:rPr>
              <a:t> 기준에 의한 사회복지급여지출의 연도별 추이</a:t>
            </a:r>
            <a:r>
              <a:rPr lang="en-US" altLang="ko-KR" sz="1050" dirty="0" smtClean="0">
                <a:solidFill>
                  <a:prstClr val="black"/>
                </a:solidFill>
                <a:latin typeface="+mj-ea"/>
                <a:ea typeface="+mj-ea"/>
              </a:rPr>
              <a:t>(1990~2013</a:t>
            </a:r>
            <a:r>
              <a:rPr lang="ko-KR" altLang="en-US" sz="1050" dirty="0" smtClean="0">
                <a:solidFill>
                  <a:prstClr val="black"/>
                </a:solidFill>
                <a:latin typeface="+mj-ea"/>
                <a:ea typeface="+mj-ea"/>
              </a:rPr>
              <a:t>년</a:t>
            </a:r>
            <a:r>
              <a:rPr lang="en-US" altLang="ko-KR" sz="1050" dirty="0" smtClean="0">
                <a:solidFill>
                  <a:prstClr val="black"/>
                </a:solidFill>
                <a:latin typeface="+mj-ea"/>
                <a:ea typeface="+mj-ea"/>
              </a:rPr>
              <a:t>) </a:t>
            </a:r>
            <a:r>
              <a:rPr lang="ko-KR" altLang="en-US" sz="1050" dirty="0" err="1" smtClean="0">
                <a:solidFill>
                  <a:prstClr val="black"/>
                </a:solidFill>
                <a:latin typeface="+mj-ea"/>
                <a:ea typeface="+mj-ea"/>
              </a:rPr>
              <a:t>사회복지정책론</a:t>
            </a:r>
            <a:r>
              <a:rPr lang="ko-KR" altLang="en-US" sz="1050" dirty="0" smtClean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r>
              <a:rPr lang="en-US" altLang="ko-KR" sz="1050" dirty="0" smtClean="0">
                <a:solidFill>
                  <a:prstClr val="black"/>
                </a:solidFill>
                <a:latin typeface="+mj-ea"/>
                <a:ea typeface="+mj-ea"/>
              </a:rPr>
              <a:t>181p</a:t>
            </a:r>
            <a:endParaRPr lang="ko-KR" altLang="en-US" sz="1050" dirty="0">
              <a:latin typeface="+mj-ea"/>
              <a:ea typeface="+mj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571475" y="571484"/>
          <a:ext cx="7715301" cy="5715036"/>
        </p:xfrm>
        <a:graphic>
          <a:graphicData uri="http://schemas.openxmlformats.org/drawingml/2006/table">
            <a:tbl>
              <a:tblPr/>
              <a:tblGrid>
                <a:gridCol w="785815"/>
                <a:gridCol w="642942"/>
                <a:gridCol w="714380"/>
                <a:gridCol w="714380"/>
                <a:gridCol w="714380"/>
                <a:gridCol w="714380"/>
                <a:gridCol w="714380"/>
                <a:gridCol w="714380"/>
                <a:gridCol w="714380"/>
                <a:gridCol w="642942"/>
                <a:gridCol w="642942"/>
              </a:tblGrid>
              <a:tr h="6907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a typeface="맑은 고딕"/>
                        </a:rPr>
                        <a:t>국가명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노령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유족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근로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무능력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보건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가족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ALMP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실업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주거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기타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69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한국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2.34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0.25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0.68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3.83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0.72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0.30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0.27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0.51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8.89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7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오스트리아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12.0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1.9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3.2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6.7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2.7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0.8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0.9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0.1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0.3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28.6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덴마크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4.9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2.2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2.2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30.3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프랑스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12.5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1.8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1.5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8.6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2.9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0.9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1.6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0.8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0.6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31.4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독일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8.6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3.2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2.2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0.8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1.2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0.6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0.2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26.8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7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이탈리아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14.5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2.6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2.2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1.5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0.8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0.0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29.0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일본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11.0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0.2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0.3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0.1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0.6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23.7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스웨덴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9.4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3.6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1.2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27.06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영국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6.8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0.1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2.6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0.5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1.5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0.2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23.7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00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미국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1.6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8.1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0.1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0.8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0.3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0.9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19.3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75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OECD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a typeface="맑은 고딕"/>
                        </a:rPr>
                        <a:t>평균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7.7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2.5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6.2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2.2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0.5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1.0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0.4</a:t>
                      </a:r>
                      <a:endParaRPr lang="en-US" sz="1100" kern="0" spc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0.5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22.1</a:t>
                      </a:r>
                      <a:endParaRPr lang="en-US" sz="11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8347" marR="58347" marT="16131" marB="16131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00034" y="6366711"/>
            <a:ext cx="61302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+mj-ea"/>
                <a:ea typeface="+mj-ea"/>
              </a:rPr>
              <a:t>[</a:t>
            </a:r>
            <a:r>
              <a:rPr lang="ko-KR" altLang="en-US" sz="1200" dirty="0" smtClean="0">
                <a:latin typeface="+mj-ea"/>
                <a:ea typeface="+mj-ea"/>
              </a:rPr>
              <a:t>표</a:t>
            </a:r>
            <a:r>
              <a:rPr lang="en-US" altLang="ko-KR" sz="1200" dirty="0" smtClean="0">
                <a:latin typeface="+mj-ea"/>
                <a:ea typeface="+mj-ea"/>
              </a:rPr>
              <a:t>7-3] </a:t>
            </a:r>
            <a:r>
              <a:rPr lang="ko-KR" altLang="en-US" sz="1200" dirty="0" smtClean="0">
                <a:latin typeface="+mj-ea"/>
                <a:ea typeface="+mj-ea"/>
              </a:rPr>
              <a:t>기능별 분류기준에 의한 사회복지비율의 국제비교</a:t>
            </a:r>
            <a:r>
              <a:rPr lang="en-US" altLang="ko-KR" sz="1200" dirty="0" smtClean="0">
                <a:latin typeface="+mj-ea"/>
                <a:ea typeface="+mj-ea"/>
              </a:rPr>
              <a:t>(2011) </a:t>
            </a:r>
            <a:r>
              <a:rPr lang="ko-KR" altLang="en-US" sz="1200" dirty="0" err="1" smtClean="0">
                <a:latin typeface="+mj-ea"/>
                <a:ea typeface="+mj-ea"/>
              </a:rPr>
              <a:t>사회복지정책론</a:t>
            </a:r>
            <a:r>
              <a:rPr lang="ko-KR" altLang="en-US" sz="1200" dirty="0" smtClean="0">
                <a:latin typeface="+mj-ea"/>
                <a:ea typeface="+mj-ea"/>
              </a:rPr>
              <a:t> </a:t>
            </a:r>
            <a:r>
              <a:rPr lang="en-US" altLang="ko-KR" sz="1200" dirty="0" smtClean="0">
                <a:latin typeface="+mj-ea"/>
                <a:ea typeface="+mj-ea"/>
              </a:rPr>
              <a:t>P183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965301" y="214290"/>
            <a:ext cx="16786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+mj-ea"/>
                <a:ea typeface="+mj-ea"/>
              </a:rPr>
              <a:t>(</a:t>
            </a:r>
            <a:r>
              <a:rPr lang="ko-KR" altLang="en-US" sz="1200" dirty="0" smtClean="0">
                <a:latin typeface="+mj-ea"/>
                <a:ea typeface="+mj-ea"/>
              </a:rPr>
              <a:t>단위</a:t>
            </a:r>
            <a:r>
              <a:rPr lang="en-US" altLang="ko-KR" sz="1200" dirty="0" smtClean="0">
                <a:latin typeface="+mj-ea"/>
                <a:ea typeface="+mj-ea"/>
              </a:rPr>
              <a:t>: GDP</a:t>
            </a:r>
            <a:r>
              <a:rPr lang="ko-KR" altLang="en-US" sz="1200" dirty="0" smtClean="0">
                <a:latin typeface="+mj-ea"/>
                <a:ea typeface="+mj-ea"/>
              </a:rPr>
              <a:t>에 대한 </a:t>
            </a:r>
            <a:r>
              <a:rPr lang="en-US" altLang="ko-KR" sz="1200" dirty="0" smtClean="0">
                <a:latin typeface="+mj-ea"/>
                <a:ea typeface="+mj-ea"/>
              </a:rPr>
              <a:t>%)</a:t>
            </a:r>
            <a:endParaRPr lang="ko-KR" altLang="en-US" sz="1200" dirty="0">
              <a:latin typeface="+mj-ea"/>
              <a:ea typeface="+mj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130" y="547689"/>
            <a:ext cx="9034464" cy="5953145"/>
          </a:xfrm>
        </p:spPr>
        <p:txBody>
          <a:bodyPr>
            <a:normAutofit/>
          </a:bodyPr>
          <a:lstStyle/>
          <a:p>
            <a:pPr marL="450850" indent="-3651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 smtClean="0"/>
              <a:t>2)  </a:t>
            </a:r>
            <a:r>
              <a:rPr lang="ko-KR" altLang="en-US" sz="2000" dirty="0" smtClean="0"/>
              <a:t>재정수입의 측면에서 본 사회복지계정</a:t>
            </a:r>
          </a:p>
          <a:p>
            <a:pPr marL="454025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의의</a:t>
            </a:r>
            <a:endParaRPr lang="en-US" altLang="ko-KR" sz="1800" dirty="0" smtClean="0"/>
          </a:p>
          <a:p>
            <a:pPr marL="536575" indent="-3540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① </a:t>
            </a:r>
            <a:r>
              <a:rPr lang="ko-KR" altLang="en-US" sz="1800" dirty="0" smtClean="0"/>
              <a:t>급여지출과 재정수입의 양적 동일성</a:t>
            </a:r>
            <a:endParaRPr lang="en-US" altLang="ko-KR" sz="1800" dirty="0" smtClean="0"/>
          </a:p>
          <a:p>
            <a:pPr marL="536575" indent="-35401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 ② 재원조달 문제의 중요성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사회계층별로 누가 어느 정도의 수준으로 비용을 </a:t>
            </a:r>
            <a:endParaRPr lang="en-US" altLang="ko-KR" sz="1800" dirty="0" smtClean="0"/>
          </a:p>
          <a:p>
            <a:pPr marL="536575" indent="-3540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</a:t>
            </a:r>
            <a:r>
              <a:rPr lang="ko-KR" altLang="en-US" sz="1800" dirty="0" smtClean="0"/>
              <a:t>부담하도록 할 것인가 하는 문제는 사회복지정책의 핵심적 과제</a:t>
            </a:r>
            <a:endParaRPr lang="en-US" altLang="ko-KR" sz="1800" dirty="0" smtClean="0"/>
          </a:p>
          <a:p>
            <a:pPr marL="357188" indent="-271463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 marL="357188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 smtClean="0"/>
              <a:t>3)  </a:t>
            </a:r>
            <a:r>
              <a:rPr lang="ko-KR" altLang="en-US" sz="2000" dirty="0" smtClean="0"/>
              <a:t>시사점</a:t>
            </a:r>
          </a:p>
          <a:p>
            <a:pPr marL="539750" indent="-271463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사회복지 수준의 후진성에 대한 재평가</a:t>
            </a:r>
          </a:p>
          <a:p>
            <a:pPr marL="625475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국가별 사회복지수준의 격차문제</a:t>
            </a:r>
            <a:endParaRPr lang="en-US" altLang="ko-KR" sz="1800" dirty="0" smtClean="0"/>
          </a:p>
          <a:p>
            <a:pPr marL="804863" indent="-3651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국가적 차원에서 매년도 복지욕구는 주어진 값</a:t>
            </a:r>
            <a:r>
              <a:rPr lang="en-US" altLang="ko-KR" sz="1800" dirty="0" smtClean="0"/>
              <a:t>(fixed amount)</a:t>
            </a:r>
          </a:p>
          <a:p>
            <a:pPr marL="804863" indent="-3651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② </a:t>
            </a:r>
            <a:r>
              <a:rPr lang="ko-KR" altLang="en-US" sz="1800" dirty="0" smtClean="0"/>
              <a:t>사회문제의 해결을 위해 필요로 하는 금액의 합계로서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실현된 지출비용이 아님</a:t>
            </a:r>
            <a:endParaRPr lang="en-US" altLang="ko-KR" sz="1800" dirty="0" smtClean="0"/>
          </a:p>
          <a:p>
            <a:pPr marL="804863" indent="-36512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③ 핵심사안은 문제해결 비용을 어떻게 충당할 것인가 하는 정치적 선택의 문제 </a:t>
            </a:r>
            <a:endParaRPr lang="en-US" altLang="ko-KR" sz="1800" dirty="0" smtClean="0"/>
          </a:p>
          <a:p>
            <a:pPr marL="804863" indent="-3651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b="1" dirty="0" smtClean="0"/>
              <a:t> : </a:t>
            </a:r>
            <a:r>
              <a:rPr lang="ko-KR" altLang="en-US" sz="1800" dirty="0" smtClean="0"/>
              <a:t>개인적 차원 또는 공동체적 차원</a:t>
            </a:r>
            <a:endParaRPr lang="en-US" altLang="ko-KR" sz="1800" dirty="0" smtClean="0"/>
          </a:p>
          <a:p>
            <a:pPr marL="804863" indent="-36512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④ 사회복지수준의 격차문제는 국민의 복지욕구에 대처한 사회적 해결능력 차이</a:t>
            </a:r>
          </a:p>
          <a:p>
            <a:pPr marL="722313" indent="-271463">
              <a:lnSpc>
                <a:spcPct val="120000"/>
              </a:lnSpc>
              <a:spcBef>
                <a:spcPts val="500"/>
              </a:spcBef>
              <a:buNone/>
            </a:pPr>
            <a:endParaRPr lang="ko-KR" altLang="en-US" sz="1800" dirty="0" smtClean="0"/>
          </a:p>
          <a:p>
            <a:pPr marL="722313" indent="-271463">
              <a:lnSpc>
                <a:spcPct val="120000"/>
              </a:lnSpc>
              <a:spcBef>
                <a:spcPts val="500"/>
              </a:spcBef>
              <a:buNone/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357158" y="550795"/>
          <a:ext cx="8143932" cy="5878601"/>
        </p:xfrm>
        <a:graphic>
          <a:graphicData uri="http://schemas.openxmlformats.org/drawingml/2006/table">
            <a:tbl>
              <a:tblPr/>
              <a:tblGrid>
                <a:gridCol w="542996"/>
                <a:gridCol w="1385829"/>
                <a:gridCol w="1000132"/>
                <a:gridCol w="1071570"/>
                <a:gridCol w="1000132"/>
                <a:gridCol w="1071570"/>
                <a:gridCol w="1071570"/>
                <a:gridCol w="1000133"/>
              </a:tblGrid>
              <a:tr h="32588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a typeface="맑은 고딕"/>
                        </a:rPr>
                        <a:t>구분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1990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1995</a:t>
                      </a:r>
                      <a:endParaRPr 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2000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2005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2010</a:t>
                      </a:r>
                      <a:endParaRPr 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2013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033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공공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부문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정부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1,501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(25.4)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3,200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(22.0)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9,134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(27.3)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18,933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(31.1)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37,751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(33.5)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51,040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(35.4)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0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사회보험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3,896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(66.0)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10,068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(69.2)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19,808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(59.3)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36,955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(60.7)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66,435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(58.9)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81,610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(56.7)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0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소계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5,398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(91.5)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13,268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(91.2)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28,943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(86.6)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55,888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(91.9)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104,800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133,393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884">
                <a:tc rowSpan="6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민간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부문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법정퇴직금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359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984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3,474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3,182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4,925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4,214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퇴직연금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2,733</a:t>
                      </a:r>
                      <a:endParaRPr 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0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산전후휴가급여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212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307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563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701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0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유급질병휴가급여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143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235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506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751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714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1,277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0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민간복지서비스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-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55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272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715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591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573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0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소계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502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(8.5)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1,274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(8.8)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4,464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(13.4)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4,954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(8.1)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8,082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(7.1)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10,590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(7.4)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03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>
                          <a:solidFill>
                            <a:srgbClr val="000000"/>
                          </a:solidFill>
                          <a:ea typeface="맑은 고딕"/>
                        </a:rPr>
                        <a:t>사회복지지출</a:t>
                      </a:r>
                      <a:endParaRPr lang="ko-KR" alt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5,900</a:t>
                      </a:r>
                      <a:endParaRPr lang="en-US" sz="12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14,542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33,407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60,842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112,828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1200" kern="0" spc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143,983</a:t>
                      </a:r>
                      <a:endParaRPr lang="en-US" sz="1200" kern="0" spc="0" dirty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latin typeface="맑은 고딕"/>
                        </a:rPr>
                        <a:t>(100.0)</a:t>
                      </a:r>
                      <a:endParaRPr lang="en-US" sz="12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52363" marR="52363" marT="14477" marB="1447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7103856" y="214290"/>
            <a:ext cx="1468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+mj-ea"/>
                <a:ea typeface="+mj-ea"/>
              </a:rPr>
              <a:t>(</a:t>
            </a:r>
            <a:r>
              <a:rPr lang="ko-KR" altLang="en-US" sz="1200" dirty="0" smtClean="0">
                <a:latin typeface="+mj-ea"/>
                <a:ea typeface="+mj-ea"/>
              </a:rPr>
              <a:t>단위</a:t>
            </a:r>
            <a:r>
              <a:rPr lang="en-US" altLang="ko-KR" sz="1200" dirty="0" smtClean="0">
                <a:latin typeface="+mj-ea"/>
                <a:ea typeface="+mj-ea"/>
              </a:rPr>
              <a:t>: 10</a:t>
            </a:r>
            <a:r>
              <a:rPr lang="ko-KR" altLang="en-US" sz="1200" dirty="0" smtClean="0">
                <a:latin typeface="+mj-ea"/>
                <a:ea typeface="+mj-ea"/>
              </a:rPr>
              <a:t>억 원</a:t>
            </a:r>
            <a:r>
              <a:rPr lang="en-US" altLang="ko-KR" sz="1200" dirty="0" smtClean="0">
                <a:latin typeface="+mj-ea"/>
                <a:ea typeface="+mj-ea"/>
              </a:rPr>
              <a:t>, %))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17246" y="6509587"/>
            <a:ext cx="76835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dirty="0" smtClean="0">
                <a:latin typeface="+mj-ea"/>
                <a:ea typeface="+mj-ea"/>
              </a:rPr>
              <a:t>[</a:t>
            </a:r>
            <a:r>
              <a:rPr lang="ko-KR" altLang="en-US" sz="1200" dirty="0" smtClean="0">
                <a:latin typeface="+mj-ea"/>
                <a:ea typeface="+mj-ea"/>
              </a:rPr>
              <a:t>표 </a:t>
            </a:r>
            <a:r>
              <a:rPr lang="en-US" altLang="ko-KR" sz="1200" dirty="0" smtClean="0">
                <a:latin typeface="+mj-ea"/>
                <a:ea typeface="+mj-ea"/>
              </a:rPr>
              <a:t>7-4 ] </a:t>
            </a:r>
            <a:r>
              <a:rPr lang="ko-KR" altLang="en-US" sz="1200" dirty="0" smtClean="0">
                <a:latin typeface="+mj-ea"/>
                <a:ea typeface="+mj-ea"/>
              </a:rPr>
              <a:t>사회복지재정 부담 </a:t>
            </a:r>
            <a:r>
              <a:rPr lang="ko-KR" altLang="en-US" sz="1200" dirty="0" err="1" smtClean="0">
                <a:latin typeface="+mj-ea"/>
                <a:ea typeface="+mj-ea"/>
              </a:rPr>
              <a:t>주체별</a:t>
            </a:r>
            <a:r>
              <a:rPr lang="ko-KR" altLang="en-US" sz="1200" dirty="0" smtClean="0">
                <a:latin typeface="+mj-ea"/>
                <a:ea typeface="+mj-ea"/>
              </a:rPr>
              <a:t> 부담 규모 및 부담 비율의 변화 추이</a:t>
            </a:r>
            <a:r>
              <a:rPr lang="en-US" altLang="ko-KR" sz="1200" dirty="0" smtClean="0">
                <a:latin typeface="+mj-ea"/>
                <a:ea typeface="+mj-ea"/>
              </a:rPr>
              <a:t>(1990 ~ 2013) </a:t>
            </a:r>
            <a:r>
              <a:rPr lang="ko-KR" altLang="en-US" sz="1200" dirty="0" err="1" smtClean="0">
                <a:latin typeface="+mj-ea"/>
                <a:ea typeface="+mj-ea"/>
              </a:rPr>
              <a:t>사회복지정책론</a:t>
            </a:r>
            <a:r>
              <a:rPr lang="ko-KR" altLang="en-US" sz="1200" dirty="0" smtClean="0">
                <a:latin typeface="+mj-ea"/>
                <a:ea typeface="+mj-ea"/>
              </a:rPr>
              <a:t> </a:t>
            </a:r>
            <a:r>
              <a:rPr lang="en-US" altLang="ko-KR" sz="1200" dirty="0" smtClean="0">
                <a:latin typeface="+mj-ea"/>
                <a:ea typeface="+mj-ea"/>
              </a:rPr>
              <a:t>184P</a:t>
            </a:r>
            <a:endParaRPr lang="ko-KR" altLang="en-US" sz="1200" dirty="0">
              <a:latin typeface="+mj-ea"/>
              <a:ea typeface="+mj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28604"/>
            <a:ext cx="8391554" cy="6143668"/>
          </a:xfrm>
        </p:spPr>
        <p:txBody>
          <a:bodyPr>
            <a:normAutofit/>
          </a:bodyPr>
          <a:lstStyle/>
          <a:p>
            <a:pPr marL="268288" indent="-268288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사회복지급여지출의 규모 ≠ 복지국가의 기능과 국민의 생활수준</a:t>
            </a:r>
            <a:endParaRPr lang="en-US" altLang="ko-KR" sz="1800" dirty="0" smtClean="0"/>
          </a:p>
          <a:p>
            <a:pPr marL="268288" indent="-268288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(∵ </a:t>
            </a:r>
            <a:r>
              <a:rPr lang="ko-KR" altLang="en-US" sz="1800" dirty="0" smtClean="0"/>
              <a:t>급여지출 규모의 부정적 측면</a:t>
            </a:r>
            <a:r>
              <a:rPr lang="en-US" altLang="ko-KR" sz="1800" dirty="0" smtClean="0"/>
              <a:t>)</a:t>
            </a:r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사회적 위험과 갈등을 양산하는 국가의 복지재정 규모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(ex. </a:t>
            </a:r>
            <a:r>
              <a:rPr lang="ko-KR" altLang="en-US" sz="1800" dirty="0" smtClean="0"/>
              <a:t>취약한 국민건강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대량실업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가족해체 등</a:t>
            </a:r>
            <a:r>
              <a:rPr lang="en-US" altLang="ko-KR" sz="1800" dirty="0" smtClean="0"/>
              <a:t>)</a:t>
            </a:r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② </a:t>
            </a:r>
            <a:r>
              <a:rPr lang="ko-KR" altLang="en-US" sz="1800" dirty="0" smtClean="0"/>
              <a:t>국가별 인구구조의 차이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노령화 사회의 복지지출</a:t>
            </a:r>
            <a:r>
              <a:rPr lang="en-US" altLang="ko-KR" sz="1800" dirty="0" smtClean="0"/>
              <a:t>)</a:t>
            </a:r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③ </a:t>
            </a:r>
            <a:r>
              <a:rPr lang="ko-KR" altLang="en-US" sz="1800" dirty="0" smtClean="0"/>
              <a:t>불합리한 복지수요행위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복지의존심리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급여의 과잉수급</a:t>
            </a:r>
            <a:r>
              <a:rPr lang="en-US" altLang="ko-KR" sz="1800" dirty="0" smtClean="0"/>
              <a:t>)</a:t>
            </a:r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1000" dirty="0" smtClean="0"/>
          </a:p>
          <a:p>
            <a:pPr marL="268288" indent="-268288">
              <a:lnSpc>
                <a:spcPct val="120000"/>
              </a:lnSpc>
              <a:spcBef>
                <a:spcPts val="800"/>
              </a:spcBef>
            </a:pPr>
            <a:r>
              <a:rPr lang="ko-KR" altLang="en-US" sz="1800" dirty="0" smtClean="0"/>
              <a:t>민간의 자발적 복지행위는 공식적 통계 파악에서 제외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국민복지</a:t>
            </a:r>
            <a:r>
              <a:rPr lang="en-US" altLang="ko-KR" sz="1800" dirty="0" smtClean="0"/>
              <a:t>= </a:t>
            </a:r>
            <a:r>
              <a:rPr lang="ko-KR" altLang="en-US" sz="1800" dirty="0" smtClean="0"/>
              <a:t>법정사회복지 </a:t>
            </a:r>
            <a:r>
              <a:rPr lang="en-US" altLang="ko-KR" sz="1800" dirty="0" smtClean="0"/>
              <a:t>+ </a:t>
            </a:r>
            <a:r>
              <a:rPr lang="ko-KR" altLang="en-US" sz="1800" dirty="0" smtClean="0"/>
              <a:t>민간복지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② 양자는 경쟁적 관계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③ 가족이나 지역사회의 연대적 전통이 유지되고 있는 국가의 사회복지 지출규모와 복지수준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900" dirty="0" smtClean="0"/>
          </a:p>
          <a:p>
            <a:pPr marL="268288" indent="-268288">
              <a:lnSpc>
                <a:spcPct val="120000"/>
              </a:lnSpc>
              <a:spcBef>
                <a:spcPts val="800"/>
              </a:spcBef>
            </a:pPr>
            <a:r>
              <a:rPr lang="ko-KR" altLang="en-US" sz="1800" dirty="0" smtClean="0"/>
              <a:t>사회복지계정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사회복지정책의 합리성 제고에 상당한 기여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② 계량적 차원의 통계 생산에 치중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③ 반면 사회복지상품의 질이나 제도운영의 효율성에 대한 판단자료로는 미흡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그룹 41"/>
          <p:cNvGrpSpPr/>
          <p:nvPr/>
        </p:nvGrpSpPr>
        <p:grpSpPr>
          <a:xfrm>
            <a:off x="174829" y="1364918"/>
            <a:ext cx="4846294" cy="4116748"/>
            <a:chOff x="298016" y="1428736"/>
            <a:chExt cx="4488298" cy="36957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298016" y="1428736"/>
              <a:ext cx="4488298" cy="3695712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476249" y="1798645"/>
              <a:ext cx="4115307" cy="294907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solidFill>
                  <a:schemeClr val="dk1"/>
                </a:solidFill>
              </a:endParaRPr>
            </a:p>
          </p:txBody>
        </p:sp>
        <p:sp>
          <p:nvSpPr>
            <p:cNvPr id="7" name="TextBox 5"/>
            <p:cNvSpPr txBox="1"/>
            <p:nvPr/>
          </p:nvSpPr>
          <p:spPr>
            <a:xfrm>
              <a:off x="420672" y="4798064"/>
              <a:ext cx="419577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050" dirty="0" smtClean="0"/>
                <a:t>[</a:t>
              </a:r>
              <a:r>
                <a:rPr lang="ko-KR" altLang="en-US" sz="1050" dirty="0" smtClean="0"/>
                <a:t>그림 </a:t>
              </a:r>
              <a:r>
                <a:rPr lang="en-US" altLang="ko-KR" sz="1050" dirty="0" smtClean="0"/>
                <a:t>7-1] </a:t>
              </a:r>
              <a:r>
                <a:rPr lang="ko-KR" altLang="en-US" sz="1050" dirty="0" smtClean="0"/>
                <a:t>사회복지정책의 역할 범위</a:t>
              </a:r>
              <a:r>
                <a:rPr lang="en-US" altLang="ko-KR" sz="1050" dirty="0" smtClean="0"/>
                <a:t>: </a:t>
              </a:r>
              <a:r>
                <a:rPr lang="ko-KR" altLang="en-US" sz="1050" dirty="0" smtClean="0"/>
                <a:t>협의와 광의의 사회복지정책</a:t>
              </a:r>
              <a:endParaRPr lang="ko-KR" altLang="en-US" sz="1050" dirty="0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928926" y="2125996"/>
              <a:ext cx="1357322" cy="1357322"/>
            </a:xfrm>
            <a:prstGeom prst="rect">
              <a:avLst/>
            </a:prstGeom>
            <a:solidFill>
              <a:schemeClr val="bg1"/>
            </a:solidFill>
            <a:ln w="9525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solidFill>
                  <a:schemeClr val="dk1"/>
                </a:solidFill>
              </a:endParaRPr>
            </a:p>
          </p:txBody>
        </p:sp>
        <p:sp>
          <p:nvSpPr>
            <p:cNvPr id="15" name="타원 14"/>
            <p:cNvSpPr/>
            <p:nvPr/>
          </p:nvSpPr>
          <p:spPr>
            <a:xfrm>
              <a:off x="3125134" y="2332363"/>
              <a:ext cx="945694" cy="945694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sz="1200" b="1" dirty="0" smtClean="0">
                  <a:solidFill>
                    <a:schemeClr val="dk1"/>
                  </a:solidFill>
                </a:rPr>
                <a:t>사회문제</a:t>
              </a: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16" name="TextBox 5"/>
            <p:cNvSpPr txBox="1"/>
            <p:nvPr/>
          </p:nvSpPr>
          <p:spPr>
            <a:xfrm>
              <a:off x="2500298" y="3501424"/>
              <a:ext cx="219551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ko-KR" altLang="en-US" sz="1050" dirty="0" smtClean="0"/>
                <a:t>협의의 사회복지정책 대상 영역</a:t>
              </a:r>
              <a:endParaRPr lang="ko-KR" altLang="en-US" sz="1050" dirty="0"/>
            </a:p>
          </p:txBody>
        </p:sp>
        <p:cxnSp>
          <p:nvCxnSpPr>
            <p:cNvPr id="20" name="직선 연결선 19"/>
            <p:cNvCxnSpPr/>
            <p:nvPr/>
          </p:nvCxnSpPr>
          <p:spPr>
            <a:xfrm rot="16200000" flipH="1">
              <a:off x="1317247" y="3380788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직사각형 20"/>
            <p:cNvSpPr/>
            <p:nvPr/>
          </p:nvSpPr>
          <p:spPr>
            <a:xfrm>
              <a:off x="685800" y="3492370"/>
              <a:ext cx="1671622" cy="1105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solidFill>
                  <a:schemeClr val="dk1"/>
                </a:solidFill>
              </a:endParaRPr>
            </a:p>
          </p:txBody>
        </p:sp>
        <p:sp>
          <p:nvSpPr>
            <p:cNvPr id="22" name="타원 21"/>
            <p:cNvSpPr/>
            <p:nvPr/>
          </p:nvSpPr>
          <p:spPr>
            <a:xfrm>
              <a:off x="970400" y="2332363"/>
              <a:ext cx="945694" cy="945694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sz="1200" b="1" dirty="0" smtClean="0">
                  <a:solidFill>
                    <a:schemeClr val="dk1"/>
                  </a:solidFill>
                </a:rPr>
                <a:t>사회의 </a:t>
              </a:r>
              <a:endParaRPr lang="en-US" altLang="ko-KR" sz="1200" b="1" dirty="0" smtClean="0">
                <a:solidFill>
                  <a:schemeClr val="dk1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200" b="1" dirty="0" smtClean="0"/>
                <a:t>기본질서</a:t>
              </a: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cxnSp>
          <p:nvCxnSpPr>
            <p:cNvPr id="23" name="직선 연결선 22"/>
            <p:cNvCxnSpPr/>
            <p:nvPr/>
          </p:nvCxnSpPr>
          <p:spPr>
            <a:xfrm rot="16200000" flipH="1">
              <a:off x="739650" y="3819626"/>
              <a:ext cx="432000" cy="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rot="16200000" flipH="1">
              <a:off x="1122240" y="3819626"/>
              <a:ext cx="432000" cy="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 rot="16200000" flipH="1">
              <a:off x="1492130" y="3819626"/>
              <a:ext cx="432000" cy="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 rot="16200000" flipH="1">
              <a:off x="1849320" y="3819626"/>
              <a:ext cx="432000" cy="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5"/>
            <p:cNvSpPr txBox="1"/>
            <p:nvPr/>
          </p:nvSpPr>
          <p:spPr>
            <a:xfrm>
              <a:off x="701648" y="4041976"/>
              <a:ext cx="50006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 smtClean="0"/>
                <a:t>정치</a:t>
              </a:r>
              <a:endParaRPr lang="en-US" altLang="ko-KR" sz="1000" dirty="0" smtClean="0"/>
            </a:p>
            <a:p>
              <a:pPr algn="ctr"/>
              <a:r>
                <a:rPr lang="ko-KR" altLang="en-US" sz="1000" dirty="0" smtClean="0"/>
                <a:t>제도</a:t>
              </a:r>
              <a:endParaRPr lang="ko-KR" altLang="en-US" sz="1000" dirty="0"/>
            </a:p>
          </p:txBody>
        </p:sp>
        <p:sp>
          <p:nvSpPr>
            <p:cNvPr id="32" name="TextBox 5"/>
            <p:cNvSpPr txBox="1"/>
            <p:nvPr/>
          </p:nvSpPr>
          <p:spPr>
            <a:xfrm>
              <a:off x="1090588" y="4041976"/>
              <a:ext cx="500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 smtClean="0"/>
                <a:t>경제</a:t>
              </a:r>
              <a:endParaRPr lang="en-US" altLang="ko-KR" sz="1000" dirty="0" smtClean="0"/>
            </a:p>
            <a:p>
              <a:pPr algn="ctr"/>
              <a:r>
                <a:rPr lang="ko-KR" altLang="en-US" sz="1000" dirty="0" smtClean="0"/>
                <a:t>제도</a:t>
              </a:r>
              <a:endParaRPr lang="ko-KR" altLang="en-US" sz="1000" dirty="0"/>
            </a:p>
          </p:txBody>
        </p:sp>
        <p:sp>
          <p:nvSpPr>
            <p:cNvPr id="33" name="TextBox 5"/>
            <p:cNvSpPr txBox="1"/>
            <p:nvPr/>
          </p:nvSpPr>
          <p:spPr>
            <a:xfrm>
              <a:off x="1454128" y="4041976"/>
              <a:ext cx="5000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 smtClean="0"/>
                <a:t>사회</a:t>
              </a:r>
              <a:endParaRPr lang="en-US" altLang="ko-KR" sz="1000" dirty="0" smtClean="0"/>
            </a:p>
            <a:p>
              <a:pPr algn="ctr"/>
              <a:r>
                <a:rPr lang="ko-KR" altLang="en-US" sz="1000" dirty="0" smtClean="0"/>
                <a:t>문제</a:t>
              </a:r>
              <a:endParaRPr lang="en-US" altLang="ko-KR" sz="1000" dirty="0" smtClean="0"/>
            </a:p>
            <a:p>
              <a:pPr algn="ctr"/>
              <a:r>
                <a:rPr lang="ko-KR" altLang="en-US" sz="1000" dirty="0" smtClean="0"/>
                <a:t>제도</a:t>
              </a:r>
              <a:endParaRPr lang="ko-KR" altLang="en-US" sz="1000" dirty="0"/>
            </a:p>
          </p:txBody>
        </p:sp>
        <p:sp>
          <p:nvSpPr>
            <p:cNvPr id="34" name="TextBox 5"/>
            <p:cNvSpPr txBox="1"/>
            <p:nvPr/>
          </p:nvSpPr>
          <p:spPr>
            <a:xfrm>
              <a:off x="1811318" y="4041976"/>
              <a:ext cx="500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 smtClean="0"/>
                <a:t>교육</a:t>
              </a:r>
              <a:endParaRPr lang="en-US" altLang="ko-KR" sz="1000" dirty="0" smtClean="0"/>
            </a:p>
            <a:p>
              <a:pPr algn="ctr"/>
              <a:r>
                <a:rPr lang="ko-KR" altLang="en-US" sz="1000" dirty="0" smtClean="0"/>
                <a:t>제도</a:t>
              </a:r>
              <a:endParaRPr lang="ko-KR" altLang="en-US" sz="1000" dirty="0"/>
            </a:p>
          </p:txBody>
        </p:sp>
        <p:cxnSp>
          <p:nvCxnSpPr>
            <p:cNvPr id="35" name="직선 연결선 34"/>
            <p:cNvCxnSpPr/>
            <p:nvPr/>
          </p:nvCxnSpPr>
          <p:spPr>
            <a:xfrm>
              <a:off x="1978803" y="2805210"/>
              <a:ext cx="884256" cy="0"/>
            </a:xfrm>
            <a:prstGeom prst="line">
              <a:avLst/>
            </a:prstGeom>
            <a:ln w="6350">
              <a:solidFill>
                <a:schemeClr val="tx1"/>
              </a:solidFill>
              <a:headEnd type="none" w="med" len="med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5"/>
            <p:cNvSpPr txBox="1"/>
            <p:nvPr/>
          </p:nvSpPr>
          <p:spPr>
            <a:xfrm>
              <a:off x="2557448" y="1538274"/>
              <a:ext cx="219551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ko-KR" altLang="en-US" sz="1050" smtClean="0"/>
                <a:t>광의의 </a:t>
              </a:r>
              <a:r>
                <a:rPr lang="ko-KR" altLang="en-US" sz="1050" dirty="0" smtClean="0"/>
                <a:t>사회복지정책 대상 영역</a:t>
              </a:r>
              <a:endParaRPr lang="ko-KR" altLang="en-US" sz="1050" dirty="0"/>
            </a:p>
          </p:txBody>
        </p:sp>
      </p:grpSp>
      <p:grpSp>
        <p:nvGrpSpPr>
          <p:cNvPr id="68" name="그룹 67"/>
          <p:cNvGrpSpPr/>
          <p:nvPr/>
        </p:nvGrpSpPr>
        <p:grpSpPr>
          <a:xfrm>
            <a:off x="4917901" y="1364918"/>
            <a:ext cx="4195778" cy="4135784"/>
            <a:chOff x="2469818" y="1507794"/>
            <a:chExt cx="4195778" cy="4135784"/>
          </a:xfrm>
        </p:grpSpPr>
        <p:sp>
          <p:nvSpPr>
            <p:cNvPr id="69" name="모서리가 둥근 직사각형 68"/>
            <p:cNvSpPr/>
            <p:nvPr/>
          </p:nvSpPr>
          <p:spPr>
            <a:xfrm>
              <a:off x="2643174" y="1507794"/>
              <a:ext cx="3857652" cy="4135784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TextBox 5"/>
            <p:cNvSpPr txBox="1"/>
            <p:nvPr/>
          </p:nvSpPr>
          <p:spPr>
            <a:xfrm>
              <a:off x="2469818" y="5286388"/>
              <a:ext cx="419577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050" dirty="0" smtClean="0"/>
                <a:t>[</a:t>
              </a:r>
              <a:r>
                <a:rPr lang="ko-KR" altLang="en-US" sz="1050" dirty="0" smtClean="0"/>
                <a:t>그림 </a:t>
              </a:r>
              <a:r>
                <a:rPr lang="en-US" altLang="ko-KR" sz="1050" dirty="0" smtClean="0"/>
                <a:t>7-2] </a:t>
              </a:r>
              <a:r>
                <a:rPr lang="ko-KR" altLang="en-US" sz="1050" dirty="0" smtClean="0"/>
                <a:t>일반 공공정책의 영역에서의 사회복지정책의 역할</a:t>
              </a:r>
              <a:endParaRPr lang="ko-KR" altLang="en-US" sz="1050" dirty="0"/>
            </a:p>
          </p:txBody>
        </p:sp>
        <p:sp>
          <p:nvSpPr>
            <p:cNvPr id="71" name="타원 70"/>
            <p:cNvSpPr/>
            <p:nvPr/>
          </p:nvSpPr>
          <p:spPr>
            <a:xfrm>
              <a:off x="4095892" y="1697977"/>
              <a:ext cx="945694" cy="94569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72" name="타원 71"/>
            <p:cNvSpPr/>
            <p:nvPr/>
          </p:nvSpPr>
          <p:spPr>
            <a:xfrm>
              <a:off x="4095892" y="4199405"/>
              <a:ext cx="945694" cy="94569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73" name="타원 72"/>
            <p:cNvSpPr/>
            <p:nvPr/>
          </p:nvSpPr>
          <p:spPr>
            <a:xfrm>
              <a:off x="5286380" y="2951794"/>
              <a:ext cx="945694" cy="94569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74" name="타원 73"/>
            <p:cNvSpPr/>
            <p:nvPr/>
          </p:nvSpPr>
          <p:spPr>
            <a:xfrm>
              <a:off x="5006488" y="2023100"/>
              <a:ext cx="945694" cy="94569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75" name="타원 74"/>
            <p:cNvSpPr/>
            <p:nvPr/>
          </p:nvSpPr>
          <p:spPr>
            <a:xfrm>
              <a:off x="5011106" y="3872868"/>
              <a:ext cx="945694" cy="94569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76" name="타원 75"/>
            <p:cNvSpPr/>
            <p:nvPr/>
          </p:nvSpPr>
          <p:spPr>
            <a:xfrm flipH="1">
              <a:off x="2910166" y="2959414"/>
              <a:ext cx="945694" cy="94569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77" name="타원 76"/>
            <p:cNvSpPr/>
            <p:nvPr/>
          </p:nvSpPr>
          <p:spPr>
            <a:xfrm flipH="1">
              <a:off x="3190058" y="2030720"/>
              <a:ext cx="945694" cy="94569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78" name="타원 77"/>
            <p:cNvSpPr/>
            <p:nvPr/>
          </p:nvSpPr>
          <p:spPr>
            <a:xfrm flipH="1">
              <a:off x="3185440" y="3880488"/>
              <a:ext cx="945694" cy="945694"/>
            </a:xfrm>
            <a:prstGeom prst="ellipse">
              <a:avLst/>
            </a:prstGeom>
            <a:solidFill>
              <a:schemeClr val="bg1"/>
            </a:soli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79" name="타원 78"/>
            <p:cNvSpPr/>
            <p:nvPr/>
          </p:nvSpPr>
          <p:spPr>
            <a:xfrm>
              <a:off x="3456622" y="2310764"/>
              <a:ext cx="2220278" cy="2220278"/>
            </a:xfrm>
            <a:prstGeom prst="ellipse">
              <a:avLst/>
            </a:prstGeom>
            <a:solidFill>
              <a:srgbClr val="FFFF00">
                <a:alpha val="13000"/>
              </a:srgbClr>
            </a:solidFill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sz="1200" b="1" dirty="0" smtClean="0">
                  <a:solidFill>
                    <a:schemeClr val="dk1"/>
                  </a:solidFill>
                </a:rPr>
                <a:t>사회복지의</a:t>
              </a:r>
              <a:endParaRPr lang="en-US" altLang="ko-KR" sz="1200" b="1" dirty="0" smtClean="0">
                <a:solidFill>
                  <a:schemeClr val="dk1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ko-KR" altLang="en-US" sz="1200" b="1" dirty="0" smtClean="0"/>
                <a:t>가치와 이념</a:t>
              </a:r>
              <a:endParaRPr lang="ko-KR" altLang="en-US" sz="1200" b="1" dirty="0">
                <a:solidFill>
                  <a:schemeClr val="dk1"/>
                </a:solidFill>
              </a:endParaRPr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4323363" y="1790688"/>
              <a:ext cx="4924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sz="1200" dirty="0" smtClean="0"/>
                <a:t>경제</a:t>
              </a:r>
              <a:endParaRPr lang="en-US" altLang="ko-KR" sz="1200" dirty="0" smtClean="0"/>
            </a:p>
            <a:p>
              <a:r>
                <a:rPr lang="ko-KR" altLang="en-US" sz="1200" dirty="0" smtClean="0"/>
                <a:t>정책</a:t>
              </a:r>
              <a:endParaRPr lang="ko-KR" altLang="en-US" sz="1200" dirty="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5717800" y="3128008"/>
              <a:ext cx="466794" cy="600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100" dirty="0" smtClean="0"/>
                <a:t>노동</a:t>
              </a:r>
              <a:endParaRPr lang="en-US" altLang="ko-KR" sz="1100" dirty="0" smtClean="0"/>
            </a:p>
            <a:p>
              <a:pPr algn="ctr"/>
              <a:r>
                <a:rPr lang="ko-KR" altLang="en-US" sz="1100" dirty="0" smtClean="0"/>
                <a:t>시장</a:t>
              </a:r>
              <a:endParaRPr lang="en-US" altLang="ko-KR" sz="1100" dirty="0" smtClean="0"/>
            </a:p>
            <a:p>
              <a:pPr algn="ctr"/>
              <a:r>
                <a:rPr lang="ko-KR" altLang="en-US" sz="1100" dirty="0" smtClean="0"/>
                <a:t>정책</a:t>
              </a:r>
              <a:endParaRPr lang="ko-KR" altLang="en-US" sz="1100" dirty="0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2977504" y="3204807"/>
              <a:ext cx="46679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100" smtClean="0"/>
                <a:t>여성</a:t>
              </a:r>
              <a:endParaRPr lang="en-US" altLang="ko-KR" sz="1100" dirty="0" smtClean="0"/>
            </a:p>
            <a:p>
              <a:pPr algn="ctr"/>
              <a:r>
                <a:rPr lang="ko-KR" altLang="en-US" sz="1100" dirty="0" smtClean="0"/>
                <a:t>정책</a:t>
              </a:r>
              <a:endParaRPr lang="ko-KR" altLang="en-US" sz="1100" dirty="0"/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3201902" y="2250395"/>
              <a:ext cx="82907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100" dirty="0" smtClean="0"/>
                <a:t>문화</a:t>
              </a:r>
              <a:r>
                <a:rPr lang="en-US" altLang="ko-KR" sz="1100" dirty="0" smtClean="0"/>
                <a:t>, </a:t>
              </a:r>
              <a:r>
                <a:rPr lang="ko-KR" altLang="en-US" sz="1100" dirty="0" smtClean="0"/>
                <a:t>예술</a:t>
              </a:r>
              <a:endParaRPr lang="en-US" altLang="ko-KR" sz="1100" dirty="0" smtClean="0"/>
            </a:p>
            <a:p>
              <a:pPr algn="ctr"/>
              <a:r>
                <a:rPr lang="ko-KR" altLang="en-US" sz="1100" dirty="0" smtClean="0"/>
                <a:t>정책</a:t>
              </a:r>
              <a:endParaRPr lang="ko-KR" altLang="en-US" sz="1100" dirty="0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5375850" y="2212295"/>
              <a:ext cx="46679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100" smtClean="0"/>
                <a:t>조세</a:t>
              </a:r>
              <a:endParaRPr lang="en-US" altLang="ko-KR" sz="1100" dirty="0" smtClean="0"/>
            </a:p>
            <a:p>
              <a:pPr algn="ctr"/>
              <a:r>
                <a:rPr lang="ko-KR" altLang="en-US" sz="1100" dirty="0" smtClean="0"/>
                <a:t>정책</a:t>
              </a:r>
              <a:endParaRPr lang="ko-KR" altLang="en-US" sz="1100" dirty="0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4338603" y="4610108"/>
              <a:ext cx="46679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100" smtClean="0"/>
                <a:t>주택</a:t>
              </a:r>
              <a:endParaRPr lang="en-US" altLang="ko-KR" sz="1100" dirty="0" smtClean="0"/>
            </a:p>
            <a:p>
              <a:pPr algn="ctr"/>
              <a:r>
                <a:rPr lang="ko-KR" altLang="en-US" sz="1100" dirty="0" smtClean="0"/>
                <a:t>정책</a:t>
              </a:r>
              <a:endParaRPr lang="ko-KR" altLang="en-US" sz="1100" dirty="0"/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5316860" y="4222438"/>
              <a:ext cx="46679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100" smtClean="0"/>
                <a:t>교육</a:t>
              </a:r>
              <a:endParaRPr lang="en-US" altLang="ko-KR" sz="1100" dirty="0" smtClean="0"/>
            </a:p>
            <a:p>
              <a:pPr algn="ctr"/>
              <a:r>
                <a:rPr lang="ko-KR" altLang="en-US" sz="1100" dirty="0" smtClean="0"/>
                <a:t>정책</a:t>
              </a:r>
              <a:endParaRPr lang="ko-KR" altLang="en-US" sz="1100" dirty="0"/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3342314" y="4222438"/>
              <a:ext cx="46679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100" smtClean="0"/>
                <a:t>가족</a:t>
              </a:r>
              <a:endParaRPr lang="en-US" altLang="ko-KR" sz="1100" dirty="0" smtClean="0"/>
            </a:p>
            <a:p>
              <a:pPr algn="ctr"/>
              <a:r>
                <a:rPr lang="ko-KR" altLang="en-US" sz="1100" dirty="0" smtClean="0"/>
                <a:t>정책</a:t>
              </a:r>
              <a:endParaRPr lang="ko-KR" altLang="en-US" sz="11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3850" y="357174"/>
            <a:ext cx="8229600" cy="857248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4</a:t>
            </a:r>
            <a:r>
              <a:rPr lang="ko-KR" altLang="en-US" sz="2800" b="1" dirty="0" smtClean="0"/>
              <a:t>절 사회복지정책의 분배적 기능</a:t>
            </a:r>
            <a:endParaRPr lang="ko-KR" altLang="en-US" sz="28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214422"/>
            <a:ext cx="8534430" cy="5429288"/>
          </a:xfrm>
        </p:spPr>
        <p:txBody>
          <a:bodyPr>
            <a:noAutofit/>
          </a:bodyPr>
          <a:lstStyle/>
          <a:p>
            <a:pPr marL="342900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Ø"/>
            </a:pPr>
            <a:r>
              <a:rPr lang="ko-KR" altLang="en-US" sz="1800" dirty="0" smtClean="0"/>
              <a:t>더불어 사는 사회의 가치이념은 나눔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즉 분배정책을 통해 실현</a:t>
            </a:r>
            <a:endParaRPr lang="en-US" altLang="ko-KR" sz="1800" dirty="0" smtClean="0"/>
          </a:p>
          <a:p>
            <a:pPr marL="34290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en-US" altLang="ko-KR" sz="1800" dirty="0" smtClean="0"/>
              <a:t>① </a:t>
            </a:r>
            <a:r>
              <a:rPr lang="ko-KR" altLang="en-US" sz="1800" dirty="0" smtClean="0"/>
              <a:t>분배정책의 개념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이론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목표 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② 정책 수단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③ 분배의 종류</a:t>
            </a:r>
            <a:endParaRPr lang="en-US" altLang="ko-KR" sz="1800" dirty="0" smtClean="0"/>
          </a:p>
          <a:p>
            <a:pPr marL="354013" indent="-354013">
              <a:lnSpc>
                <a:spcPct val="120000"/>
              </a:lnSpc>
              <a:spcBef>
                <a:spcPts val="1000"/>
              </a:spcBef>
              <a:buAutoNum type="arabicPeriod"/>
            </a:pPr>
            <a:r>
              <a:rPr lang="ko-KR" altLang="en-US" sz="2400" b="1" dirty="0" smtClean="0"/>
              <a:t>분배정책의 의의</a:t>
            </a:r>
            <a:endParaRPr lang="en-US" altLang="ko-KR" sz="2400" b="1" dirty="0" smtClean="0"/>
          </a:p>
          <a:p>
            <a:pPr marL="450850" indent="-354013">
              <a:lnSpc>
                <a:spcPct val="120000"/>
              </a:lnSpc>
              <a:spcBef>
                <a:spcPts val="1000"/>
              </a:spcBef>
              <a:buAutoNum type="arabicParenR"/>
            </a:pPr>
            <a:r>
              <a:rPr lang="ko-KR" altLang="en-US" sz="1800" dirty="0" smtClean="0"/>
              <a:t>분배정책의 </a:t>
            </a:r>
            <a:r>
              <a:rPr lang="ko-KR" altLang="en-US" sz="1800" dirty="0" smtClean="0"/>
              <a:t>개념과 </a:t>
            </a:r>
            <a:r>
              <a:rPr lang="ko-KR" altLang="en-US" sz="1800" dirty="0" err="1" smtClean="0"/>
              <a:t>다차원성</a:t>
            </a:r>
            <a:endParaRPr lang="en-US" altLang="ko-KR" sz="1800" dirty="0" smtClean="0"/>
          </a:p>
          <a:p>
            <a:pPr marL="450850" indent="-24447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목표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분배적 불균형의 해소 또는 완화</a:t>
            </a:r>
            <a:endParaRPr lang="en-US" altLang="ko-KR" sz="1800" dirty="0" smtClean="0"/>
          </a:p>
          <a:p>
            <a:pPr marL="450850" indent="-24447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협의의 개념</a:t>
            </a:r>
            <a:endParaRPr lang="en-US" altLang="ko-KR" sz="1800" dirty="0" smtClean="0"/>
          </a:p>
          <a:p>
            <a:pPr marL="536575" indent="-24447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소득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자산의 분배과정에서 국가가 개입하는 정책</a:t>
            </a:r>
            <a:endParaRPr lang="en-US" altLang="ko-KR" sz="1800" dirty="0" smtClean="0"/>
          </a:p>
          <a:p>
            <a:pPr marL="536575" indent="-24447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② 정책의 활동영역이 제한될 우려</a:t>
            </a:r>
            <a:endParaRPr lang="en-US" altLang="ko-KR" sz="1800" dirty="0" smtClean="0"/>
          </a:p>
          <a:p>
            <a:pPr marL="536575" indent="-24447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③ 분배적 불평등은 직접적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간접적으로 사회의 구조적 환경을 원인</a:t>
            </a:r>
            <a:endParaRPr lang="en-US" altLang="ko-KR" sz="1800" dirty="0" smtClean="0"/>
          </a:p>
          <a:p>
            <a:pPr marL="450850" indent="-24447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광의의 개념</a:t>
            </a:r>
            <a:endParaRPr lang="en-US" altLang="ko-KR" sz="1800" dirty="0" smtClean="0"/>
          </a:p>
          <a:p>
            <a:pPr marL="536575" indent="-24447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정치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경제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사회적 권리가 사회정의의 차원에서 사회성원간 동등하게 보장</a:t>
            </a:r>
            <a:endParaRPr lang="en-US" altLang="ko-KR" sz="1800" dirty="0" smtClean="0"/>
          </a:p>
          <a:p>
            <a:pPr marL="536575" indent="-244475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② 소득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자산의 나눔은 물론 자아실현의 기회가 사회구조적 모순으로 인해 </a:t>
            </a:r>
            <a:endParaRPr lang="en-US" altLang="ko-KR" sz="1800" dirty="0" smtClean="0"/>
          </a:p>
          <a:p>
            <a:pPr marL="536575" indent="-24447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ko-KR" altLang="en-US" sz="1800" dirty="0" smtClean="0"/>
              <a:t>불평등 하게 되는 문제를 해소하는 정책도 포함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권력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돈</a:t>
            </a:r>
            <a:r>
              <a:rPr lang="en-US" altLang="ko-KR" sz="1800" dirty="0" smtClean="0"/>
              <a:t>-</a:t>
            </a:r>
            <a:r>
              <a:rPr lang="ko-KR" altLang="en-US" sz="1800" dirty="0" smtClean="0"/>
              <a:t>사회적 명성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8" y="404813"/>
            <a:ext cx="9001156" cy="6096021"/>
          </a:xfrm>
        </p:spPr>
        <p:txBody>
          <a:bodyPr>
            <a:normAutofit/>
          </a:bodyPr>
          <a:lstStyle/>
          <a:p>
            <a:pPr marL="4540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 smtClean="0"/>
              <a:t>2) </a:t>
            </a:r>
            <a:r>
              <a:rPr lang="ko-KR" altLang="en-US" sz="2000" dirty="0" smtClean="0"/>
              <a:t>분배의 이론</a:t>
            </a:r>
            <a:endParaRPr lang="en-US" altLang="ko-KR" sz="2000" dirty="0" smtClean="0"/>
          </a:p>
          <a:p>
            <a:pPr marL="4540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 marL="396000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2000" dirty="0" smtClean="0"/>
              <a:t> </a:t>
            </a:r>
            <a:r>
              <a:rPr lang="ko-KR" altLang="en-US" sz="1800" b="1" dirty="0" smtClean="0"/>
              <a:t>소득의 분배이론</a:t>
            </a:r>
            <a:endParaRPr lang="en-US" altLang="ko-KR" sz="1800" b="1" dirty="0" smtClean="0"/>
          </a:p>
          <a:p>
            <a:pPr marL="576000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경제순환의 과정에서 소득 발생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유량</a:t>
            </a:r>
            <a:r>
              <a:rPr lang="en-US" altLang="ko-KR" sz="1800" dirty="0" smtClean="0"/>
              <a:t>(flow)</a:t>
            </a:r>
          </a:p>
          <a:p>
            <a:pPr marL="576000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이론의 초점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사회적 부가가치를 어떠한 기준으로 나눌 것인가</a:t>
            </a:r>
            <a:endParaRPr lang="en-US" altLang="ko-KR" sz="1800" dirty="0" smtClean="0"/>
          </a:p>
          <a:p>
            <a:pPr marL="64800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소득의 기능적 분배</a:t>
            </a:r>
            <a:endParaRPr lang="en-US" altLang="ko-KR" sz="1800" dirty="0" smtClean="0"/>
          </a:p>
          <a:p>
            <a:pPr marL="7200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개별 생산요소들이 생산과정에서 수행한 기능에 근거하여 분배</a:t>
            </a:r>
            <a:endParaRPr lang="en-US" altLang="ko-KR" sz="1800" dirty="0" smtClean="0"/>
          </a:p>
          <a:p>
            <a:pPr marL="7200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② </a:t>
            </a:r>
            <a:r>
              <a:rPr lang="ko-KR" altLang="en-US" sz="1800" dirty="0" smtClean="0"/>
              <a:t>노동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임금소득</a:t>
            </a:r>
            <a:r>
              <a:rPr lang="en-US" altLang="ko-KR" sz="1800" dirty="0" smtClean="0"/>
              <a:t>), </a:t>
            </a:r>
            <a:r>
              <a:rPr lang="ko-KR" altLang="en-US" sz="1800" dirty="0" smtClean="0"/>
              <a:t>자본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이자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이윤소득</a:t>
            </a:r>
            <a:r>
              <a:rPr lang="en-US" altLang="ko-KR" sz="1800" dirty="0" smtClean="0"/>
              <a:t>), </a:t>
            </a:r>
            <a:r>
              <a:rPr lang="ko-KR" altLang="en-US" sz="1800" dirty="0" smtClean="0"/>
              <a:t>토지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지대소득</a:t>
            </a:r>
            <a:r>
              <a:rPr lang="en-US" altLang="ko-KR" sz="1800" dirty="0" smtClean="0"/>
              <a:t>)</a:t>
            </a:r>
          </a:p>
          <a:p>
            <a:pPr marL="7200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③ </a:t>
            </a:r>
            <a:r>
              <a:rPr lang="ko-KR" altLang="en-US" sz="1800" dirty="0" smtClean="0"/>
              <a:t>소득분배의 개인간 편차는 생산의 기여도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즉 생산성에 의해 결정</a:t>
            </a:r>
            <a:endParaRPr lang="en-US" altLang="ko-KR" sz="1800" dirty="0" smtClean="0"/>
          </a:p>
          <a:p>
            <a:pPr marL="64800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소득의 개인별 분배</a:t>
            </a:r>
            <a:endParaRPr lang="en-US" altLang="ko-KR" sz="1800" dirty="0" smtClean="0"/>
          </a:p>
          <a:p>
            <a:pPr marL="7200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전체 국민소득이 개인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사회계층별로 어떻게 분배되어 있는가를 분석하는 이론</a:t>
            </a:r>
            <a:endParaRPr lang="en-US" altLang="ko-KR" sz="1800" dirty="0" smtClean="0"/>
          </a:p>
          <a:p>
            <a:pPr marL="7200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② 소득분배의 불평등은 개별 생산요소의 기능적 측면뿐만 아니라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생산요소들의 </a:t>
            </a:r>
            <a:endParaRPr lang="en-US" altLang="ko-KR" sz="1800" dirty="0" smtClean="0"/>
          </a:p>
          <a:p>
            <a:pPr marL="7200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. </a:t>
            </a:r>
            <a:r>
              <a:rPr lang="ko-KR" altLang="en-US" sz="1800" dirty="0" smtClean="0"/>
              <a:t>분포가 개인별로 불평등</a:t>
            </a:r>
            <a:endParaRPr lang="en-US" altLang="ko-KR" sz="1800" dirty="0" smtClean="0"/>
          </a:p>
          <a:p>
            <a:pPr marL="72000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사회계층간 소득의 격차가 사회적 갈등의 요인으로 작용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   : </a:t>
            </a:r>
            <a:r>
              <a:rPr lang="ko-KR" altLang="en-US" sz="1800" dirty="0" smtClean="0"/>
              <a:t>사회복지정책의 관심사 소득의 개인별 분배 </a:t>
            </a:r>
            <a:r>
              <a:rPr lang="en-US" altLang="ko-KR" sz="1800" dirty="0" smtClean="0"/>
              <a:t>&gt;</a:t>
            </a:r>
            <a:r>
              <a:rPr lang="ko-KR" altLang="en-US" sz="1800" dirty="0" smtClean="0"/>
              <a:t> 기능적 분배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76" y="547689"/>
            <a:ext cx="8929718" cy="6238897"/>
          </a:xfrm>
        </p:spPr>
        <p:txBody>
          <a:bodyPr>
            <a:noAutofit/>
          </a:bodyPr>
          <a:lstStyle/>
          <a:p>
            <a:pPr marL="539750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dirty="0" smtClean="0"/>
              <a:t> 자산의 분배이론</a:t>
            </a:r>
            <a:endParaRPr lang="en-US" altLang="ko-KR" sz="1800" dirty="0" smtClean="0"/>
          </a:p>
          <a:p>
            <a:pPr marL="625475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자산</a:t>
            </a:r>
            <a:endParaRPr lang="en-US" altLang="ko-KR" sz="1800" dirty="0" smtClean="0"/>
          </a:p>
          <a:p>
            <a:pPr marL="808038" defTabSz="804863">
              <a:lnSpc>
                <a:spcPct val="114000"/>
              </a:lnSpc>
              <a:spcBef>
                <a:spcPts val="0"/>
              </a:spcBef>
              <a:buNone/>
              <a:tabLst>
                <a:tab pos="804863" algn="l"/>
              </a:tabLst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부 또는 재산으로 표현</a:t>
            </a:r>
            <a:endParaRPr lang="en-US" altLang="ko-KR" sz="1800" dirty="0" smtClean="0"/>
          </a:p>
          <a:p>
            <a:pPr marL="808038" defTabSz="804863">
              <a:lnSpc>
                <a:spcPct val="114000"/>
              </a:lnSpc>
              <a:spcBef>
                <a:spcPts val="0"/>
              </a:spcBef>
              <a:buNone/>
              <a:tabLst>
                <a:tab pos="804863" algn="l"/>
              </a:tabLst>
            </a:pPr>
            <a:r>
              <a:rPr lang="ko-KR" altLang="en-US" sz="1800" dirty="0" smtClean="0"/>
              <a:t>② 금융자산과 실물자산 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지식자산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인적자본</a:t>
            </a:r>
            <a:r>
              <a:rPr lang="en-US" altLang="ko-KR" sz="1800" dirty="0" smtClean="0"/>
              <a:t>) </a:t>
            </a:r>
          </a:p>
          <a:p>
            <a:pPr marL="808038" defTabSz="804863">
              <a:lnSpc>
                <a:spcPct val="114000"/>
              </a:lnSpc>
              <a:spcBef>
                <a:spcPts val="200"/>
              </a:spcBef>
              <a:buNone/>
              <a:tabLst>
                <a:tab pos="804863" algn="l"/>
              </a:tabLst>
            </a:pPr>
            <a:r>
              <a:rPr lang="en-US" altLang="ko-KR" sz="1800" dirty="0" smtClean="0"/>
              <a:t>③ </a:t>
            </a:r>
            <a:r>
              <a:rPr lang="ko-KR" altLang="en-US" sz="1800" dirty="0" smtClean="0"/>
              <a:t>가계가 매년도 소득 가운데 유보한 부분으로 형성</a:t>
            </a:r>
            <a:r>
              <a:rPr lang="en-US" altLang="ko-KR" sz="1800" dirty="0" smtClean="0"/>
              <a:t>(</a:t>
            </a:r>
            <a:r>
              <a:rPr lang="ko-KR" altLang="en-US" sz="1800" dirty="0" err="1" smtClean="0"/>
              <a:t>저량</a:t>
            </a:r>
            <a:r>
              <a:rPr lang="en-US" altLang="ko-KR" sz="1800" dirty="0" smtClean="0"/>
              <a:t>: Stock)</a:t>
            </a:r>
          </a:p>
          <a:p>
            <a:pPr marL="808038" defTabSz="804863">
              <a:lnSpc>
                <a:spcPct val="114000"/>
              </a:lnSpc>
              <a:spcBef>
                <a:spcPts val="200"/>
              </a:spcBef>
              <a:buNone/>
              <a:tabLst>
                <a:tab pos="804863" algn="l"/>
              </a:tabLst>
            </a:pPr>
            <a:endParaRPr lang="en-US" altLang="ko-KR" sz="1000" dirty="0" smtClean="0"/>
          </a:p>
          <a:p>
            <a:pPr marL="625475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자산과 소득의 연관관계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소득은 저축의 기능을 통하여 자산의 형태로 전환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저축은 소득의 함수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자산은 소득창출의 수단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자산분배의 불평등 → 소득분배의 불평등</a:t>
            </a:r>
            <a:endParaRPr lang="en-US" altLang="ko-KR" sz="1800" dirty="0" smtClean="0"/>
          </a:p>
          <a:p>
            <a:pPr marL="722313" indent="-271463">
              <a:lnSpc>
                <a:spcPct val="114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 marL="625475">
              <a:lnSpc>
                <a:spcPct val="114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자산의 기능</a:t>
            </a:r>
            <a:endParaRPr lang="en-US" altLang="ko-KR" sz="1800" dirty="0" smtClean="0"/>
          </a:p>
          <a:p>
            <a:pPr marL="622300" indent="-171450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소득의 창출기능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개인의 소비수준에 직접적 영향</a:t>
            </a:r>
            <a:endParaRPr lang="en-US" altLang="ko-KR" sz="1800" dirty="0" smtClean="0"/>
          </a:p>
          <a:p>
            <a:pPr marL="622300" indent="-171450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생활안정의 기능</a:t>
            </a:r>
            <a:endParaRPr lang="en-US" altLang="ko-KR" sz="1800" dirty="0" smtClean="0"/>
          </a:p>
          <a:p>
            <a:pPr marL="622300" indent="-17145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: </a:t>
            </a:r>
            <a:r>
              <a:rPr lang="ko-KR" altLang="en-US" sz="1800" dirty="0" smtClean="0"/>
              <a:t>사회적 위험에 대한 대처능력과 생계유지 능력이 개별 자산 수준에 따라 차이</a:t>
            </a:r>
            <a:endParaRPr lang="en-US" altLang="ko-KR" sz="1800" dirty="0" smtClean="0"/>
          </a:p>
          <a:p>
            <a:pPr marL="622300" indent="-171450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 smtClean="0"/>
              <a:t>개인적 자유를 보장하는 기능</a:t>
            </a:r>
            <a:endParaRPr lang="en-US" altLang="ko-KR" sz="1800" dirty="0" smtClean="0"/>
          </a:p>
          <a:p>
            <a:pPr marL="622300" indent="-17145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: </a:t>
            </a:r>
            <a:r>
              <a:rPr lang="ko-KR" altLang="en-US" sz="1800" dirty="0" smtClean="0"/>
              <a:t>물질적 궁핍으로 인한 경제적 의존성으로부터 독립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다양한 자아실현의 기회 </a:t>
            </a:r>
            <a:endParaRPr lang="en-US" altLang="ko-KR" sz="1800" dirty="0" smtClean="0"/>
          </a:p>
          <a:p>
            <a:pPr marL="622300" indent="-17145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보장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736" y="404813"/>
            <a:ext cx="8482528" cy="5832499"/>
          </a:xfrm>
        </p:spPr>
        <p:txBody>
          <a:bodyPr>
            <a:normAutofit/>
          </a:bodyPr>
          <a:lstStyle/>
          <a:p>
            <a:pPr marL="357188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2000" dirty="0" smtClean="0"/>
              <a:t>3) </a:t>
            </a:r>
            <a:r>
              <a:rPr lang="ko-KR" altLang="en-US" sz="2000" dirty="0" smtClean="0"/>
              <a:t>분배정책의 목표</a:t>
            </a:r>
            <a:endParaRPr lang="en-US" altLang="ko-KR" sz="2000" dirty="0" smtClean="0"/>
          </a:p>
          <a:p>
            <a:pPr marL="357188"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300" dirty="0" smtClean="0"/>
          </a:p>
          <a:p>
            <a:pPr marL="454025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US" altLang="ko-KR" sz="1800" dirty="0" smtClean="0"/>
              <a:t> </a:t>
            </a:r>
            <a:r>
              <a:rPr lang="ko-KR" altLang="en-US" sz="1800" dirty="0" smtClean="0"/>
              <a:t>소득의 분배정책과 관련한 목표</a:t>
            </a:r>
            <a:endParaRPr lang="en-US" altLang="ko-KR" sz="1800" dirty="0" smtClean="0"/>
          </a:p>
          <a:p>
            <a:pPr marL="454025">
              <a:lnSpc>
                <a:spcPct val="125000"/>
              </a:lnSpc>
              <a:spcBef>
                <a:spcPts val="500"/>
              </a:spcBef>
              <a:buNone/>
            </a:pPr>
            <a:endParaRPr lang="en-US" altLang="ko-KR" sz="400" dirty="0" smtClean="0"/>
          </a:p>
          <a:p>
            <a:pPr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국민들의 생존권 보장</a:t>
            </a:r>
            <a:endParaRPr lang="en-US" altLang="ko-KR" sz="1800" dirty="0" smtClean="0"/>
          </a:p>
          <a:p>
            <a:pPr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소득활동의 기회나 능력의 상실로 인한 소득단절과 생계의 위협문제에 대해 </a:t>
            </a:r>
            <a:endParaRPr lang="en-US" altLang="ko-KR" sz="1800" dirty="0" smtClean="0"/>
          </a:p>
          <a:p>
            <a:pPr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대체소득의 제공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소득의 이전</a:t>
            </a:r>
            <a:r>
              <a:rPr lang="en-US" altLang="ko-KR" sz="1800" dirty="0" smtClean="0"/>
              <a:t>)</a:t>
            </a:r>
          </a:p>
          <a:p>
            <a:pPr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소득의 불평등 완화를 통해 사회정의와 사회안정을 도모</a:t>
            </a:r>
            <a:endParaRPr lang="en-US" altLang="ko-KR" sz="1800" dirty="0" smtClean="0"/>
          </a:p>
          <a:p>
            <a:pPr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분배정책의 당위성</a:t>
            </a:r>
            <a:endParaRPr lang="en-US" altLang="ko-KR" sz="1800" dirty="0" smtClean="0"/>
          </a:p>
          <a:p>
            <a:pPr marL="539750" indent="-2714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소득의 분배가 종종 개인의 능력이나 노력 이외의 다른 요인에 의해 결정</a:t>
            </a:r>
            <a:endParaRPr lang="en-US" altLang="ko-KR" sz="1800" dirty="0" smtClean="0"/>
          </a:p>
          <a:p>
            <a:pPr marL="539750" indent="-271463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상속이나 불로소득으로 인한 불평등의 해소</a:t>
            </a:r>
            <a:endParaRPr lang="en-US" altLang="ko-KR" sz="1800" dirty="0" smtClean="0"/>
          </a:p>
          <a:p>
            <a:pPr marL="539750" indent="-2714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분배적 불평등이 사회적으로 용인될 수 있는 수준에서 억제될 수 있도록 </a:t>
            </a:r>
            <a:endParaRPr lang="en-US" altLang="ko-KR" sz="1800" dirty="0" smtClean="0"/>
          </a:p>
          <a:p>
            <a:pPr marL="539750" indent="-271463">
              <a:lnSpc>
                <a:spcPct val="125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하여 내적 통합 실현</a:t>
            </a:r>
            <a:endParaRPr lang="en-US" altLang="ko-KR" sz="1800" dirty="0" smtClean="0"/>
          </a:p>
          <a:p>
            <a:pPr marL="539750" indent="-271463">
              <a:lnSpc>
                <a:spcPct val="125000"/>
              </a:lnSpc>
              <a:spcBef>
                <a:spcPts val="500"/>
              </a:spcBef>
            </a:pPr>
            <a:r>
              <a:rPr lang="ko-KR" altLang="en-US" sz="1800" dirty="0" smtClean="0"/>
              <a:t>시장의 기능을 통한 소득의 분배 </a:t>
            </a:r>
            <a:r>
              <a:rPr lang="en-US" altLang="ko-KR" sz="1800" dirty="0" smtClean="0"/>
              <a:t>vs. </a:t>
            </a:r>
            <a:r>
              <a:rPr lang="ko-KR" altLang="en-US" sz="1800" dirty="0" err="1" smtClean="0"/>
              <a:t>가계별</a:t>
            </a:r>
            <a:r>
              <a:rPr lang="ko-KR" altLang="en-US" sz="1800" dirty="0" smtClean="0"/>
              <a:t> 필요소득의 괴리문제</a:t>
            </a:r>
            <a:endParaRPr lang="en-US" altLang="ko-KR" sz="1800" dirty="0" smtClean="0"/>
          </a:p>
          <a:p>
            <a:pPr marL="539750" indent="-271463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가계간 경제적 부담의 균등화를 목표로 한 분배정책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38666" y="404813"/>
            <a:ext cx="8677306" cy="6449904"/>
          </a:xfrm>
        </p:spPr>
        <p:txBody>
          <a:bodyPr>
            <a:normAutofit/>
          </a:bodyPr>
          <a:lstStyle/>
          <a:p>
            <a:pPr marL="4540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b="1" dirty="0" smtClean="0"/>
              <a:t> 자산의 분배정책과 관련한 목표</a:t>
            </a:r>
            <a:endParaRPr lang="en-US" altLang="ko-KR" sz="1800" b="1" dirty="0" smtClean="0"/>
          </a:p>
          <a:p>
            <a:pPr marL="4540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 smtClean="0"/>
          </a:p>
          <a:p>
            <a:pPr marL="62547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사회정의와 자유의 가치이념에 </a:t>
            </a:r>
            <a:r>
              <a:rPr lang="ko-KR" altLang="en-US" sz="1800" spc="-150" dirty="0" smtClean="0"/>
              <a:t>기초하여</a:t>
            </a:r>
            <a:r>
              <a:rPr lang="ko-KR" altLang="en-US" sz="1800" dirty="0" smtClean="0"/>
              <a:t> 사회적 자산이 구성원들에게 </a:t>
            </a:r>
            <a:endParaRPr lang="en-US" altLang="ko-KR" sz="1800" dirty="0" smtClean="0"/>
          </a:p>
          <a:p>
            <a:pPr marL="62547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골고루 분산</a:t>
            </a:r>
            <a:endParaRPr lang="en-US" altLang="ko-KR" sz="1800" dirty="0" smtClean="0"/>
          </a:p>
          <a:p>
            <a:pPr marL="62547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500" dirty="0" smtClean="0"/>
          </a:p>
          <a:p>
            <a:pPr marL="62547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사회정의의 차원에서 정책의 정당성</a:t>
            </a:r>
            <a:endParaRPr lang="en-US" altLang="ko-KR" sz="1800" dirty="0" smtClean="0"/>
          </a:p>
          <a:p>
            <a:pPr marL="625475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인간의 물질적 생존과 사회의 번영은 생산을 기반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개인이 생산활동을 통해 </a:t>
            </a:r>
            <a:endParaRPr lang="en-US" altLang="ko-KR" sz="1800" dirty="0" smtClean="0"/>
          </a:p>
          <a:p>
            <a:pPr marL="625475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en-US" altLang="ko-KR" sz="1800" dirty="0" smtClean="0"/>
              <a:t>  </a:t>
            </a:r>
            <a:r>
              <a:rPr lang="ko-KR" altLang="en-US" sz="1800" dirty="0" smtClean="0"/>
              <a:t>축적한 자산은 본인은 물론 전체 국민복리에 기여</a:t>
            </a:r>
            <a:endParaRPr lang="en-US" altLang="ko-KR" sz="1800" dirty="0" smtClean="0"/>
          </a:p>
          <a:p>
            <a:pPr marL="625475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상속자산의 문제점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600" dirty="0" smtClean="0"/>
              <a:t>① </a:t>
            </a:r>
            <a:r>
              <a:rPr lang="ko-KR" altLang="en-US" sz="1600" dirty="0" smtClean="0"/>
              <a:t>개인의 능력과 노력에 무관하게 부의 이전</a:t>
            </a:r>
            <a:endParaRPr lang="en-US" altLang="ko-KR" sz="1600" dirty="0" smtClean="0"/>
          </a:p>
          <a:p>
            <a:pPr marL="722313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600" dirty="0" smtClean="0"/>
              <a:t>② 가진 계층은 자신의 자산을 토대로 더욱 많은 자산 축적으로 분배적 불평등 가중</a:t>
            </a:r>
            <a:endParaRPr lang="en-US" altLang="ko-KR" sz="1600" dirty="0" smtClean="0"/>
          </a:p>
          <a:p>
            <a:pPr marL="722313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600" dirty="0" smtClean="0"/>
              <a:t>③ 국가는 사회적 자산의 분산을 통해 부의 편중문제를 해소하고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사회정의를 실현</a:t>
            </a:r>
            <a:endParaRPr lang="en-US" altLang="ko-KR" sz="1600" dirty="0" smtClean="0"/>
          </a:p>
          <a:p>
            <a:pPr marL="722313" indent="-271463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800" dirty="0" smtClean="0"/>
          </a:p>
          <a:p>
            <a:pPr marL="62547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자유의 차원에서 분배정책의 정당성</a:t>
            </a:r>
            <a:endParaRPr lang="en-US" altLang="ko-KR" sz="1800" dirty="0" smtClean="0"/>
          </a:p>
          <a:p>
            <a:pPr marL="625475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자산은 개인이 경제적 궁핍으로부터 자유롭게 하여 다양한 기회를 향유할 수 있는 물질적 기반을 제공</a:t>
            </a:r>
            <a:endParaRPr lang="en-US" altLang="ko-KR" sz="1800" dirty="0" smtClean="0"/>
          </a:p>
          <a:p>
            <a:pPr marL="625475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자산의 평등한 분배정책은 자아실현을 위한 기회를 공정하게 제공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FontTx/>
              <a:buChar char="-"/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555751"/>
            <a:ext cx="8534430" cy="3730637"/>
          </a:xfrm>
        </p:spPr>
        <p:txBody>
          <a:bodyPr>
            <a:normAutofit/>
          </a:bodyPr>
          <a:lstStyle/>
          <a:p>
            <a:pPr marL="539750" lvl="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  <a:tabLst>
                <a:tab pos="622300" algn="l"/>
              </a:tabLst>
            </a:pPr>
            <a:r>
              <a:rPr lang="ko-KR" altLang="en-US" sz="1800" dirty="0" smtClean="0">
                <a:solidFill>
                  <a:prstClr val="black"/>
                </a:solidFill>
              </a:rPr>
              <a:t>자산의 분배정책의 특징과 기능적 한계</a:t>
            </a:r>
            <a:endParaRPr lang="en-US" altLang="ko-KR" sz="1800" dirty="0" smtClean="0">
              <a:solidFill>
                <a:prstClr val="black"/>
              </a:solidFill>
            </a:endParaRPr>
          </a:p>
          <a:p>
            <a:pPr marL="625475" lvl="0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>
                <a:solidFill>
                  <a:prstClr val="black"/>
                </a:solidFill>
              </a:rPr>
              <a:t>어떠한 사회체제에서든 일정 범위 이내에서 자산의 불평등 용인</a:t>
            </a:r>
            <a:endParaRPr lang="en-US" altLang="ko-KR" sz="1800" dirty="0" smtClean="0">
              <a:solidFill>
                <a:prstClr val="black"/>
              </a:solidFill>
            </a:endParaRPr>
          </a:p>
          <a:p>
            <a:pPr marL="625475" lvl="0"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solidFill>
                  <a:prstClr val="black"/>
                </a:solidFill>
              </a:rPr>
              <a:t>   : </a:t>
            </a:r>
            <a:r>
              <a:rPr lang="ko-KR" altLang="en-US" sz="1800" dirty="0" smtClean="0">
                <a:solidFill>
                  <a:prstClr val="black"/>
                </a:solidFill>
              </a:rPr>
              <a:t>개인의 능력</a:t>
            </a:r>
            <a:r>
              <a:rPr lang="en-US" altLang="ko-KR" sz="1800" dirty="0" smtClean="0">
                <a:solidFill>
                  <a:prstClr val="black"/>
                </a:solidFill>
              </a:rPr>
              <a:t>·</a:t>
            </a:r>
            <a:r>
              <a:rPr lang="ko-KR" altLang="en-US" sz="1800" dirty="0" smtClean="0">
                <a:solidFill>
                  <a:prstClr val="black"/>
                </a:solidFill>
              </a:rPr>
              <a:t>의지</a:t>
            </a:r>
            <a:r>
              <a:rPr lang="en-US" altLang="ko-KR" sz="1800" dirty="0" smtClean="0">
                <a:solidFill>
                  <a:prstClr val="black"/>
                </a:solidFill>
              </a:rPr>
              <a:t>·</a:t>
            </a:r>
            <a:r>
              <a:rPr lang="ko-KR" altLang="en-US" sz="1800" dirty="0" smtClean="0">
                <a:solidFill>
                  <a:prstClr val="black"/>
                </a:solidFill>
              </a:rPr>
              <a:t>선호 등에 따라 자산형성에 있어서 개인간 격차</a:t>
            </a:r>
            <a:endParaRPr lang="en-US" altLang="ko-KR" sz="1800" dirty="0" smtClean="0">
              <a:solidFill>
                <a:prstClr val="black"/>
              </a:solidFill>
            </a:endParaRPr>
          </a:p>
          <a:p>
            <a:pPr marL="625475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>
                <a:solidFill>
                  <a:prstClr val="black"/>
                </a:solidFill>
              </a:rPr>
              <a:t>자산의 축적이 평등의 관점에서 지나치게 제약을 받게 될 경우 근로의욕이나 기업의 이윤동기가 위축</a:t>
            </a:r>
            <a:endParaRPr lang="en-US" altLang="ko-KR" sz="1800" dirty="0" smtClean="0">
              <a:solidFill>
                <a:prstClr val="black"/>
              </a:solidFill>
            </a:endParaRPr>
          </a:p>
          <a:p>
            <a:pPr marL="625475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>
                <a:solidFill>
                  <a:prstClr val="black"/>
                </a:solidFill>
              </a:rPr>
              <a:t>자산의 분배정책은 자칫 소유권의 보장을 근간으로 하는 자본주의의 경제원리에 배치되는 문제를 초래할 우려</a:t>
            </a:r>
            <a:endParaRPr lang="en-US" altLang="ko-KR" sz="1800" dirty="0" smtClean="0">
              <a:solidFill>
                <a:prstClr val="black"/>
              </a:solidFill>
            </a:endParaRPr>
          </a:p>
          <a:p>
            <a:pPr marL="625475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>
                <a:solidFill>
                  <a:prstClr val="black"/>
                </a:solidFill>
              </a:rPr>
              <a:t>분배정책은 이미 개인들이 축적하고 있는 자산이 아니라</a:t>
            </a:r>
            <a:r>
              <a:rPr lang="en-US" altLang="ko-KR" sz="1800" dirty="0" smtClean="0">
                <a:solidFill>
                  <a:prstClr val="black"/>
                </a:solidFill>
              </a:rPr>
              <a:t>, </a:t>
            </a:r>
            <a:r>
              <a:rPr lang="ko-KR" altLang="en-US" sz="1800" dirty="0" smtClean="0">
                <a:solidFill>
                  <a:prstClr val="black"/>
                </a:solidFill>
              </a:rPr>
              <a:t>가급적 새로이 형성되는 자산을 대상으로 실시되어야 할 필요성</a:t>
            </a:r>
            <a:endParaRPr lang="en-US" altLang="ko-KR" sz="180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534430" cy="6096021"/>
          </a:xfrm>
        </p:spPr>
        <p:txBody>
          <a:bodyPr>
            <a:noAutofit/>
          </a:bodyPr>
          <a:lstStyle/>
          <a:p>
            <a:pPr marL="457200" indent="-457200">
              <a:lnSpc>
                <a:spcPct val="120000"/>
              </a:lnSpc>
              <a:spcBef>
                <a:spcPts val="500"/>
              </a:spcBef>
              <a:buAutoNum type="arabicPeriod" startAt="2"/>
            </a:pPr>
            <a:r>
              <a:rPr lang="ko-KR" altLang="en-US" sz="2400" b="1" dirty="0" smtClean="0"/>
              <a:t>분배정책의 수단</a:t>
            </a:r>
            <a:endParaRPr lang="en-US" altLang="ko-KR" sz="2400" b="1" dirty="0" smtClean="0"/>
          </a:p>
          <a:p>
            <a:pPr marL="457200" indent="-457200">
              <a:lnSpc>
                <a:spcPct val="120000"/>
              </a:lnSpc>
              <a:spcBef>
                <a:spcPts val="500"/>
              </a:spcBef>
              <a:buAutoNum type="arabicPeriod" startAt="2"/>
            </a:pPr>
            <a:endParaRPr lang="en-US" altLang="ko-KR" sz="800" b="1" dirty="0" smtClean="0"/>
          </a:p>
          <a:p>
            <a:pPr marL="536575" indent="-427038">
              <a:lnSpc>
                <a:spcPct val="120000"/>
              </a:lnSpc>
              <a:spcBef>
                <a:spcPts val="500"/>
              </a:spcBef>
              <a:buAutoNum type="arabicParenR"/>
            </a:pPr>
            <a:r>
              <a:rPr lang="ko-KR" altLang="en-US" sz="2000" dirty="0" smtClean="0"/>
              <a:t>소득의 분배정책</a:t>
            </a:r>
            <a:endParaRPr lang="en-US" altLang="ko-KR" sz="2000" dirty="0" smtClean="0"/>
          </a:p>
          <a:p>
            <a:pPr marL="536575" indent="-42703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600" dirty="0" smtClean="0"/>
          </a:p>
          <a:p>
            <a:pPr marL="720725" indent="-514350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dirty="0" smtClean="0"/>
              <a:t>소득의 기능적 분배에 영향을 줄 수 있는 </a:t>
            </a:r>
            <a:r>
              <a:rPr lang="ko-KR" altLang="en-US" sz="1800" dirty="0" smtClean="0"/>
              <a:t>정책적 수단</a:t>
            </a:r>
            <a:endParaRPr lang="en-US" altLang="ko-KR" sz="1800" dirty="0" smtClean="0"/>
          </a:p>
          <a:p>
            <a:pPr marL="622300" indent="-330200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소득의 분배는 개별 생산요소의 수요자와 공급자 간 상호작용을 통해 성립되는 가격에 의해 결정</a:t>
            </a:r>
            <a:endParaRPr lang="en-US" altLang="ko-KR" sz="1800" dirty="0" smtClean="0"/>
          </a:p>
          <a:p>
            <a:pPr marL="622300" indent="-330200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분배정책</a:t>
            </a:r>
            <a:endParaRPr lang="en-US" altLang="ko-KR" sz="1800" dirty="0" smtClean="0"/>
          </a:p>
          <a:p>
            <a:pPr marL="622300" indent="-33020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국가가 시장에 의한 소득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생산요소의 가격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의</a:t>
            </a:r>
            <a:r>
              <a:rPr lang="en-US" altLang="ko-KR" sz="1800" dirty="0" smtClean="0"/>
              <a:t>  </a:t>
            </a:r>
            <a:r>
              <a:rPr lang="ko-KR" altLang="en-US" sz="1800" dirty="0" smtClean="0"/>
              <a:t>결정과정에 개입하는 행위</a:t>
            </a:r>
            <a:endParaRPr lang="en-US" altLang="ko-KR" sz="1800" dirty="0" smtClean="0"/>
          </a:p>
          <a:p>
            <a:pPr marL="719138" indent="-4270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분배정책의 수단</a:t>
            </a:r>
            <a:endParaRPr lang="en-US" altLang="ko-KR" sz="1800" dirty="0" smtClean="0"/>
          </a:p>
          <a:p>
            <a:pPr marL="720725" indent="-269875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경쟁정책</a:t>
            </a:r>
            <a:r>
              <a:rPr lang="ko-KR" altLang="en-US" sz="1800" b="1" dirty="0" smtClean="0"/>
              <a:t> </a:t>
            </a:r>
            <a:endParaRPr lang="en-US" altLang="ko-KR" sz="1800" b="1" dirty="0" smtClean="0"/>
          </a:p>
          <a:p>
            <a:pPr marL="903288" indent="-26987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산업의 독과점은 독점이윤의 문제를 초래</a:t>
            </a:r>
            <a:endParaRPr lang="en-US" altLang="ko-KR" sz="1800" dirty="0" smtClean="0"/>
          </a:p>
          <a:p>
            <a:pPr marL="903288" indent="-269875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 smtClean="0"/>
              <a:t>② 일반가계의 경제적 피해와 분배적 불평등</a:t>
            </a:r>
            <a:endParaRPr lang="en-US" altLang="ko-KR" sz="1800" dirty="0" smtClean="0"/>
          </a:p>
          <a:p>
            <a:pPr marL="903288" indent="-269875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 smtClean="0"/>
              <a:t>③ 경쟁정책은 상품이나 서비스에 대한 기업의 가격지배력을 제한하여 </a:t>
            </a:r>
            <a:endParaRPr lang="en-US" altLang="ko-KR" sz="1800" dirty="0" smtClean="0"/>
          </a:p>
          <a:p>
            <a:pPr marL="903288" indent="-26987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. </a:t>
            </a:r>
            <a:r>
              <a:rPr lang="ko-KR" altLang="en-US" sz="1800" dirty="0" smtClean="0"/>
              <a:t>가계의 생활향상과 분배적 왜곡 완화</a:t>
            </a:r>
            <a:endParaRPr lang="en-US" altLang="ko-KR" sz="1800" dirty="0" smtClean="0"/>
          </a:p>
          <a:p>
            <a:pPr marL="903288" indent="-269875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 smtClean="0"/>
              <a:t>④ 독과점금지법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국내시장의 개방전략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954087"/>
            <a:ext cx="8820150" cy="511811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노동시장정책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결사나 집회의 자유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쟁의 및 파업권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단체협상의 자율권 보장은 기업이윤의 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배분과정에서 근로계층에게 유리하게 작용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② 가계소득의 증대에 기여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/>
              <a:t>교육정책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err="1" smtClean="0"/>
              <a:t>인적자본의</a:t>
            </a:r>
            <a:r>
              <a:rPr lang="ko-KR" altLang="en-US" sz="1800" dirty="0" smtClean="0"/>
              <a:t> 품질과 노동력의 가치를 향상시켜 근로자가계의 소득증대효과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② </a:t>
            </a:r>
            <a:r>
              <a:rPr lang="ko-KR" altLang="en-US" sz="1800" spc="-150" dirty="0" smtClean="0"/>
              <a:t>사회취약계층에</a:t>
            </a:r>
            <a:r>
              <a:rPr lang="ko-KR" altLang="en-US" sz="1800" dirty="0" smtClean="0"/>
              <a:t> 대한 특별지원은 소득 향상과 분배적 불평등의 완화에 기여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 smtClean="0"/>
              <a:t>가계의 자산형성 지원정책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자산의 편중으로 인한 소득 불평등문제 해소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② 다수의 가계에게 자산의 축적 및 운영을 통하여 이자소득이나 지대소득의 </a:t>
            </a:r>
            <a:endParaRPr lang="en-US" altLang="ko-KR" sz="1800" dirty="0" smtClean="0"/>
          </a:p>
          <a:p>
            <a:pPr marL="5381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분배에 참여할 수 있는 기회를 확대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34" y="1047755"/>
            <a:ext cx="8034686" cy="4810137"/>
          </a:xfrm>
        </p:spPr>
        <p:txBody>
          <a:bodyPr>
            <a:normAutofit/>
          </a:bodyPr>
          <a:lstStyle/>
          <a:p>
            <a:pPr marL="454025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ko-KR" altLang="en-US" sz="1800" dirty="0" smtClean="0"/>
              <a:t> 소득의 개인별 분배에 영향을 줄 수 있는 </a:t>
            </a:r>
            <a:r>
              <a:rPr lang="ko-KR" altLang="en-US" sz="1800" dirty="0" smtClean="0"/>
              <a:t>정책적 수단</a:t>
            </a:r>
            <a:endParaRPr lang="en-US" altLang="ko-KR" sz="1800" dirty="0" smtClean="0"/>
          </a:p>
          <a:p>
            <a:pPr marL="452438">
              <a:lnSpc>
                <a:spcPct val="130000"/>
              </a:lnSpc>
              <a:spcBef>
                <a:spcPts val="1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시장의 기능을 통하여 결정된 소득의 분배구조를 이차적으로 재조정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 smtClean="0"/>
              <a:t>조세정책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① </a:t>
            </a:r>
            <a:r>
              <a:rPr lang="ko-KR" altLang="en-US" sz="1800" dirty="0" smtClean="0"/>
              <a:t>국가의 재정수요를 충당하는 기능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② 소득의 불평등 문제에 대처할 수 있는 정책수단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누진적 조세체계</a:t>
            </a:r>
            <a:r>
              <a:rPr lang="en-US" altLang="ko-KR" sz="1800" dirty="0" smtClean="0"/>
              <a:t>)</a:t>
            </a:r>
          </a:p>
          <a:p>
            <a:pPr marL="539750" indent="-27146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 smtClean="0"/>
              <a:t>사회복지정책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비용부담의 주체와 급여수급 주체의 상이성에 따른 이전소득의 분배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ko-KR" altLang="en-US" sz="1800" dirty="0" smtClean="0"/>
              <a:t>정책적 효과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 smtClean="0"/>
              <a:t>가격보조정책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저소득계층을 대상으로 운영되는 영구임대주택제도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장기저리의 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  </a:t>
            </a:r>
            <a:r>
              <a:rPr lang="ko-KR" altLang="en-US" sz="1800" dirty="0" smtClean="0"/>
              <a:t>생업자금 및 주택자금 융자제도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미소금융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햇살론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357166"/>
            <a:ext cx="8605868" cy="6143644"/>
          </a:xfrm>
        </p:spPr>
        <p:txBody>
          <a:bodyPr>
            <a:normAutofit/>
          </a:bodyPr>
          <a:lstStyle/>
          <a:p>
            <a:pPr marL="454025">
              <a:lnSpc>
                <a:spcPct val="115000"/>
              </a:lnSpc>
              <a:spcBef>
                <a:spcPts val="500"/>
              </a:spcBef>
              <a:buNone/>
            </a:pPr>
            <a:r>
              <a:rPr lang="en-US" altLang="ko-KR" sz="2200" dirty="0" smtClean="0"/>
              <a:t>2) </a:t>
            </a:r>
            <a:r>
              <a:rPr lang="ko-KR" altLang="en-US" sz="2200" dirty="0" smtClean="0"/>
              <a:t>자산의 분배정책</a:t>
            </a:r>
            <a:endParaRPr lang="en-US" altLang="ko-KR" sz="2200" dirty="0" smtClean="0"/>
          </a:p>
          <a:p>
            <a:pPr marL="454025">
              <a:lnSpc>
                <a:spcPct val="115000"/>
              </a:lnSpc>
              <a:spcBef>
                <a:spcPts val="500"/>
              </a:spcBef>
              <a:buNone/>
            </a:pPr>
            <a:endParaRPr lang="ko-KR" altLang="en-US" sz="600" dirty="0" smtClean="0"/>
          </a:p>
          <a:p>
            <a:pPr marL="450850" indent="-268288">
              <a:lnSpc>
                <a:spcPct val="115000"/>
              </a:lnSpc>
              <a:spcBef>
                <a:spcPts val="500"/>
              </a:spcBef>
            </a:pPr>
            <a:r>
              <a:rPr lang="ko-KR" altLang="en-US" sz="1800" dirty="0" smtClean="0"/>
              <a:t>상속세</a:t>
            </a:r>
            <a:endParaRPr lang="en-US" altLang="ko-KR" sz="18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en-US" altLang="ko-KR" sz="1600" dirty="0" smtClean="0"/>
              <a:t>① </a:t>
            </a:r>
            <a:r>
              <a:rPr lang="ko-KR" altLang="en-US" sz="1600" dirty="0" smtClean="0"/>
              <a:t>자산의 이전과정에 개입하여 분배적 불균형 문제를 완화할 수 있는 정책수단</a:t>
            </a:r>
            <a:endParaRPr lang="en-US" altLang="ko-KR" sz="16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ko-KR" altLang="en-US" sz="1600" dirty="0" smtClean="0"/>
              <a:t>② 누진적 세율체계를 통해 과도한 부의 세습을 억제하고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 사회계층 간 신분이</a:t>
            </a:r>
            <a:endParaRPr lang="en-US" altLang="ko-KR" sz="16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en-US" altLang="ko-KR" sz="1600" dirty="0" smtClean="0"/>
              <a:t>    </a:t>
            </a:r>
            <a:r>
              <a:rPr lang="ko-KR" altLang="en-US" sz="1600" dirty="0" smtClean="0"/>
              <a:t>동의 유동성을 보장할 수 있는 수단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계층사다리</a:t>
            </a:r>
            <a:r>
              <a:rPr lang="en-US" altLang="ko-KR" sz="1600" dirty="0" smtClean="0"/>
              <a:t>)</a:t>
            </a:r>
          </a:p>
          <a:p>
            <a:pPr marL="450850" indent="-268288">
              <a:lnSpc>
                <a:spcPct val="115000"/>
              </a:lnSpc>
              <a:spcBef>
                <a:spcPts val="500"/>
              </a:spcBef>
            </a:pPr>
            <a:r>
              <a:rPr lang="ko-KR" altLang="en-US" sz="1800" dirty="0" smtClean="0"/>
              <a:t>자산증식정책</a:t>
            </a:r>
            <a:endParaRPr lang="en-US" altLang="ko-KR" sz="18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en-US" altLang="ko-KR" sz="1600" dirty="0" smtClean="0"/>
              <a:t>① </a:t>
            </a:r>
            <a:r>
              <a:rPr lang="ko-KR" altLang="en-US" sz="1600" dirty="0" smtClean="0"/>
              <a:t>공공기관 소유의 금융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실물자산을 서민에게 염가로 우선제공</a:t>
            </a:r>
            <a:endParaRPr lang="en-US" altLang="ko-KR" sz="16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ko-KR" altLang="en-US" sz="1600" dirty="0" smtClean="0"/>
              <a:t>② 저소득가계의 자산증진을 위한 장기저리의 융자제도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조세감면제도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보조금제도</a:t>
            </a:r>
            <a:endParaRPr lang="en-US" altLang="ko-KR" sz="16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ko-KR" altLang="en-US" sz="1600" dirty="0" smtClean="0"/>
              <a:t>③ 기능적 한계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제도적 혜택이 저축의사와 저축능력을 갖춘 가진 계층을 대상으로 이루어져 자산분배의 왜곡문제가 심화될 우려</a:t>
            </a:r>
            <a:endParaRPr lang="en-US" altLang="ko-KR" sz="1600" dirty="0" smtClean="0"/>
          </a:p>
          <a:p>
            <a:pPr marL="450850" indent="-268288">
              <a:lnSpc>
                <a:spcPct val="115000"/>
              </a:lnSpc>
              <a:spcBef>
                <a:spcPts val="500"/>
              </a:spcBef>
            </a:pPr>
            <a:r>
              <a:rPr lang="ko-KR" altLang="en-US" sz="1800" dirty="0" smtClean="0"/>
              <a:t>기업 차원의 근로자 자산증식정책</a:t>
            </a:r>
            <a:endParaRPr lang="en-US" altLang="ko-KR" sz="18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en-US" altLang="ko-KR" sz="1600" dirty="0" smtClean="0"/>
              <a:t>① </a:t>
            </a:r>
            <a:r>
              <a:rPr lang="ko-KR" altLang="en-US" sz="1600" dirty="0" smtClean="0"/>
              <a:t>노사간 이윤배분의 과정에서 노동자에게 임금인상 대신 기업자산의 일정 지분 제공을 </a:t>
            </a:r>
            <a:endParaRPr lang="en-US" altLang="ko-KR" sz="16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en-US" altLang="ko-KR" sz="1600" dirty="0" smtClean="0"/>
              <a:t>    </a:t>
            </a:r>
            <a:r>
              <a:rPr lang="ko-KR" altLang="en-US" sz="1600" dirty="0" smtClean="0"/>
              <a:t>통해 근로자 자산증식의 효과</a:t>
            </a:r>
            <a:endParaRPr lang="en-US" altLang="ko-KR" sz="16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ko-KR" altLang="en-US" sz="1600" dirty="0" smtClean="0"/>
              <a:t>② 과도한 임금인상에 따른 자본조달의 애로문제 방지</a:t>
            </a:r>
            <a:endParaRPr lang="en-US" altLang="ko-KR" sz="16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ko-KR" altLang="en-US" sz="1600" dirty="0" smtClean="0"/>
              <a:t>③ 노사화합을 바탕으로 기업 생산성의 증대효과</a:t>
            </a:r>
            <a:endParaRPr lang="en-US" altLang="ko-KR" sz="1600" dirty="0" smtClean="0"/>
          </a:p>
          <a:p>
            <a:pPr marL="536575" indent="-268288">
              <a:lnSpc>
                <a:spcPct val="115000"/>
              </a:lnSpc>
              <a:spcBef>
                <a:spcPts val="500"/>
              </a:spcBef>
              <a:buNone/>
            </a:pPr>
            <a:r>
              <a:rPr lang="ko-KR" altLang="en-US" sz="1600" dirty="0" smtClean="0"/>
              <a:t>④ 우리사주제도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스톡옵션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기타 기업복지</a:t>
            </a:r>
            <a:endParaRPr lang="ko-KR" altLang="en-US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2412" y="357166"/>
            <a:ext cx="8605868" cy="6215106"/>
          </a:xfrm>
        </p:spPr>
        <p:txBody>
          <a:bodyPr>
            <a:noAutofit/>
          </a:bodyPr>
          <a:lstStyle/>
          <a:p>
            <a:pPr marL="363538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q"/>
            </a:pPr>
            <a:r>
              <a:rPr lang="ko-KR" altLang="en-US" sz="1800" dirty="0" smtClean="0"/>
              <a:t>광의의 사회복지정책 영역</a:t>
            </a:r>
            <a:endParaRPr lang="en-US" altLang="ko-KR" sz="1800" dirty="0" smtClean="0"/>
          </a:p>
          <a:p>
            <a:pPr marL="442913" indent="-271463">
              <a:lnSpc>
                <a:spcPct val="120000"/>
              </a:lnSpc>
              <a:spcBef>
                <a:spcPts val="200"/>
              </a:spcBef>
              <a:buFont typeface="Wingdings" pitchFamily="2" charset="2"/>
              <a:buChar char="§"/>
            </a:pPr>
            <a:r>
              <a:rPr lang="ko-KR" altLang="en-US" sz="1800" dirty="0" smtClean="0"/>
              <a:t>경제정책</a:t>
            </a:r>
            <a:endParaRPr lang="en-US" altLang="ko-KR" sz="18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ko-KR" altLang="en-US" sz="1700" dirty="0" smtClean="0"/>
              <a:t>① 경제성장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물가안정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고용안정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공정경쟁 등은 경제적 측면의 영향력은 물론</a:t>
            </a:r>
            <a:r>
              <a:rPr lang="en-US" altLang="ko-KR" sz="1700" dirty="0" smtClean="0"/>
              <a:t>, </a:t>
            </a:r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700" dirty="0" smtClean="0"/>
              <a:t>    </a:t>
            </a:r>
            <a:r>
              <a:rPr lang="ko-KR" altLang="en-US" sz="1700" dirty="0" smtClean="0"/>
              <a:t>정책의 방향에 따라 가계소득 및 생활수준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소득분배에 상당한 파급효과</a:t>
            </a:r>
            <a:endParaRPr lang="en-US" altLang="ko-KR" sz="17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ko-KR" altLang="ko-KR" sz="1700" dirty="0" smtClean="0"/>
              <a:t>②</a:t>
            </a:r>
            <a:r>
              <a:rPr lang="en-US" altLang="ko-KR" sz="1700" dirty="0" smtClean="0"/>
              <a:t> </a:t>
            </a:r>
            <a:r>
              <a:rPr lang="ko-KR" altLang="en-US" sz="1700" dirty="0" smtClean="0"/>
              <a:t>국가는 경제정책의 수립과 집행과정에서 국민의 생활안정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사회적 약자보호</a:t>
            </a:r>
            <a:r>
              <a:rPr lang="en-US" altLang="ko-KR" sz="1700" dirty="0" smtClean="0"/>
              <a:t>, </a:t>
            </a:r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700" dirty="0" smtClean="0"/>
              <a:t>    </a:t>
            </a:r>
            <a:r>
              <a:rPr lang="ko-KR" altLang="en-US" sz="1700" dirty="0" smtClean="0"/>
              <a:t>분배적 불평등 완화 등과 같은 사회복지정책 목표를 충실히 반영</a:t>
            </a:r>
            <a:endParaRPr lang="en-US" altLang="ko-KR" sz="17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endParaRPr lang="en-US" altLang="ko-KR" sz="900" dirty="0" smtClean="0">
              <a:solidFill>
                <a:srgbClr val="FF0000"/>
              </a:solidFill>
            </a:endParaRPr>
          </a:p>
          <a:p>
            <a:pPr marL="442913" indent="-271463">
              <a:lnSpc>
                <a:spcPct val="120000"/>
              </a:lnSpc>
              <a:spcBef>
                <a:spcPts val="200"/>
              </a:spcBef>
              <a:buFont typeface="Wingdings" pitchFamily="2" charset="2"/>
              <a:buChar char="§"/>
            </a:pPr>
            <a:r>
              <a:rPr lang="ko-KR" altLang="en-US" sz="1800" dirty="0" smtClean="0"/>
              <a:t>조세정책</a:t>
            </a:r>
            <a:endParaRPr lang="en-US" altLang="ko-KR" sz="18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700" dirty="0" smtClean="0"/>
              <a:t>① </a:t>
            </a:r>
            <a:r>
              <a:rPr lang="ko-KR" altLang="en-US" sz="1700" dirty="0" smtClean="0"/>
              <a:t>국가의 재정확보가 일차적 목표</a:t>
            </a:r>
            <a:endParaRPr lang="en-US" altLang="ko-KR" sz="17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ko-KR" altLang="en-US" sz="1700" dirty="0" smtClean="0"/>
              <a:t>② 사회취약계층을 위한 조세감면</a:t>
            </a:r>
            <a:endParaRPr lang="en-US" altLang="ko-KR" sz="17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ko-KR" altLang="en-US" sz="1700" dirty="0" smtClean="0"/>
              <a:t>③ 누진세율과 상속세 등은 분배적 불평등 완화에 기여</a:t>
            </a:r>
            <a:endParaRPr lang="en-US" altLang="ko-KR" sz="17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ko-KR" altLang="en-US" sz="1700" dirty="0" smtClean="0"/>
              <a:t>④ 국가는 조세정책의 수립 및 집행과정에서 사회정의나 분배정의와 같은 사회복지정책의 가치이념 실현</a:t>
            </a:r>
            <a:endParaRPr lang="en-US" altLang="ko-KR" sz="17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endParaRPr lang="en-US" altLang="ko-KR" sz="900" dirty="0" smtClean="0"/>
          </a:p>
          <a:p>
            <a:pPr marL="442913" indent="-271463">
              <a:lnSpc>
                <a:spcPct val="120000"/>
              </a:lnSpc>
              <a:spcBef>
                <a:spcPts val="200"/>
              </a:spcBef>
              <a:buFont typeface="Wingdings" pitchFamily="2" charset="2"/>
              <a:buChar char="§"/>
            </a:pPr>
            <a:r>
              <a:rPr lang="ko-KR" altLang="en-US" sz="1800" dirty="0" smtClean="0"/>
              <a:t>교육정책</a:t>
            </a:r>
            <a:endParaRPr lang="en-US" altLang="ko-KR" sz="18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700" dirty="0" smtClean="0"/>
              <a:t>① </a:t>
            </a:r>
            <a:r>
              <a:rPr lang="ko-KR" altLang="en-US" sz="1700" dirty="0" smtClean="0"/>
              <a:t>민주시민 양성과 </a:t>
            </a:r>
            <a:r>
              <a:rPr lang="ko-KR" altLang="en-US" sz="1700" dirty="0" err="1" smtClean="0"/>
              <a:t>인적자본의</a:t>
            </a:r>
            <a:r>
              <a:rPr lang="ko-KR" altLang="en-US" sz="1700" dirty="0" smtClean="0"/>
              <a:t> 육성</a:t>
            </a:r>
            <a:endParaRPr lang="en-US" altLang="ko-KR" sz="17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ko-KR" altLang="en-US" sz="1700" dirty="0" smtClean="0"/>
              <a:t>② 개인의 경제적 사회적 지위나 신분의 결정에 중대한 영향</a:t>
            </a:r>
            <a:endParaRPr lang="en-US" altLang="ko-KR" sz="17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ko-KR" altLang="en-US" sz="1700" dirty="0" smtClean="0"/>
              <a:t>③ 교육기회의 다양성과 </a:t>
            </a:r>
            <a:r>
              <a:rPr lang="ko-KR" altLang="en-US" sz="1700" dirty="0" err="1" smtClean="0"/>
              <a:t>평등성</a:t>
            </a:r>
            <a:r>
              <a:rPr lang="ko-KR" altLang="en-US" sz="1700" dirty="0" smtClean="0"/>
              <a:t> 그리고 사회취약계층 아동의 교육복지 등과 같은 </a:t>
            </a:r>
            <a:endParaRPr lang="en-US" altLang="ko-KR" sz="1700" dirty="0" smtClean="0"/>
          </a:p>
          <a:p>
            <a:pPr marL="533400" indent="-307975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700" dirty="0" smtClean="0"/>
              <a:t>  </a:t>
            </a:r>
            <a:r>
              <a:rPr lang="en-US" altLang="ko-KR" sz="1700" dirty="0" smtClean="0">
                <a:solidFill>
                  <a:schemeClr val="bg1"/>
                </a:solidFill>
              </a:rPr>
              <a:t>. </a:t>
            </a:r>
            <a:r>
              <a:rPr lang="ko-KR" altLang="en-US" sz="1700" dirty="0" smtClean="0"/>
              <a:t>사회복지정책 목표 실현</a:t>
            </a:r>
            <a:endParaRPr lang="en-US" altLang="ko-KR" sz="1700" dirty="0" smtClean="0"/>
          </a:p>
          <a:p>
            <a:pPr>
              <a:lnSpc>
                <a:spcPct val="120000"/>
              </a:lnSpc>
              <a:spcBef>
                <a:spcPts val="200"/>
              </a:spcBef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619127"/>
            <a:ext cx="8372800" cy="5595955"/>
          </a:xfrm>
        </p:spPr>
        <p:txBody>
          <a:bodyPr>
            <a:normAutofit/>
          </a:bodyPr>
          <a:lstStyle/>
          <a:p>
            <a:pPr marL="342900">
              <a:lnSpc>
                <a:spcPct val="130000"/>
              </a:lnSpc>
              <a:spcBef>
                <a:spcPts val="600"/>
              </a:spcBef>
              <a:buNone/>
            </a:pPr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5</a:t>
            </a:r>
            <a:r>
              <a:rPr lang="ko-KR" altLang="en-US" sz="2800" b="1" dirty="0" smtClean="0"/>
              <a:t>절</a:t>
            </a:r>
            <a:r>
              <a:rPr lang="en-US" altLang="ko-KR" sz="2800" b="1" dirty="0" smtClean="0"/>
              <a:t> </a:t>
            </a:r>
            <a:r>
              <a:rPr lang="ko-KR" altLang="en-US" sz="2800" b="1" dirty="0" smtClean="0"/>
              <a:t>분배의 원칙과 종류</a:t>
            </a:r>
            <a:endParaRPr lang="en-US" altLang="ko-KR" sz="2800" b="1" dirty="0" smtClean="0"/>
          </a:p>
          <a:p>
            <a:pPr marL="342900">
              <a:lnSpc>
                <a:spcPct val="130000"/>
              </a:lnSpc>
              <a:spcBef>
                <a:spcPts val="600"/>
              </a:spcBef>
              <a:buNone/>
            </a:pPr>
            <a:endParaRPr lang="en-US" altLang="ko-KR" sz="1000" b="1" dirty="0" smtClean="0"/>
          </a:p>
          <a:p>
            <a:pPr marL="109537" indent="0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altLang="ko-KR" sz="2400" dirty="0" smtClean="0"/>
              <a:t>1. </a:t>
            </a:r>
            <a:r>
              <a:rPr lang="ko-KR" altLang="en-US" sz="2400" dirty="0" smtClean="0"/>
              <a:t>능력의 원칙과 필요의 원칙</a:t>
            </a:r>
            <a:endParaRPr lang="en-US" altLang="ko-KR" sz="2400" dirty="0" smtClean="0"/>
          </a:p>
          <a:p>
            <a:pPr marL="536575" indent="-330200">
              <a:lnSpc>
                <a:spcPct val="13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ko-KR" altLang="en-US" sz="1800" dirty="0" smtClean="0"/>
              <a:t>공정한 분배를 위한 정책방향의 설정기준</a:t>
            </a:r>
            <a:endParaRPr lang="en-US" altLang="ko-KR" sz="1800" dirty="0" smtClean="0"/>
          </a:p>
          <a:p>
            <a:pPr marL="622300" indent="-41592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공히 평등사상을 토대</a:t>
            </a:r>
            <a:endParaRPr lang="en-US" altLang="ko-KR" sz="1800" dirty="0" smtClean="0"/>
          </a:p>
          <a:p>
            <a:pPr marL="622300" indent="-415925">
              <a:lnSpc>
                <a:spcPct val="130000"/>
              </a:lnSpc>
              <a:spcBef>
                <a:spcPts val="0"/>
              </a:spcBef>
              <a:buNone/>
            </a:pPr>
            <a:endParaRPr lang="en-US" altLang="ko-KR" sz="1000" dirty="0" smtClean="0"/>
          </a:p>
          <a:p>
            <a:pPr marL="206375" indent="0">
              <a:lnSpc>
                <a:spcPct val="130000"/>
              </a:lnSpc>
              <a:spcBef>
                <a:spcPts val="600"/>
              </a:spcBef>
              <a:buNone/>
              <a:tabLst>
                <a:tab pos="622300" algn="l"/>
              </a:tabLst>
            </a:pPr>
            <a:r>
              <a:rPr lang="en-US" altLang="ko-KR" sz="2000" dirty="0" smtClean="0"/>
              <a:t>1) </a:t>
            </a:r>
            <a:r>
              <a:rPr lang="ko-KR" altLang="en-US" sz="2000" dirty="0" smtClean="0"/>
              <a:t>능력의 원칙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Leistungsprinzip</a:t>
            </a:r>
            <a:r>
              <a:rPr lang="en-US" altLang="ko-KR" sz="2000" dirty="0" smtClean="0"/>
              <a:t>)</a:t>
            </a:r>
          </a:p>
          <a:p>
            <a:pPr marL="719138" indent="-365125">
              <a:lnSpc>
                <a:spcPct val="13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생산과정에서 개인이 수행한 기여도에 비례하여 분배</a:t>
            </a:r>
            <a:endParaRPr lang="en-US" altLang="ko-KR" sz="1800" dirty="0" smtClean="0"/>
          </a:p>
          <a:p>
            <a:pPr marL="719138" indent="-365125">
              <a:lnSpc>
                <a:spcPct val="13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평등의 관점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개인별로 생산의 기여도와 분배 몫이 상호 일치</a:t>
            </a:r>
            <a:endParaRPr lang="en-US" altLang="ko-KR" sz="1800" dirty="0" smtClean="0"/>
          </a:p>
          <a:p>
            <a:pPr marL="719138" indent="-36512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- </a:t>
            </a:r>
            <a:r>
              <a:rPr lang="ko-KR" altLang="en-US" sz="1800" dirty="0" smtClean="0"/>
              <a:t>아리스토텔레스의 분배정의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동일한 </a:t>
            </a:r>
            <a:r>
              <a:rPr lang="ko-KR" altLang="en-US" sz="1800" spc="-150" dirty="0" smtClean="0"/>
              <a:t>기준인 능력을</a:t>
            </a:r>
            <a:r>
              <a:rPr lang="ko-KR" altLang="en-US" sz="1800" dirty="0" smtClean="0"/>
              <a:t> </a:t>
            </a:r>
            <a:r>
              <a:rPr lang="ko-KR" altLang="en-US" sz="1800" spc="-150" dirty="0" smtClean="0"/>
              <a:t>토대로</a:t>
            </a:r>
            <a:r>
              <a:rPr lang="ko-KR" altLang="en-US" sz="1800" dirty="0" smtClean="0"/>
              <a:t> 한 공정한 분배</a:t>
            </a:r>
            <a:r>
              <a:rPr lang="en-US" altLang="ko-KR" sz="1800" dirty="0" smtClean="0"/>
              <a:t>)</a:t>
            </a:r>
          </a:p>
          <a:p>
            <a:pPr marL="719138" indent="-365125">
              <a:lnSpc>
                <a:spcPct val="13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소득의 기능적 분배를 이론적 근거</a:t>
            </a:r>
            <a:endParaRPr lang="en-US" altLang="ko-KR" sz="1800" dirty="0" smtClean="0"/>
          </a:p>
          <a:p>
            <a:pPr marL="719138" indent="-365125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생산의 기여도 </a:t>
            </a:r>
            <a:r>
              <a:rPr lang="en-US" altLang="ko-KR" sz="1800" dirty="0" smtClean="0"/>
              <a:t>= </a:t>
            </a:r>
            <a:r>
              <a:rPr lang="ko-KR" altLang="en-US" sz="1800" dirty="0" smtClean="0"/>
              <a:t>개별 생산요소의 생산성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5394" y="1190631"/>
            <a:ext cx="8835762" cy="4595823"/>
          </a:xfrm>
        </p:spPr>
        <p:txBody>
          <a:bodyPr>
            <a:normAutofit/>
          </a:bodyPr>
          <a:lstStyle/>
          <a:p>
            <a:pPr marL="357188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능력의 원칙에 입각한 소득의 분배방식의 문제점</a:t>
            </a:r>
            <a:endParaRPr lang="en-US" altLang="ko-KR" sz="1800" dirty="0" smtClean="0"/>
          </a:p>
          <a:p>
            <a:pPr marL="357188">
              <a:lnSpc>
                <a:spcPct val="13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 marL="454025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생산요소의 유기적 </a:t>
            </a:r>
            <a:r>
              <a:rPr lang="ko-KR" altLang="en-US" sz="1800" dirty="0" err="1" smtClean="0"/>
              <a:t>결합성</a:t>
            </a:r>
            <a:endParaRPr lang="en-US" altLang="ko-KR" sz="1800" dirty="0" smtClean="0"/>
          </a:p>
          <a:p>
            <a:pPr marL="454025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개별 생산요소들의 생산에 대한 기여도와 일치하는 소득의 분배는 비현실적</a:t>
            </a:r>
            <a:endParaRPr lang="en-US" altLang="ko-KR" sz="1800" dirty="0" smtClean="0"/>
          </a:p>
          <a:p>
            <a:pPr marL="454025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분배기구로서 시장은 모든 생산요소들을 동등한 차원에서 취급</a:t>
            </a:r>
            <a:endParaRPr lang="en-US" altLang="ko-KR" sz="1800" dirty="0" smtClean="0"/>
          </a:p>
          <a:p>
            <a:pPr marL="454025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노동과 자본의 대체성과 경쟁관계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인격적 존엄성 훼손의 우려</a:t>
            </a:r>
            <a:endParaRPr lang="en-US" altLang="ko-KR" sz="1800" dirty="0" smtClean="0"/>
          </a:p>
          <a:p>
            <a:pPr marL="454025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주관적 차원의 생산 기여도와 객관적 차원에서 시장의 기능에 의한 </a:t>
            </a:r>
            <a:endParaRPr lang="en-US" altLang="ko-KR" sz="1800" dirty="0" smtClean="0"/>
          </a:p>
          <a:p>
            <a:pPr marL="454025" indent="-2714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ko-KR" altLang="en-US" sz="1800" dirty="0" smtClean="0"/>
              <a:t>소득의 분배가 상호 불일치</a:t>
            </a:r>
            <a:r>
              <a:rPr lang="en-US" altLang="ko-KR" sz="1800" dirty="0" smtClean="0"/>
              <a:t> : market refusal</a:t>
            </a:r>
            <a:r>
              <a:rPr lang="ko-KR" altLang="en-US" sz="1800" dirty="0" smtClean="0"/>
              <a:t>의 문제와 사회적 갈등</a:t>
            </a:r>
            <a:endParaRPr lang="en-US" altLang="ko-KR" sz="1800" dirty="0" smtClean="0"/>
          </a:p>
          <a:p>
            <a:pPr marL="454025" indent="-271463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 smtClean="0"/>
              <a:t>생산성과 소득수준의 차이는 내부적으로 개인간 능력의 격차뿐만이 아닌</a:t>
            </a:r>
            <a:r>
              <a:rPr lang="en-US" altLang="ko-KR" sz="1800" dirty="0" smtClean="0"/>
              <a:t>,</a:t>
            </a:r>
          </a:p>
          <a:p>
            <a:pPr marL="454025" indent="-27146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 . </a:t>
            </a:r>
            <a:r>
              <a:rPr lang="ko-KR" altLang="en-US" sz="1800" dirty="0" smtClean="0"/>
              <a:t>외부적 차원에서 시장환경과 기업상황에 의해서도 영향</a:t>
            </a:r>
            <a:endParaRPr lang="en-US" altLang="ko-KR" sz="1800" dirty="0" smtClean="0"/>
          </a:p>
          <a:p>
            <a:pPr marL="454025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대기업과 중소기업 근로자의 작업환경 차이로 인한 생산성의 격차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사회적 갈등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33340" y="882649"/>
            <a:ext cx="9105934" cy="4403739"/>
          </a:xfrm>
        </p:spPr>
        <p:txBody>
          <a:bodyPr>
            <a:normAutofit/>
          </a:bodyPr>
          <a:lstStyle/>
          <a:p>
            <a:pPr marL="111125" indent="0">
              <a:lnSpc>
                <a:spcPct val="130000"/>
              </a:lnSpc>
              <a:spcBef>
                <a:spcPts val="1300"/>
              </a:spcBef>
              <a:buNone/>
            </a:pPr>
            <a:r>
              <a:rPr lang="en-US" altLang="ko-KR" sz="2000" dirty="0" smtClean="0"/>
              <a:t> 2)</a:t>
            </a:r>
            <a:r>
              <a:rPr lang="ko-KR" altLang="en-US" sz="2000" dirty="0" smtClean="0"/>
              <a:t> 필요의 원칙</a:t>
            </a:r>
            <a:r>
              <a:rPr lang="en-US" altLang="ko-KR" sz="2000" dirty="0" smtClean="0"/>
              <a:t>(</a:t>
            </a:r>
            <a:r>
              <a:rPr lang="en-US" altLang="ko-KR" sz="2000" dirty="0" err="1" smtClean="0"/>
              <a:t>Bedarfsprinzip</a:t>
            </a:r>
            <a:r>
              <a:rPr lang="en-US" altLang="ko-KR" sz="2000" dirty="0" smtClean="0"/>
              <a:t>)</a:t>
            </a:r>
          </a:p>
          <a:p>
            <a:pPr marL="111125" indent="0">
              <a:lnSpc>
                <a:spcPct val="130000"/>
              </a:lnSpc>
              <a:spcBef>
                <a:spcPts val="1300"/>
              </a:spcBef>
              <a:buNone/>
            </a:pPr>
            <a:endParaRPr lang="en-US" altLang="ko-KR" sz="200" dirty="0" smtClean="0"/>
          </a:p>
          <a:p>
            <a:pPr marL="538163">
              <a:lnSpc>
                <a:spcPct val="130000"/>
              </a:lnSpc>
              <a:spcBef>
                <a:spcPts val="1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인간의 욕구수준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소비욕구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에 준한 소득의 분배</a:t>
            </a:r>
            <a:endParaRPr lang="en-US" altLang="ko-KR" sz="1800" dirty="0" smtClean="0"/>
          </a:p>
          <a:p>
            <a:pPr marL="538163">
              <a:lnSpc>
                <a:spcPct val="130000"/>
              </a:lnSpc>
              <a:spcBef>
                <a:spcPts val="1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인간의 사회적 공존을 목표로 하는 사회철학으로서 분배정책의 </a:t>
            </a:r>
            <a:endParaRPr lang="en-US" altLang="ko-KR" sz="1800" dirty="0" smtClean="0"/>
          </a:p>
          <a:p>
            <a:pPr marL="538163">
              <a:lnSpc>
                <a:spcPct val="130000"/>
              </a:lnSpc>
              <a:spcBef>
                <a:spcPts val="13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사상적 기초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분배의 기준 선택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 smtClean="0"/>
              <a:t>신의 피조물로서 완전한 평등을 실현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모두에게 균등한 소득의 분배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 smtClean="0"/>
              <a:t>인간은 신체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적성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자질의 상이성 그리고 각자의 상황에 따라 </a:t>
            </a:r>
            <a:r>
              <a:rPr lang="ko-KR" altLang="en-US" sz="1800" dirty="0" err="1" smtClean="0"/>
              <a:t>필요소득량</a:t>
            </a:r>
            <a:r>
              <a:rPr lang="ko-KR" altLang="en-US" sz="1800" dirty="0" smtClean="0"/>
              <a:t> 또한 차이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 smtClean="0"/>
              <a:t>절대적 평등에 근거한 분배정책은 형식적 차원에서 평등을 실현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하지만 현실적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으로 인간의 다양한 욕구를 무시하여 또 다른 불평등의 원인으로 작용</a:t>
            </a:r>
            <a:endParaRPr lang="en-US" altLang="ko-KR" sz="1800" dirty="0" smtClean="0"/>
          </a:p>
          <a:p>
            <a:pPr>
              <a:lnSpc>
                <a:spcPct val="130000"/>
              </a:lnSpc>
              <a:spcBef>
                <a:spcPts val="1300"/>
              </a:spcBef>
              <a:buNone/>
            </a:pPr>
            <a:endParaRPr lang="ko-KR" alt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841503"/>
            <a:ext cx="8677306" cy="3802075"/>
          </a:xfrm>
        </p:spPr>
        <p:txBody>
          <a:bodyPr>
            <a:normAutofit/>
          </a:bodyPr>
          <a:lstStyle/>
          <a:p>
            <a:pPr marL="454025">
              <a:lnSpc>
                <a:spcPct val="130000"/>
              </a:lnSpc>
              <a:spcBef>
                <a:spcPts val="1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필요의 원칙에 입각한 분배정책은 인간의 다양성을 감안하여 수립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 smtClean="0"/>
              <a:t>절대적 평등의 사상에 입각한 분배정책은 최저소득으로 제한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(</a:t>
            </a:r>
            <a:r>
              <a:rPr lang="ko-KR" altLang="en-US" sz="1800" dirty="0" smtClean="0"/>
              <a:t>최저소득보증제도</a:t>
            </a:r>
            <a:r>
              <a:rPr lang="en-US" altLang="ko-KR" sz="1800" dirty="0" smtClean="0"/>
              <a:t>) : </a:t>
            </a:r>
            <a:r>
              <a:rPr lang="ko-KR" altLang="en-US" sz="1800" dirty="0" smtClean="0"/>
              <a:t>능력의 원칙에 상관없이 최저생계의 유지에 필요로 하는 소득수준까지는 모두 평등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 smtClean="0"/>
              <a:t>선행적으로 최저소득의 수준에 대한 사회적 합의가 전제</a:t>
            </a:r>
            <a:endParaRPr lang="en-US" altLang="ko-KR" sz="1800" dirty="0" smtClean="0"/>
          </a:p>
          <a:p>
            <a:pPr marL="539750" indent="-271463">
              <a:lnSpc>
                <a:spcPct val="130000"/>
              </a:lnSpc>
              <a:spcBef>
                <a:spcPts val="1300"/>
              </a:spcBef>
            </a:pPr>
            <a:r>
              <a:rPr lang="ko-KR" altLang="en-US" sz="1800" dirty="0" smtClean="0"/>
              <a:t>개인의 경제적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인구사회적 상황에 따라 필요로 하는 최저소득의 수준이 상이할 수 있다는 점을 정책에서 반영</a:t>
            </a:r>
            <a:endParaRPr lang="en-US" altLang="ko-KR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2"/>
            <a:ext cx="8820150" cy="6096021"/>
          </a:xfrm>
        </p:spPr>
        <p:txBody>
          <a:bodyPr>
            <a:noAutofit/>
          </a:bodyPr>
          <a:lstStyle/>
          <a:p>
            <a:pPr marL="111125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 smtClean="0"/>
              <a:t>3)</a:t>
            </a:r>
            <a:r>
              <a:rPr lang="ko-KR" altLang="en-US" sz="2000" dirty="0" smtClean="0"/>
              <a:t> 능력 </a:t>
            </a:r>
            <a:r>
              <a:rPr lang="en-US" altLang="ko-KR" sz="2000" dirty="0" smtClean="0"/>
              <a:t>· </a:t>
            </a:r>
            <a:r>
              <a:rPr lang="ko-KR" altLang="en-US" sz="2000" dirty="0" smtClean="0"/>
              <a:t>필요의 원칙 간 상호보완의 필요성</a:t>
            </a:r>
            <a:endParaRPr lang="en-US" altLang="ko-KR" sz="2000" dirty="0" smtClean="0"/>
          </a:p>
          <a:p>
            <a:pPr marL="111125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독립적 분배규범으로서의 한계점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능력의 원칙은 능력을 발휘할 수 없는 사회계층의 생존권 해결에 무능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필요의 원칙은 생산에 있어서 중요한 동기를 부여할 수 있는 개인적 능력과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ko-KR" altLang="en-US" sz="1800" dirty="0" smtClean="0"/>
              <a:t>의욕을 제약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양 원칙의 조화를 이룰 수 있는 차원에서 분배정책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양자가 상호 경쟁관계에 있을 경우 능력의 원칙이 우선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희소성의 문제 해결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국가의 분배정책은 일차적으로 능력의 원칙을 토대로 분배</a:t>
            </a:r>
            <a:r>
              <a:rPr lang="en-US" altLang="ko-KR" sz="1800" dirty="0" smtClean="0"/>
              <a:t>(distribution), </a:t>
            </a:r>
          </a:p>
          <a:p>
            <a:pPr marL="539750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.. </a:t>
            </a:r>
            <a:r>
              <a:rPr lang="ko-KR" altLang="en-US" sz="1800" dirty="0" smtClean="0"/>
              <a:t>이차적으로 사회적 약자의 보호 차원에서 필요의 원칙에 입각한 소득의 재분배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(redistribution)</a:t>
            </a:r>
            <a:r>
              <a:rPr lang="ko-KR" altLang="en-US" sz="1800" dirty="0" smtClean="0"/>
              <a:t>가 실현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필요의 원칙은 능력의 원칙을 보충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보완하는 기능 담당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필요의 원칙은 개인의 노력에도 불구하고 최저수준에 미달하게 될 경우 그 </a:t>
            </a:r>
            <a:endParaRPr lang="en-US" altLang="ko-KR" sz="1800" dirty="0" smtClean="0"/>
          </a:p>
          <a:p>
            <a:pPr marL="539750"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부족분을 보충해 주도록 함으로써 능력의 원칙과 연계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500"/>
              </a:spcBef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404813"/>
            <a:ext cx="8605868" cy="2738435"/>
          </a:xfrm>
        </p:spPr>
        <p:txBody>
          <a:bodyPr>
            <a:normAutofit/>
          </a:bodyPr>
          <a:lstStyle/>
          <a:p>
            <a:pPr marL="454025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분배의 종류</a:t>
            </a:r>
            <a:endParaRPr lang="en-US" altLang="ko-KR" sz="2400" b="1" dirty="0" smtClean="0"/>
          </a:p>
          <a:p>
            <a:pPr marL="454025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1000" b="1" dirty="0" smtClean="0"/>
          </a:p>
          <a:p>
            <a:pPr marL="19685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1) </a:t>
            </a:r>
            <a:r>
              <a:rPr lang="ko-KR" altLang="en-US" sz="1800" dirty="0" smtClean="0"/>
              <a:t>소득의 시기적 재분배</a:t>
            </a:r>
            <a:endParaRPr lang="en-US" altLang="ko-KR" sz="1800" dirty="0" smtClean="0"/>
          </a:p>
          <a:p>
            <a:pPr marL="538163" indent="-282575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개인이 </a:t>
            </a:r>
            <a:r>
              <a:rPr lang="ko-KR" altLang="en-US" sz="1800" dirty="0" err="1" smtClean="0"/>
              <a:t>일생동안</a:t>
            </a:r>
            <a:r>
              <a:rPr lang="ko-KR" altLang="en-US" sz="1800" dirty="0" smtClean="0"/>
              <a:t> 안정된 소득수준을 유지할 수 있도록 하기 위한 분배정책</a:t>
            </a:r>
            <a:endParaRPr lang="en-US" altLang="ko-KR" sz="1800" dirty="0" smtClean="0"/>
          </a:p>
          <a:p>
            <a:pPr marL="538163" indent="-282575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일종의 저축적 기능을 바탕으로 운용 </a:t>
            </a:r>
            <a:r>
              <a:rPr lang="en-US" altLang="ko-KR" sz="1800" dirty="0" smtClean="0"/>
              <a:t>: </a:t>
            </a:r>
            <a:r>
              <a:rPr lang="ko-KR" altLang="en-US" sz="1800" dirty="0" err="1" smtClean="0"/>
              <a:t>공적연금제도</a:t>
            </a:r>
            <a:endParaRPr lang="en-US" altLang="ko-KR" sz="1800" dirty="0" smtClean="0"/>
          </a:p>
          <a:p>
            <a:pPr marL="539750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q"/>
            </a:pPr>
            <a:endParaRPr lang="ko-KR" altLang="en-US" sz="1600" dirty="0" smtClean="0"/>
          </a:p>
        </p:txBody>
      </p:sp>
      <p:grpSp>
        <p:nvGrpSpPr>
          <p:cNvPr id="22" name="그룹 27"/>
          <p:cNvGrpSpPr/>
          <p:nvPr/>
        </p:nvGrpSpPr>
        <p:grpSpPr>
          <a:xfrm>
            <a:off x="778348" y="2525413"/>
            <a:ext cx="7294114" cy="3975421"/>
            <a:chOff x="1017444" y="1196752"/>
            <a:chExt cx="7226964" cy="4916606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1017444" y="1196752"/>
              <a:ext cx="7226964" cy="4916606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/>
                <a:t>    </a:t>
              </a:r>
              <a:endParaRPr lang="ko-KR" altLang="en-US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74561" y="1745521"/>
              <a:ext cx="615600" cy="1369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600" dirty="0" smtClean="0"/>
                <a:t>소득수준</a:t>
              </a:r>
              <a:endParaRPr lang="ko-KR" altLang="en-US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25255" y="5495447"/>
              <a:ext cx="1614326" cy="34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smtClean="0">
                  <a:latin typeface="Lucida Calligraphy" pitchFamily="66" charset="0"/>
                </a:rPr>
                <a:t>Time</a:t>
              </a:r>
              <a:endParaRPr lang="ko-KR" altLang="en-US" sz="1200" dirty="0"/>
            </a:p>
          </p:txBody>
        </p:sp>
        <p:grpSp>
          <p:nvGrpSpPr>
            <p:cNvPr id="26" name="그룹 108"/>
            <p:cNvGrpSpPr/>
            <p:nvPr/>
          </p:nvGrpSpPr>
          <p:grpSpPr>
            <a:xfrm>
              <a:off x="1709476" y="1700808"/>
              <a:ext cx="5959723" cy="3769070"/>
              <a:chOff x="1714480" y="1442230"/>
              <a:chExt cx="3240000" cy="3247253"/>
            </a:xfrm>
          </p:grpSpPr>
          <p:cxnSp>
            <p:nvCxnSpPr>
              <p:cNvPr id="38" name="직선 연결선 37"/>
              <p:cNvCxnSpPr/>
              <p:nvPr/>
            </p:nvCxnSpPr>
            <p:spPr>
              <a:xfrm rot="5400000">
                <a:off x="104005" y="3061436"/>
                <a:ext cx="3240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직선 연결선 38"/>
              <p:cNvCxnSpPr/>
              <p:nvPr/>
            </p:nvCxnSpPr>
            <p:spPr>
              <a:xfrm rot="10800000">
                <a:off x="1714480" y="4689482"/>
                <a:ext cx="3240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자유형 26"/>
            <p:cNvSpPr/>
            <p:nvPr/>
          </p:nvSpPr>
          <p:spPr>
            <a:xfrm>
              <a:off x="2587724" y="2505191"/>
              <a:ext cx="3727350" cy="1581995"/>
            </a:xfrm>
            <a:custGeom>
              <a:avLst/>
              <a:gdLst>
                <a:gd name="connsiteX0" fmla="*/ 0 w 3263900"/>
                <a:gd name="connsiteY0" fmla="*/ 3124200 h 3124200"/>
                <a:gd name="connsiteX1" fmla="*/ 1651000 w 3263900"/>
                <a:gd name="connsiteY1" fmla="*/ 1657350 h 3124200"/>
                <a:gd name="connsiteX2" fmla="*/ 3263900 w 3263900"/>
                <a:gd name="connsiteY2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9384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25884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24200"/>
                <a:gd name="connsiteX1" fmla="*/ 1651000 w 3192430"/>
                <a:gd name="connsiteY1" fmla="*/ 1657350 h 3124200"/>
                <a:gd name="connsiteX2" fmla="*/ 3192430 w 3192430"/>
                <a:gd name="connsiteY2" fmla="*/ 0 h 3124200"/>
                <a:gd name="connsiteX0" fmla="*/ 0 w 1541430"/>
                <a:gd name="connsiteY0" fmla="*/ 1657350 h 1657350"/>
                <a:gd name="connsiteX1" fmla="*/ 1541430 w 1541430"/>
                <a:gd name="connsiteY1" fmla="*/ 0 h 1657350"/>
                <a:gd name="connsiteX0" fmla="*/ 0 w 1602394"/>
                <a:gd name="connsiteY0" fmla="*/ 1766892 h 1766892"/>
                <a:gd name="connsiteX1" fmla="*/ 1602394 w 1602394"/>
                <a:gd name="connsiteY1" fmla="*/ 0 h 1766892"/>
                <a:gd name="connsiteX0" fmla="*/ 0 w 1459486"/>
                <a:gd name="connsiteY0" fmla="*/ 1052536 h 1052536"/>
                <a:gd name="connsiteX1" fmla="*/ 1459486 w 1459486"/>
                <a:gd name="connsiteY1" fmla="*/ 0 h 1052536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623908 h 623908"/>
                <a:gd name="connsiteX1" fmla="*/ 1459486 w 1459486"/>
                <a:gd name="connsiteY1" fmla="*/ 0 h 623908"/>
                <a:gd name="connsiteX0" fmla="*/ 0 w 1459486"/>
                <a:gd name="connsiteY0" fmla="*/ 623908 h 623908"/>
                <a:gd name="connsiteX1" fmla="*/ 1459486 w 1459486"/>
                <a:gd name="connsiteY1" fmla="*/ 0 h 623908"/>
                <a:gd name="connsiteX0" fmla="*/ 0 w 1459486"/>
                <a:gd name="connsiteY0" fmla="*/ 623908 h 681099"/>
                <a:gd name="connsiteX1" fmla="*/ 8570 w 1459486"/>
                <a:gd name="connsiteY1" fmla="*/ 681099 h 681099"/>
                <a:gd name="connsiteX2" fmla="*/ 1459486 w 1459486"/>
                <a:gd name="connsiteY2" fmla="*/ 0 h 681099"/>
                <a:gd name="connsiteX0" fmla="*/ 0 w 1450916"/>
                <a:gd name="connsiteY0" fmla="*/ 681099 h 681099"/>
                <a:gd name="connsiteX1" fmla="*/ 1450916 w 1450916"/>
                <a:gd name="connsiteY1" fmla="*/ 0 h 681099"/>
                <a:gd name="connsiteX0" fmla="*/ 0 w 3633716"/>
                <a:gd name="connsiteY0" fmla="*/ 2323760 h 2323760"/>
                <a:gd name="connsiteX1" fmla="*/ 3633716 w 3633716"/>
                <a:gd name="connsiteY1" fmla="*/ 0 h 2323760"/>
                <a:gd name="connsiteX0" fmla="*/ 89820 w 3723536"/>
                <a:gd name="connsiteY0" fmla="*/ 2323760 h 2323760"/>
                <a:gd name="connsiteX1" fmla="*/ 1823296 w 3723536"/>
                <a:gd name="connsiteY1" fmla="*/ 523559 h 2323760"/>
                <a:gd name="connsiteX2" fmla="*/ 3723536 w 3723536"/>
                <a:gd name="connsiteY2" fmla="*/ 0 h 2323760"/>
                <a:gd name="connsiteX0" fmla="*/ 89820 w 3665114"/>
                <a:gd name="connsiteY0" fmla="*/ 1800201 h 1800201"/>
                <a:gd name="connsiteX1" fmla="*/ 1823296 w 3665114"/>
                <a:gd name="connsiteY1" fmla="*/ 0 h 1800201"/>
                <a:gd name="connsiteX2" fmla="*/ 3665114 w 3665114"/>
                <a:gd name="connsiteY2" fmla="*/ 1656184 h 1800201"/>
                <a:gd name="connsiteX0" fmla="*/ 89820 w 3665114"/>
                <a:gd name="connsiteY0" fmla="*/ 2943418 h 2943418"/>
                <a:gd name="connsiteX1" fmla="*/ 1823296 w 3665114"/>
                <a:gd name="connsiteY1" fmla="*/ 1143217 h 2943418"/>
                <a:gd name="connsiteX2" fmla="*/ 3665114 w 3665114"/>
                <a:gd name="connsiteY2" fmla="*/ 2799401 h 2943418"/>
                <a:gd name="connsiteX0" fmla="*/ 0 w 3575294"/>
                <a:gd name="connsiteY0" fmla="*/ 2006515 h 2006515"/>
                <a:gd name="connsiteX1" fmla="*/ 1733476 w 3575294"/>
                <a:gd name="connsiteY1" fmla="*/ 206314 h 2006515"/>
                <a:gd name="connsiteX2" fmla="*/ 3575294 w 3575294"/>
                <a:gd name="connsiteY2" fmla="*/ 1862498 h 2006515"/>
                <a:gd name="connsiteX0" fmla="*/ 0 w 3575294"/>
                <a:gd name="connsiteY0" fmla="*/ 2294547 h 2294547"/>
                <a:gd name="connsiteX1" fmla="*/ 1570963 w 3575294"/>
                <a:gd name="connsiteY1" fmla="*/ 206314 h 2294547"/>
                <a:gd name="connsiteX2" fmla="*/ 3575294 w 3575294"/>
                <a:gd name="connsiteY2" fmla="*/ 2150530 h 2294547"/>
                <a:gd name="connsiteX0" fmla="*/ 0 w 3575294"/>
                <a:gd name="connsiteY0" fmla="*/ 2294547 h 2294547"/>
                <a:gd name="connsiteX1" fmla="*/ 1570963 w 3575294"/>
                <a:gd name="connsiteY1" fmla="*/ 206314 h 2294547"/>
                <a:gd name="connsiteX2" fmla="*/ 3575294 w 3575294"/>
                <a:gd name="connsiteY2" fmla="*/ 2150530 h 2294547"/>
                <a:gd name="connsiteX0" fmla="*/ 0 w 3791979"/>
                <a:gd name="connsiteY0" fmla="*/ 2088233 h 2088233"/>
                <a:gd name="connsiteX1" fmla="*/ 1570963 w 3791979"/>
                <a:gd name="connsiteY1" fmla="*/ 0 h 2088233"/>
                <a:gd name="connsiteX2" fmla="*/ 3791979 w 3791979"/>
                <a:gd name="connsiteY2" fmla="*/ 2088232 h 2088233"/>
                <a:gd name="connsiteX0" fmla="*/ 0 w 3791979"/>
                <a:gd name="connsiteY0" fmla="*/ 2088233 h 2088233"/>
                <a:gd name="connsiteX1" fmla="*/ 1570963 w 3791979"/>
                <a:gd name="connsiteY1" fmla="*/ 0 h 2088233"/>
                <a:gd name="connsiteX2" fmla="*/ 3791979 w 3791979"/>
                <a:gd name="connsiteY2" fmla="*/ 2088232 h 2088233"/>
                <a:gd name="connsiteX0" fmla="*/ 0 w 3791979"/>
                <a:gd name="connsiteY0" fmla="*/ 2088233 h 2088233"/>
                <a:gd name="connsiteX1" fmla="*/ 1570963 w 3791979"/>
                <a:gd name="connsiteY1" fmla="*/ 0 h 2088233"/>
                <a:gd name="connsiteX2" fmla="*/ 3791979 w 3791979"/>
                <a:gd name="connsiteY2" fmla="*/ 2088232 h 2088233"/>
                <a:gd name="connsiteX0" fmla="*/ 0 w 3791979"/>
                <a:gd name="connsiteY0" fmla="*/ 2099186 h 2099186"/>
                <a:gd name="connsiteX1" fmla="*/ 1570963 w 3791979"/>
                <a:gd name="connsiteY1" fmla="*/ 10953 h 2099186"/>
                <a:gd name="connsiteX2" fmla="*/ 3791979 w 3791979"/>
                <a:gd name="connsiteY2" fmla="*/ 2099185 h 2099186"/>
                <a:gd name="connsiteX0" fmla="*/ 0 w 3791979"/>
                <a:gd name="connsiteY0" fmla="*/ 2110139 h 2110139"/>
                <a:gd name="connsiteX1" fmla="*/ 1570963 w 3791979"/>
                <a:gd name="connsiteY1" fmla="*/ 21906 h 2110139"/>
                <a:gd name="connsiteX2" fmla="*/ 3791979 w 3791979"/>
                <a:gd name="connsiteY2" fmla="*/ 2110138 h 2110139"/>
                <a:gd name="connsiteX0" fmla="*/ 0 w 3087754"/>
                <a:gd name="connsiteY0" fmla="*/ 2247902 h 2247902"/>
                <a:gd name="connsiteX1" fmla="*/ 1570963 w 3087754"/>
                <a:gd name="connsiteY1" fmla="*/ 159669 h 2247902"/>
                <a:gd name="connsiteX2" fmla="*/ 3087754 w 3087754"/>
                <a:gd name="connsiteY2" fmla="*/ 1289891 h 2247902"/>
                <a:gd name="connsiteX0" fmla="*/ 0 w 3033583"/>
                <a:gd name="connsiteY0" fmla="*/ 2259903 h 2259903"/>
                <a:gd name="connsiteX1" fmla="*/ 1570963 w 3033583"/>
                <a:gd name="connsiteY1" fmla="*/ 171670 h 2259903"/>
                <a:gd name="connsiteX2" fmla="*/ 3033583 w 3033583"/>
                <a:gd name="connsiteY2" fmla="*/ 1229884 h 2259903"/>
                <a:gd name="connsiteX0" fmla="*/ 0 w 2790550"/>
                <a:gd name="connsiteY0" fmla="*/ 1658514 h 1658514"/>
                <a:gd name="connsiteX1" fmla="*/ 1327930 w 2790550"/>
                <a:gd name="connsiteY1" fmla="*/ 85757 h 1658514"/>
                <a:gd name="connsiteX2" fmla="*/ 2790550 w 2790550"/>
                <a:gd name="connsiteY2" fmla="*/ 1143971 h 1658514"/>
                <a:gd name="connsiteX0" fmla="*/ 0 w 2808912"/>
                <a:gd name="connsiteY0" fmla="*/ 1653942 h 1653942"/>
                <a:gd name="connsiteX1" fmla="*/ 1327930 w 2808912"/>
                <a:gd name="connsiteY1" fmla="*/ 81185 h 1653942"/>
                <a:gd name="connsiteX2" fmla="*/ 2808912 w 2808912"/>
                <a:gd name="connsiteY2" fmla="*/ 1166833 h 1653942"/>
                <a:gd name="connsiteX0" fmla="*/ 0 w 2808912"/>
                <a:gd name="connsiteY0" fmla="*/ 1653942 h 1653942"/>
                <a:gd name="connsiteX1" fmla="*/ 1327930 w 2808912"/>
                <a:gd name="connsiteY1" fmla="*/ 81185 h 1653942"/>
                <a:gd name="connsiteX2" fmla="*/ 2808912 w 2808912"/>
                <a:gd name="connsiteY2" fmla="*/ 1166833 h 1653942"/>
                <a:gd name="connsiteX0" fmla="*/ 0 w 2808912"/>
                <a:gd name="connsiteY0" fmla="*/ 1653942 h 1653942"/>
                <a:gd name="connsiteX1" fmla="*/ 1327930 w 2808912"/>
                <a:gd name="connsiteY1" fmla="*/ 81185 h 1653942"/>
                <a:gd name="connsiteX2" fmla="*/ 2808912 w 2808912"/>
                <a:gd name="connsiteY2" fmla="*/ 1166833 h 1653942"/>
                <a:gd name="connsiteX0" fmla="*/ 0 w 2808912"/>
                <a:gd name="connsiteY0" fmla="*/ 1607855 h 1607855"/>
                <a:gd name="connsiteX1" fmla="*/ 1327930 w 2808912"/>
                <a:gd name="connsiteY1" fmla="*/ 35098 h 1607855"/>
                <a:gd name="connsiteX2" fmla="*/ 2808912 w 2808912"/>
                <a:gd name="connsiteY2" fmla="*/ 1120746 h 1607855"/>
                <a:gd name="connsiteX0" fmla="*/ 0 w 2808912"/>
                <a:gd name="connsiteY0" fmla="*/ 1633776 h 1633776"/>
                <a:gd name="connsiteX1" fmla="*/ 1327930 w 2808912"/>
                <a:gd name="connsiteY1" fmla="*/ 61019 h 1633776"/>
                <a:gd name="connsiteX2" fmla="*/ 2808912 w 2808912"/>
                <a:gd name="connsiteY2" fmla="*/ 1146667 h 1633776"/>
                <a:gd name="connsiteX0" fmla="*/ 0 w 2808912"/>
                <a:gd name="connsiteY0" fmla="*/ 1633776 h 1633776"/>
                <a:gd name="connsiteX1" fmla="*/ 1327930 w 2808912"/>
                <a:gd name="connsiteY1" fmla="*/ 61019 h 1633776"/>
                <a:gd name="connsiteX2" fmla="*/ 2808912 w 2808912"/>
                <a:gd name="connsiteY2" fmla="*/ 1146667 h 1633776"/>
                <a:gd name="connsiteX0" fmla="*/ 0 w 2811226"/>
                <a:gd name="connsiteY0" fmla="*/ 1653508 h 1653508"/>
                <a:gd name="connsiteX1" fmla="*/ 1330244 w 2811226"/>
                <a:gd name="connsiteY1" fmla="*/ 81123 h 1653508"/>
                <a:gd name="connsiteX2" fmla="*/ 2811226 w 2811226"/>
                <a:gd name="connsiteY2" fmla="*/ 1166771 h 1653508"/>
                <a:gd name="connsiteX0" fmla="*/ 0 w 2804060"/>
                <a:gd name="connsiteY0" fmla="*/ 1655095 h 1655095"/>
                <a:gd name="connsiteX1" fmla="*/ 1330244 w 2804060"/>
                <a:gd name="connsiteY1" fmla="*/ 82710 h 1655095"/>
                <a:gd name="connsiteX2" fmla="*/ 2804060 w 2804060"/>
                <a:gd name="connsiteY2" fmla="*/ 1158833 h 1655095"/>
                <a:gd name="connsiteX0" fmla="*/ 0 w 2804060"/>
                <a:gd name="connsiteY0" fmla="*/ 1655095 h 1655095"/>
                <a:gd name="connsiteX1" fmla="*/ 1330244 w 2804060"/>
                <a:gd name="connsiteY1" fmla="*/ 82710 h 1655095"/>
                <a:gd name="connsiteX2" fmla="*/ 2804060 w 2804060"/>
                <a:gd name="connsiteY2" fmla="*/ 1158833 h 1655095"/>
                <a:gd name="connsiteX0" fmla="*/ 0 w 2804060"/>
                <a:gd name="connsiteY0" fmla="*/ 1618533 h 1618533"/>
                <a:gd name="connsiteX1" fmla="*/ 1330244 w 2804060"/>
                <a:gd name="connsiteY1" fmla="*/ 46148 h 1618533"/>
                <a:gd name="connsiteX2" fmla="*/ 2804060 w 2804060"/>
                <a:gd name="connsiteY2" fmla="*/ 1122271 h 1618533"/>
                <a:gd name="connsiteX0" fmla="*/ 0 w 2804060"/>
                <a:gd name="connsiteY0" fmla="*/ 1634929 h 1634929"/>
                <a:gd name="connsiteX1" fmla="*/ 1330244 w 2804060"/>
                <a:gd name="connsiteY1" fmla="*/ 62544 h 1634929"/>
                <a:gd name="connsiteX2" fmla="*/ 2804060 w 2804060"/>
                <a:gd name="connsiteY2" fmla="*/ 1138667 h 1634929"/>
                <a:gd name="connsiteX0" fmla="*/ 0 w 2804060"/>
                <a:gd name="connsiteY0" fmla="*/ 1637037 h 1637037"/>
                <a:gd name="connsiteX1" fmla="*/ 1330244 w 2804060"/>
                <a:gd name="connsiteY1" fmla="*/ 64652 h 1637037"/>
                <a:gd name="connsiteX2" fmla="*/ 2804060 w 2804060"/>
                <a:gd name="connsiteY2" fmla="*/ 1140775 h 1637037"/>
                <a:gd name="connsiteX0" fmla="*/ 0 w 2804060"/>
                <a:gd name="connsiteY0" fmla="*/ 1581995 h 1581995"/>
                <a:gd name="connsiteX1" fmla="*/ 1330244 w 2804060"/>
                <a:gd name="connsiteY1" fmla="*/ 9610 h 1581995"/>
                <a:gd name="connsiteX2" fmla="*/ 2804060 w 2804060"/>
                <a:gd name="connsiteY2" fmla="*/ 1085733 h 158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04060" h="1581995">
                  <a:moveTo>
                    <a:pt x="0" y="1581995"/>
                  </a:moveTo>
                  <a:cubicBezTo>
                    <a:pt x="373573" y="828586"/>
                    <a:pt x="1009924" y="19220"/>
                    <a:pt x="1330244" y="9610"/>
                  </a:cubicBezTo>
                  <a:cubicBezTo>
                    <a:pt x="1650564" y="0"/>
                    <a:pt x="2108130" y="369465"/>
                    <a:pt x="2804060" y="1085733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28" name="자유형 27"/>
            <p:cNvSpPr/>
            <p:nvPr/>
          </p:nvSpPr>
          <p:spPr>
            <a:xfrm rot="3629589">
              <a:off x="6413261" y="3500035"/>
              <a:ext cx="1312119" cy="925014"/>
            </a:xfrm>
            <a:custGeom>
              <a:avLst/>
              <a:gdLst>
                <a:gd name="connsiteX0" fmla="*/ 0 w 3263900"/>
                <a:gd name="connsiteY0" fmla="*/ 3124200 h 3124200"/>
                <a:gd name="connsiteX1" fmla="*/ 1651000 w 3263900"/>
                <a:gd name="connsiteY1" fmla="*/ 1657350 h 3124200"/>
                <a:gd name="connsiteX2" fmla="*/ 3263900 w 3263900"/>
                <a:gd name="connsiteY2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9384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25884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24200"/>
                <a:gd name="connsiteX1" fmla="*/ 1651000 w 3192430"/>
                <a:gd name="connsiteY1" fmla="*/ 1657350 h 3124200"/>
                <a:gd name="connsiteX2" fmla="*/ 3192430 w 3192430"/>
                <a:gd name="connsiteY2" fmla="*/ 0 h 3124200"/>
                <a:gd name="connsiteX0" fmla="*/ 0 w 1541430"/>
                <a:gd name="connsiteY0" fmla="*/ 1657350 h 1657350"/>
                <a:gd name="connsiteX1" fmla="*/ 1541430 w 1541430"/>
                <a:gd name="connsiteY1" fmla="*/ 0 h 1657350"/>
                <a:gd name="connsiteX0" fmla="*/ 0 w 1602394"/>
                <a:gd name="connsiteY0" fmla="*/ 1766892 h 1766892"/>
                <a:gd name="connsiteX1" fmla="*/ 1602394 w 1602394"/>
                <a:gd name="connsiteY1" fmla="*/ 0 h 1766892"/>
                <a:gd name="connsiteX0" fmla="*/ 0 w 1459486"/>
                <a:gd name="connsiteY0" fmla="*/ 1052536 h 1052536"/>
                <a:gd name="connsiteX1" fmla="*/ 1459486 w 1459486"/>
                <a:gd name="connsiteY1" fmla="*/ 0 h 1052536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623908 h 623908"/>
                <a:gd name="connsiteX1" fmla="*/ 1459486 w 1459486"/>
                <a:gd name="connsiteY1" fmla="*/ 0 h 623908"/>
                <a:gd name="connsiteX0" fmla="*/ 0 w 1459486"/>
                <a:gd name="connsiteY0" fmla="*/ 623908 h 623908"/>
                <a:gd name="connsiteX1" fmla="*/ 1459486 w 1459486"/>
                <a:gd name="connsiteY1" fmla="*/ 0 h 623908"/>
                <a:gd name="connsiteX0" fmla="*/ 0 w 1459486"/>
                <a:gd name="connsiteY0" fmla="*/ 623908 h 681099"/>
                <a:gd name="connsiteX1" fmla="*/ 8570 w 1459486"/>
                <a:gd name="connsiteY1" fmla="*/ 681099 h 681099"/>
                <a:gd name="connsiteX2" fmla="*/ 1459486 w 1459486"/>
                <a:gd name="connsiteY2" fmla="*/ 0 h 681099"/>
                <a:gd name="connsiteX0" fmla="*/ 0 w 1450916"/>
                <a:gd name="connsiteY0" fmla="*/ 681099 h 681099"/>
                <a:gd name="connsiteX1" fmla="*/ 1450916 w 1450916"/>
                <a:gd name="connsiteY1" fmla="*/ 0 h 681099"/>
                <a:gd name="connsiteX0" fmla="*/ 0 w 3633716"/>
                <a:gd name="connsiteY0" fmla="*/ 2323760 h 2323760"/>
                <a:gd name="connsiteX1" fmla="*/ 3633716 w 3633716"/>
                <a:gd name="connsiteY1" fmla="*/ 0 h 2323760"/>
                <a:gd name="connsiteX0" fmla="*/ 89820 w 3723536"/>
                <a:gd name="connsiteY0" fmla="*/ 2323760 h 2323760"/>
                <a:gd name="connsiteX1" fmla="*/ 1823296 w 3723536"/>
                <a:gd name="connsiteY1" fmla="*/ 523559 h 2323760"/>
                <a:gd name="connsiteX2" fmla="*/ 3723536 w 3723536"/>
                <a:gd name="connsiteY2" fmla="*/ 0 h 2323760"/>
                <a:gd name="connsiteX0" fmla="*/ 89820 w 3665114"/>
                <a:gd name="connsiteY0" fmla="*/ 1800201 h 1800201"/>
                <a:gd name="connsiteX1" fmla="*/ 1823296 w 3665114"/>
                <a:gd name="connsiteY1" fmla="*/ 0 h 1800201"/>
                <a:gd name="connsiteX2" fmla="*/ 3665114 w 3665114"/>
                <a:gd name="connsiteY2" fmla="*/ 1656184 h 1800201"/>
                <a:gd name="connsiteX0" fmla="*/ 89820 w 3665114"/>
                <a:gd name="connsiteY0" fmla="*/ 2943418 h 2943418"/>
                <a:gd name="connsiteX1" fmla="*/ 1823296 w 3665114"/>
                <a:gd name="connsiteY1" fmla="*/ 1143217 h 2943418"/>
                <a:gd name="connsiteX2" fmla="*/ 3665114 w 3665114"/>
                <a:gd name="connsiteY2" fmla="*/ 2799401 h 2943418"/>
                <a:gd name="connsiteX0" fmla="*/ 0 w 3575294"/>
                <a:gd name="connsiteY0" fmla="*/ 2006515 h 2006515"/>
                <a:gd name="connsiteX1" fmla="*/ 1733476 w 3575294"/>
                <a:gd name="connsiteY1" fmla="*/ 206314 h 2006515"/>
                <a:gd name="connsiteX2" fmla="*/ 3575294 w 3575294"/>
                <a:gd name="connsiteY2" fmla="*/ 1862498 h 2006515"/>
                <a:gd name="connsiteX0" fmla="*/ 0 w 3575294"/>
                <a:gd name="connsiteY0" fmla="*/ 2294547 h 2294547"/>
                <a:gd name="connsiteX1" fmla="*/ 1570963 w 3575294"/>
                <a:gd name="connsiteY1" fmla="*/ 206314 h 2294547"/>
                <a:gd name="connsiteX2" fmla="*/ 3575294 w 3575294"/>
                <a:gd name="connsiteY2" fmla="*/ 2150530 h 2294547"/>
                <a:gd name="connsiteX0" fmla="*/ 0 w 3575294"/>
                <a:gd name="connsiteY0" fmla="*/ 2294547 h 2294547"/>
                <a:gd name="connsiteX1" fmla="*/ 1570963 w 3575294"/>
                <a:gd name="connsiteY1" fmla="*/ 206314 h 2294547"/>
                <a:gd name="connsiteX2" fmla="*/ 3575294 w 3575294"/>
                <a:gd name="connsiteY2" fmla="*/ 2150530 h 2294547"/>
                <a:gd name="connsiteX0" fmla="*/ 0 w 3791979"/>
                <a:gd name="connsiteY0" fmla="*/ 2088233 h 2088233"/>
                <a:gd name="connsiteX1" fmla="*/ 1570963 w 3791979"/>
                <a:gd name="connsiteY1" fmla="*/ 0 h 2088233"/>
                <a:gd name="connsiteX2" fmla="*/ 3791979 w 3791979"/>
                <a:gd name="connsiteY2" fmla="*/ 2088232 h 2088233"/>
                <a:gd name="connsiteX0" fmla="*/ 0 w 3791979"/>
                <a:gd name="connsiteY0" fmla="*/ 2088233 h 2088233"/>
                <a:gd name="connsiteX1" fmla="*/ 1570963 w 3791979"/>
                <a:gd name="connsiteY1" fmla="*/ 0 h 2088233"/>
                <a:gd name="connsiteX2" fmla="*/ 3791979 w 3791979"/>
                <a:gd name="connsiteY2" fmla="*/ 2088232 h 2088233"/>
                <a:gd name="connsiteX0" fmla="*/ 0 w 3791979"/>
                <a:gd name="connsiteY0" fmla="*/ 2088233 h 2088233"/>
                <a:gd name="connsiteX1" fmla="*/ 1570963 w 3791979"/>
                <a:gd name="connsiteY1" fmla="*/ 0 h 2088233"/>
                <a:gd name="connsiteX2" fmla="*/ 3791979 w 3791979"/>
                <a:gd name="connsiteY2" fmla="*/ 2088232 h 2088233"/>
                <a:gd name="connsiteX0" fmla="*/ 0 w 3791979"/>
                <a:gd name="connsiteY0" fmla="*/ 2099186 h 2099186"/>
                <a:gd name="connsiteX1" fmla="*/ 1570963 w 3791979"/>
                <a:gd name="connsiteY1" fmla="*/ 10953 h 2099186"/>
                <a:gd name="connsiteX2" fmla="*/ 3791979 w 3791979"/>
                <a:gd name="connsiteY2" fmla="*/ 2099185 h 2099186"/>
                <a:gd name="connsiteX0" fmla="*/ 0 w 3791979"/>
                <a:gd name="connsiteY0" fmla="*/ 2110139 h 2110139"/>
                <a:gd name="connsiteX1" fmla="*/ 1570963 w 3791979"/>
                <a:gd name="connsiteY1" fmla="*/ 21906 h 2110139"/>
                <a:gd name="connsiteX2" fmla="*/ 3791979 w 3791979"/>
                <a:gd name="connsiteY2" fmla="*/ 2110138 h 2110139"/>
                <a:gd name="connsiteX0" fmla="*/ 0 w 3087754"/>
                <a:gd name="connsiteY0" fmla="*/ 2247902 h 2247902"/>
                <a:gd name="connsiteX1" fmla="*/ 1570963 w 3087754"/>
                <a:gd name="connsiteY1" fmla="*/ 159669 h 2247902"/>
                <a:gd name="connsiteX2" fmla="*/ 3087754 w 3087754"/>
                <a:gd name="connsiteY2" fmla="*/ 1289891 h 2247902"/>
                <a:gd name="connsiteX0" fmla="*/ 0 w 3033583"/>
                <a:gd name="connsiteY0" fmla="*/ 2259903 h 2259903"/>
                <a:gd name="connsiteX1" fmla="*/ 1570963 w 3033583"/>
                <a:gd name="connsiteY1" fmla="*/ 171670 h 2259903"/>
                <a:gd name="connsiteX2" fmla="*/ 3033583 w 3033583"/>
                <a:gd name="connsiteY2" fmla="*/ 1229884 h 2259903"/>
                <a:gd name="connsiteX0" fmla="*/ 0 w 2790550"/>
                <a:gd name="connsiteY0" fmla="*/ 1658514 h 1658514"/>
                <a:gd name="connsiteX1" fmla="*/ 1327930 w 2790550"/>
                <a:gd name="connsiteY1" fmla="*/ 85757 h 1658514"/>
                <a:gd name="connsiteX2" fmla="*/ 2790550 w 2790550"/>
                <a:gd name="connsiteY2" fmla="*/ 1143971 h 1658514"/>
                <a:gd name="connsiteX0" fmla="*/ 0 w 2808912"/>
                <a:gd name="connsiteY0" fmla="*/ 1653942 h 1653942"/>
                <a:gd name="connsiteX1" fmla="*/ 1327930 w 2808912"/>
                <a:gd name="connsiteY1" fmla="*/ 81185 h 1653942"/>
                <a:gd name="connsiteX2" fmla="*/ 2808912 w 2808912"/>
                <a:gd name="connsiteY2" fmla="*/ 1166833 h 1653942"/>
                <a:gd name="connsiteX0" fmla="*/ 0 w 2808912"/>
                <a:gd name="connsiteY0" fmla="*/ 1653942 h 1653942"/>
                <a:gd name="connsiteX1" fmla="*/ 1327930 w 2808912"/>
                <a:gd name="connsiteY1" fmla="*/ 81185 h 1653942"/>
                <a:gd name="connsiteX2" fmla="*/ 2808912 w 2808912"/>
                <a:gd name="connsiteY2" fmla="*/ 1166833 h 1653942"/>
                <a:gd name="connsiteX0" fmla="*/ 0 w 2808912"/>
                <a:gd name="connsiteY0" fmla="*/ 1653942 h 1653942"/>
                <a:gd name="connsiteX1" fmla="*/ 1327930 w 2808912"/>
                <a:gd name="connsiteY1" fmla="*/ 81185 h 1653942"/>
                <a:gd name="connsiteX2" fmla="*/ 2808912 w 2808912"/>
                <a:gd name="connsiteY2" fmla="*/ 1166833 h 1653942"/>
                <a:gd name="connsiteX0" fmla="*/ 0 w 2808912"/>
                <a:gd name="connsiteY0" fmla="*/ 1607855 h 1607855"/>
                <a:gd name="connsiteX1" fmla="*/ 1327930 w 2808912"/>
                <a:gd name="connsiteY1" fmla="*/ 35098 h 1607855"/>
                <a:gd name="connsiteX2" fmla="*/ 2808912 w 2808912"/>
                <a:gd name="connsiteY2" fmla="*/ 1120746 h 1607855"/>
                <a:gd name="connsiteX0" fmla="*/ 0 w 2808912"/>
                <a:gd name="connsiteY0" fmla="*/ 1633776 h 1633776"/>
                <a:gd name="connsiteX1" fmla="*/ 1327930 w 2808912"/>
                <a:gd name="connsiteY1" fmla="*/ 61019 h 1633776"/>
                <a:gd name="connsiteX2" fmla="*/ 2808912 w 2808912"/>
                <a:gd name="connsiteY2" fmla="*/ 1146667 h 1633776"/>
                <a:gd name="connsiteX0" fmla="*/ 0 w 2808912"/>
                <a:gd name="connsiteY0" fmla="*/ 1633776 h 1633776"/>
                <a:gd name="connsiteX1" fmla="*/ 1327930 w 2808912"/>
                <a:gd name="connsiteY1" fmla="*/ 61019 h 1633776"/>
                <a:gd name="connsiteX2" fmla="*/ 2808912 w 2808912"/>
                <a:gd name="connsiteY2" fmla="*/ 1146667 h 1633776"/>
                <a:gd name="connsiteX0" fmla="*/ 0 w 2811226"/>
                <a:gd name="connsiteY0" fmla="*/ 1653508 h 1653508"/>
                <a:gd name="connsiteX1" fmla="*/ 1330244 w 2811226"/>
                <a:gd name="connsiteY1" fmla="*/ 81123 h 1653508"/>
                <a:gd name="connsiteX2" fmla="*/ 2811226 w 2811226"/>
                <a:gd name="connsiteY2" fmla="*/ 1166771 h 1653508"/>
                <a:gd name="connsiteX0" fmla="*/ 0 w 2804060"/>
                <a:gd name="connsiteY0" fmla="*/ 1655095 h 1655095"/>
                <a:gd name="connsiteX1" fmla="*/ 1330244 w 2804060"/>
                <a:gd name="connsiteY1" fmla="*/ 82710 h 1655095"/>
                <a:gd name="connsiteX2" fmla="*/ 2804060 w 2804060"/>
                <a:gd name="connsiteY2" fmla="*/ 1158833 h 1655095"/>
                <a:gd name="connsiteX0" fmla="*/ 0 w 2804060"/>
                <a:gd name="connsiteY0" fmla="*/ 1655095 h 1655095"/>
                <a:gd name="connsiteX1" fmla="*/ 1330244 w 2804060"/>
                <a:gd name="connsiteY1" fmla="*/ 82710 h 1655095"/>
                <a:gd name="connsiteX2" fmla="*/ 2804060 w 2804060"/>
                <a:gd name="connsiteY2" fmla="*/ 1158833 h 1655095"/>
                <a:gd name="connsiteX0" fmla="*/ 0 w 2804060"/>
                <a:gd name="connsiteY0" fmla="*/ 1618533 h 1618533"/>
                <a:gd name="connsiteX1" fmla="*/ 1330244 w 2804060"/>
                <a:gd name="connsiteY1" fmla="*/ 46148 h 1618533"/>
                <a:gd name="connsiteX2" fmla="*/ 2804060 w 2804060"/>
                <a:gd name="connsiteY2" fmla="*/ 1122271 h 1618533"/>
                <a:gd name="connsiteX0" fmla="*/ 0 w 2804060"/>
                <a:gd name="connsiteY0" fmla="*/ 1634929 h 1634929"/>
                <a:gd name="connsiteX1" fmla="*/ 1330244 w 2804060"/>
                <a:gd name="connsiteY1" fmla="*/ 62544 h 1634929"/>
                <a:gd name="connsiteX2" fmla="*/ 2804060 w 2804060"/>
                <a:gd name="connsiteY2" fmla="*/ 1138667 h 1634929"/>
                <a:gd name="connsiteX0" fmla="*/ 0 w 2804060"/>
                <a:gd name="connsiteY0" fmla="*/ 1637037 h 1637037"/>
                <a:gd name="connsiteX1" fmla="*/ 1330244 w 2804060"/>
                <a:gd name="connsiteY1" fmla="*/ 64652 h 1637037"/>
                <a:gd name="connsiteX2" fmla="*/ 2804060 w 2804060"/>
                <a:gd name="connsiteY2" fmla="*/ 1140775 h 1637037"/>
                <a:gd name="connsiteX0" fmla="*/ 0 w 2804060"/>
                <a:gd name="connsiteY0" fmla="*/ 1581995 h 1581995"/>
                <a:gd name="connsiteX1" fmla="*/ 1330244 w 2804060"/>
                <a:gd name="connsiteY1" fmla="*/ 9610 h 1581995"/>
                <a:gd name="connsiteX2" fmla="*/ 2804060 w 2804060"/>
                <a:gd name="connsiteY2" fmla="*/ 1085733 h 1581995"/>
                <a:gd name="connsiteX0" fmla="*/ 0 w 1976047"/>
                <a:gd name="connsiteY0" fmla="*/ 1829908 h 1829908"/>
                <a:gd name="connsiteX1" fmla="*/ 1330244 w 1976047"/>
                <a:gd name="connsiteY1" fmla="*/ 257523 h 1829908"/>
                <a:gd name="connsiteX2" fmla="*/ 1976047 w 1976047"/>
                <a:gd name="connsiteY2" fmla="*/ 716268 h 1829908"/>
                <a:gd name="connsiteX0" fmla="*/ 0 w 1976047"/>
                <a:gd name="connsiteY0" fmla="*/ 1829908 h 1829908"/>
                <a:gd name="connsiteX1" fmla="*/ 665834 w 1976047"/>
                <a:gd name="connsiteY1" fmla="*/ 723503 h 1829908"/>
                <a:gd name="connsiteX2" fmla="*/ 1976047 w 1976047"/>
                <a:gd name="connsiteY2" fmla="*/ 716268 h 1829908"/>
                <a:gd name="connsiteX0" fmla="*/ 0 w 1589454"/>
                <a:gd name="connsiteY0" fmla="*/ 1671791 h 1671791"/>
                <a:gd name="connsiteX1" fmla="*/ 279241 w 1589454"/>
                <a:gd name="connsiteY1" fmla="*/ 723503 h 1671791"/>
                <a:gd name="connsiteX2" fmla="*/ 1589454 w 1589454"/>
                <a:gd name="connsiteY2" fmla="*/ 716268 h 1671791"/>
                <a:gd name="connsiteX0" fmla="*/ 0 w 954122"/>
                <a:gd name="connsiteY0" fmla="*/ 1064345 h 1064345"/>
                <a:gd name="connsiteX1" fmla="*/ 279241 w 954122"/>
                <a:gd name="connsiteY1" fmla="*/ 116057 h 1064345"/>
                <a:gd name="connsiteX2" fmla="*/ 954122 w 954122"/>
                <a:gd name="connsiteY2" fmla="*/ 716268 h 1064345"/>
                <a:gd name="connsiteX0" fmla="*/ 0 w 954122"/>
                <a:gd name="connsiteY0" fmla="*/ 1006301 h 1006301"/>
                <a:gd name="connsiteX1" fmla="*/ 279241 w 954122"/>
                <a:gd name="connsiteY1" fmla="*/ 58013 h 1006301"/>
                <a:gd name="connsiteX2" fmla="*/ 954122 w 954122"/>
                <a:gd name="connsiteY2" fmla="*/ 658224 h 1006301"/>
                <a:gd name="connsiteX0" fmla="*/ 0 w 954122"/>
                <a:gd name="connsiteY0" fmla="*/ 1006301 h 1006301"/>
                <a:gd name="connsiteX1" fmla="*/ 279241 w 954122"/>
                <a:gd name="connsiteY1" fmla="*/ 58013 h 1006301"/>
                <a:gd name="connsiteX2" fmla="*/ 954122 w 954122"/>
                <a:gd name="connsiteY2" fmla="*/ 658224 h 1006301"/>
                <a:gd name="connsiteX0" fmla="*/ 0 w 1147371"/>
                <a:gd name="connsiteY0" fmla="*/ 1006301 h 1006301"/>
                <a:gd name="connsiteX1" fmla="*/ 279241 w 1147371"/>
                <a:gd name="connsiteY1" fmla="*/ 58013 h 1006301"/>
                <a:gd name="connsiteX2" fmla="*/ 954122 w 1147371"/>
                <a:gd name="connsiteY2" fmla="*/ 658224 h 1006301"/>
                <a:gd name="connsiteX0" fmla="*/ 400293 w 923047"/>
                <a:gd name="connsiteY0" fmla="*/ 1361439 h 1361439"/>
                <a:gd name="connsiteX1" fmla="*/ 54917 w 923047"/>
                <a:gd name="connsiteY1" fmla="*/ 108747 h 1361439"/>
                <a:gd name="connsiteX2" fmla="*/ 729798 w 923047"/>
                <a:gd name="connsiteY2" fmla="*/ 708958 h 1361439"/>
                <a:gd name="connsiteX0" fmla="*/ 1014652 w 1537406"/>
                <a:gd name="connsiteY0" fmla="*/ 1253626 h 1716004"/>
                <a:gd name="connsiteX1" fmla="*/ 54917 w 1537406"/>
                <a:gd name="connsiteY1" fmla="*/ 1607257 h 1716004"/>
                <a:gd name="connsiteX2" fmla="*/ 1344157 w 1537406"/>
                <a:gd name="connsiteY2" fmla="*/ 601145 h 1716004"/>
                <a:gd name="connsiteX0" fmla="*/ 1065293 w 1438866"/>
                <a:gd name="connsiteY0" fmla="*/ 1160337 h 1607167"/>
                <a:gd name="connsiteX1" fmla="*/ 105558 w 1438866"/>
                <a:gd name="connsiteY1" fmla="*/ 1513968 h 1607167"/>
                <a:gd name="connsiteX2" fmla="*/ 431944 w 1438866"/>
                <a:gd name="connsiteY2" fmla="*/ 601145 h 1607167"/>
                <a:gd name="connsiteX0" fmla="*/ 1065293 w 1438866"/>
                <a:gd name="connsiteY0" fmla="*/ 1160337 h 1607167"/>
                <a:gd name="connsiteX1" fmla="*/ 105558 w 1438866"/>
                <a:gd name="connsiteY1" fmla="*/ 1513968 h 1607167"/>
                <a:gd name="connsiteX2" fmla="*/ 431944 w 1438866"/>
                <a:gd name="connsiteY2" fmla="*/ 601145 h 1607167"/>
                <a:gd name="connsiteX0" fmla="*/ 1065293 w 1438866"/>
                <a:gd name="connsiteY0" fmla="*/ 1160337 h 1607167"/>
                <a:gd name="connsiteX1" fmla="*/ 105558 w 1438866"/>
                <a:gd name="connsiteY1" fmla="*/ 1513968 h 1607167"/>
                <a:gd name="connsiteX2" fmla="*/ 431944 w 1438866"/>
                <a:gd name="connsiteY2" fmla="*/ 601145 h 1607167"/>
                <a:gd name="connsiteX0" fmla="*/ 1065293 w 1438866"/>
                <a:gd name="connsiteY0" fmla="*/ 1160337 h 1607167"/>
                <a:gd name="connsiteX1" fmla="*/ 105558 w 1438866"/>
                <a:gd name="connsiteY1" fmla="*/ 1513968 h 1607167"/>
                <a:gd name="connsiteX2" fmla="*/ 431944 w 1438866"/>
                <a:gd name="connsiteY2" fmla="*/ 601145 h 1607167"/>
                <a:gd name="connsiteX0" fmla="*/ 1065293 w 1438866"/>
                <a:gd name="connsiteY0" fmla="*/ 1160337 h 1607167"/>
                <a:gd name="connsiteX1" fmla="*/ 105558 w 1438866"/>
                <a:gd name="connsiteY1" fmla="*/ 1513968 h 1607167"/>
                <a:gd name="connsiteX2" fmla="*/ 431944 w 1438866"/>
                <a:gd name="connsiteY2" fmla="*/ 601145 h 1607167"/>
                <a:gd name="connsiteX0" fmla="*/ 1065293 w 1438866"/>
                <a:gd name="connsiteY0" fmla="*/ 1160337 h 1607167"/>
                <a:gd name="connsiteX1" fmla="*/ 105558 w 1438866"/>
                <a:gd name="connsiteY1" fmla="*/ 1513968 h 1607167"/>
                <a:gd name="connsiteX2" fmla="*/ 431944 w 1438866"/>
                <a:gd name="connsiteY2" fmla="*/ 601145 h 1607167"/>
                <a:gd name="connsiteX0" fmla="*/ 1065293 w 1065293"/>
                <a:gd name="connsiteY0" fmla="*/ 1160337 h 1607167"/>
                <a:gd name="connsiteX1" fmla="*/ 105558 w 1065293"/>
                <a:gd name="connsiteY1" fmla="*/ 1513968 h 1607167"/>
                <a:gd name="connsiteX2" fmla="*/ 431944 w 1065293"/>
                <a:gd name="connsiteY2" fmla="*/ 601145 h 1607167"/>
                <a:gd name="connsiteX0" fmla="*/ 1065293 w 1065293"/>
                <a:gd name="connsiteY0" fmla="*/ 559192 h 1006022"/>
                <a:gd name="connsiteX1" fmla="*/ 105558 w 1065293"/>
                <a:gd name="connsiteY1" fmla="*/ 912823 h 1006022"/>
                <a:gd name="connsiteX2" fmla="*/ 431944 w 1065293"/>
                <a:gd name="connsiteY2" fmla="*/ 0 h 1006022"/>
                <a:gd name="connsiteX0" fmla="*/ 1065293 w 1065293"/>
                <a:gd name="connsiteY0" fmla="*/ 559192 h 1006022"/>
                <a:gd name="connsiteX1" fmla="*/ 105558 w 1065293"/>
                <a:gd name="connsiteY1" fmla="*/ 912823 h 1006022"/>
                <a:gd name="connsiteX2" fmla="*/ 431944 w 1065293"/>
                <a:gd name="connsiteY2" fmla="*/ 0 h 1006022"/>
                <a:gd name="connsiteX0" fmla="*/ 1065293 w 1065293"/>
                <a:gd name="connsiteY0" fmla="*/ 559191 h 1006021"/>
                <a:gd name="connsiteX1" fmla="*/ 105558 w 1065293"/>
                <a:gd name="connsiteY1" fmla="*/ 912822 h 1006021"/>
                <a:gd name="connsiteX2" fmla="*/ 431945 w 1065293"/>
                <a:gd name="connsiteY2" fmla="*/ 0 h 1006021"/>
                <a:gd name="connsiteX0" fmla="*/ 1075405 w 1075405"/>
                <a:gd name="connsiteY0" fmla="*/ 559191 h 1016626"/>
                <a:gd name="connsiteX1" fmla="*/ 105558 w 1075405"/>
                <a:gd name="connsiteY1" fmla="*/ 923427 h 1016626"/>
                <a:gd name="connsiteX2" fmla="*/ 442057 w 1075405"/>
                <a:gd name="connsiteY2" fmla="*/ 0 h 1016626"/>
                <a:gd name="connsiteX0" fmla="*/ 969847 w 969847"/>
                <a:gd name="connsiteY0" fmla="*/ 559191 h 1016626"/>
                <a:gd name="connsiteX1" fmla="*/ 0 w 969847"/>
                <a:gd name="connsiteY1" fmla="*/ 923427 h 1016626"/>
                <a:gd name="connsiteX2" fmla="*/ 336499 w 969847"/>
                <a:gd name="connsiteY2" fmla="*/ 0 h 1016626"/>
                <a:gd name="connsiteX0" fmla="*/ 987097 w 987097"/>
                <a:gd name="connsiteY0" fmla="*/ 559191 h 1018213"/>
                <a:gd name="connsiteX1" fmla="*/ 0 w 987097"/>
                <a:gd name="connsiteY1" fmla="*/ 925014 h 1018213"/>
                <a:gd name="connsiteX2" fmla="*/ 353749 w 987097"/>
                <a:gd name="connsiteY2" fmla="*/ 0 h 1018213"/>
                <a:gd name="connsiteX0" fmla="*/ 987097 w 987097"/>
                <a:gd name="connsiteY0" fmla="*/ 559191 h 1018213"/>
                <a:gd name="connsiteX1" fmla="*/ 0 w 987097"/>
                <a:gd name="connsiteY1" fmla="*/ 925014 h 1018213"/>
                <a:gd name="connsiteX2" fmla="*/ 353749 w 987097"/>
                <a:gd name="connsiteY2" fmla="*/ 0 h 1018213"/>
                <a:gd name="connsiteX0" fmla="*/ 987097 w 987097"/>
                <a:gd name="connsiteY0" fmla="*/ 559191 h 925014"/>
                <a:gd name="connsiteX1" fmla="*/ 0 w 987097"/>
                <a:gd name="connsiteY1" fmla="*/ 925014 h 925014"/>
                <a:gd name="connsiteX2" fmla="*/ 353749 w 987097"/>
                <a:gd name="connsiteY2" fmla="*/ 0 h 92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87097" h="925014">
                  <a:moveTo>
                    <a:pt x="987097" y="559191"/>
                  </a:moveTo>
                  <a:cubicBezTo>
                    <a:pt x="557651" y="663386"/>
                    <a:pt x="623723" y="643037"/>
                    <a:pt x="0" y="925014"/>
                  </a:cubicBezTo>
                  <a:cubicBezTo>
                    <a:pt x="82994" y="691666"/>
                    <a:pt x="242881" y="274077"/>
                    <a:pt x="353749" y="0"/>
                  </a:cubicBezTo>
                </a:path>
              </a:pathLst>
            </a:custGeom>
            <a:solidFill>
              <a:srgbClr val="FF9999"/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29" name="자유형 28"/>
            <p:cNvSpPr/>
            <p:nvPr/>
          </p:nvSpPr>
          <p:spPr>
            <a:xfrm>
              <a:off x="2123730" y="3560716"/>
              <a:ext cx="5269848" cy="667991"/>
            </a:xfrm>
            <a:custGeom>
              <a:avLst/>
              <a:gdLst>
                <a:gd name="connsiteX0" fmla="*/ 0 w 3263900"/>
                <a:gd name="connsiteY0" fmla="*/ 3124200 h 3124200"/>
                <a:gd name="connsiteX1" fmla="*/ 1651000 w 3263900"/>
                <a:gd name="connsiteY1" fmla="*/ 1657350 h 3124200"/>
                <a:gd name="connsiteX2" fmla="*/ 3263900 w 3263900"/>
                <a:gd name="connsiteY2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9384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25884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24200"/>
                <a:gd name="connsiteX1" fmla="*/ 1651000 w 3192430"/>
                <a:gd name="connsiteY1" fmla="*/ 1657350 h 3124200"/>
                <a:gd name="connsiteX2" fmla="*/ 3192430 w 3192430"/>
                <a:gd name="connsiteY2" fmla="*/ 0 h 3124200"/>
                <a:gd name="connsiteX0" fmla="*/ 0 w 1541430"/>
                <a:gd name="connsiteY0" fmla="*/ 1657350 h 1657350"/>
                <a:gd name="connsiteX1" fmla="*/ 1541430 w 1541430"/>
                <a:gd name="connsiteY1" fmla="*/ 0 h 1657350"/>
                <a:gd name="connsiteX0" fmla="*/ 0 w 1541430"/>
                <a:gd name="connsiteY0" fmla="*/ 1657350 h 1870655"/>
                <a:gd name="connsiteX1" fmla="*/ 6920 w 1541430"/>
                <a:gd name="connsiteY1" fmla="*/ 1870655 h 1870655"/>
                <a:gd name="connsiteX2" fmla="*/ 1541430 w 1541430"/>
                <a:gd name="connsiteY2" fmla="*/ 0 h 1870655"/>
                <a:gd name="connsiteX0" fmla="*/ 0 w 1534510"/>
                <a:gd name="connsiteY0" fmla="*/ 1870655 h 1870655"/>
                <a:gd name="connsiteX1" fmla="*/ 1534510 w 1534510"/>
                <a:gd name="connsiteY1" fmla="*/ 0 h 1870655"/>
                <a:gd name="connsiteX0" fmla="*/ 0 w 1577362"/>
                <a:gd name="connsiteY0" fmla="*/ 1905580 h 1905580"/>
                <a:gd name="connsiteX1" fmla="*/ 1577362 w 1577362"/>
                <a:gd name="connsiteY1" fmla="*/ 0 h 1905580"/>
                <a:gd name="connsiteX0" fmla="*/ 0 w 2080282"/>
                <a:gd name="connsiteY0" fmla="*/ 2358964 h 2358964"/>
                <a:gd name="connsiteX1" fmla="*/ 2080282 w 2080282"/>
                <a:gd name="connsiteY1" fmla="*/ 0 h 2358964"/>
                <a:gd name="connsiteX0" fmla="*/ 0 w 2080282"/>
                <a:gd name="connsiteY0" fmla="*/ 2358964 h 2358964"/>
                <a:gd name="connsiteX1" fmla="*/ 2080282 w 2080282"/>
                <a:gd name="connsiteY1" fmla="*/ 0 h 2358964"/>
                <a:gd name="connsiteX0" fmla="*/ 0 w 2080282"/>
                <a:gd name="connsiteY0" fmla="*/ 2358964 h 2358964"/>
                <a:gd name="connsiteX1" fmla="*/ 2080282 w 2080282"/>
                <a:gd name="connsiteY1" fmla="*/ 0 h 2358964"/>
                <a:gd name="connsiteX0" fmla="*/ 0 w 2080282"/>
                <a:gd name="connsiteY0" fmla="*/ 2358964 h 2358964"/>
                <a:gd name="connsiteX1" fmla="*/ 2080282 w 2080282"/>
                <a:gd name="connsiteY1" fmla="*/ 0 h 2358964"/>
                <a:gd name="connsiteX0" fmla="*/ 0 w 2284478"/>
                <a:gd name="connsiteY0" fmla="*/ 1959846 h 1959846"/>
                <a:gd name="connsiteX1" fmla="*/ 2284478 w 2284478"/>
                <a:gd name="connsiteY1" fmla="*/ 0 h 1959846"/>
                <a:gd name="connsiteX0" fmla="*/ 0 w 3954491"/>
                <a:gd name="connsiteY0" fmla="*/ 792088 h 792088"/>
                <a:gd name="connsiteX1" fmla="*/ 3954491 w 3954491"/>
                <a:gd name="connsiteY1" fmla="*/ 0 h 792088"/>
                <a:gd name="connsiteX0" fmla="*/ 0 w 3954491"/>
                <a:gd name="connsiteY0" fmla="*/ 797719 h 797719"/>
                <a:gd name="connsiteX1" fmla="*/ 3954491 w 3954491"/>
                <a:gd name="connsiteY1" fmla="*/ 5631 h 797719"/>
                <a:gd name="connsiteX0" fmla="*/ 0 w 3954491"/>
                <a:gd name="connsiteY0" fmla="*/ 797719 h 797719"/>
                <a:gd name="connsiteX1" fmla="*/ 3954491 w 3954491"/>
                <a:gd name="connsiteY1" fmla="*/ 5631 h 797719"/>
                <a:gd name="connsiteX0" fmla="*/ 0 w 3954491"/>
                <a:gd name="connsiteY0" fmla="*/ 792088 h 792088"/>
                <a:gd name="connsiteX1" fmla="*/ 3954491 w 3954491"/>
                <a:gd name="connsiteY1" fmla="*/ 0 h 792088"/>
                <a:gd name="connsiteX0" fmla="*/ 0 w 3954491"/>
                <a:gd name="connsiteY0" fmla="*/ 792088 h 792088"/>
                <a:gd name="connsiteX1" fmla="*/ 3954491 w 3954491"/>
                <a:gd name="connsiteY1" fmla="*/ 0 h 792088"/>
                <a:gd name="connsiteX0" fmla="*/ 0 w 3954491"/>
                <a:gd name="connsiteY0" fmla="*/ 576064 h 576064"/>
                <a:gd name="connsiteX1" fmla="*/ 3954491 w 3954491"/>
                <a:gd name="connsiteY1" fmla="*/ 0 h 576064"/>
                <a:gd name="connsiteX0" fmla="*/ 0 w 3964470"/>
                <a:gd name="connsiteY0" fmla="*/ 667991 h 667991"/>
                <a:gd name="connsiteX1" fmla="*/ 3964470 w 3964470"/>
                <a:gd name="connsiteY1" fmla="*/ 0 h 667991"/>
                <a:gd name="connsiteX0" fmla="*/ 0 w 3964470"/>
                <a:gd name="connsiteY0" fmla="*/ 667991 h 667991"/>
                <a:gd name="connsiteX1" fmla="*/ 3964470 w 3964470"/>
                <a:gd name="connsiteY1" fmla="*/ 0 h 667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64470" h="667991">
                  <a:moveTo>
                    <a:pt x="0" y="667991"/>
                  </a:moveTo>
                  <a:cubicBezTo>
                    <a:pt x="939950" y="351946"/>
                    <a:pt x="2846221" y="46620"/>
                    <a:pt x="3964470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30" name="자유형 29"/>
            <p:cNvSpPr/>
            <p:nvPr/>
          </p:nvSpPr>
          <p:spPr>
            <a:xfrm>
              <a:off x="2267743" y="2470989"/>
              <a:ext cx="5040561" cy="2110139"/>
            </a:xfrm>
            <a:custGeom>
              <a:avLst/>
              <a:gdLst>
                <a:gd name="connsiteX0" fmla="*/ 0 w 3263900"/>
                <a:gd name="connsiteY0" fmla="*/ 3124200 h 3124200"/>
                <a:gd name="connsiteX1" fmla="*/ 1651000 w 3263900"/>
                <a:gd name="connsiteY1" fmla="*/ 1657350 h 3124200"/>
                <a:gd name="connsiteX2" fmla="*/ 3263900 w 3263900"/>
                <a:gd name="connsiteY2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9384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25884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24200"/>
                <a:gd name="connsiteX1" fmla="*/ 1651000 w 3192430"/>
                <a:gd name="connsiteY1" fmla="*/ 1657350 h 3124200"/>
                <a:gd name="connsiteX2" fmla="*/ 3192430 w 3192430"/>
                <a:gd name="connsiteY2" fmla="*/ 0 h 3124200"/>
                <a:gd name="connsiteX0" fmla="*/ 0 w 1541430"/>
                <a:gd name="connsiteY0" fmla="*/ 1657350 h 1657350"/>
                <a:gd name="connsiteX1" fmla="*/ 1541430 w 1541430"/>
                <a:gd name="connsiteY1" fmla="*/ 0 h 1657350"/>
                <a:gd name="connsiteX0" fmla="*/ 0 w 1602394"/>
                <a:gd name="connsiteY0" fmla="*/ 1766892 h 1766892"/>
                <a:gd name="connsiteX1" fmla="*/ 1602394 w 1602394"/>
                <a:gd name="connsiteY1" fmla="*/ 0 h 1766892"/>
                <a:gd name="connsiteX0" fmla="*/ 0 w 1459486"/>
                <a:gd name="connsiteY0" fmla="*/ 1052536 h 1052536"/>
                <a:gd name="connsiteX1" fmla="*/ 1459486 w 1459486"/>
                <a:gd name="connsiteY1" fmla="*/ 0 h 1052536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623908 h 623908"/>
                <a:gd name="connsiteX1" fmla="*/ 1459486 w 1459486"/>
                <a:gd name="connsiteY1" fmla="*/ 0 h 623908"/>
                <a:gd name="connsiteX0" fmla="*/ 0 w 1459486"/>
                <a:gd name="connsiteY0" fmla="*/ 623908 h 623908"/>
                <a:gd name="connsiteX1" fmla="*/ 1459486 w 1459486"/>
                <a:gd name="connsiteY1" fmla="*/ 0 h 623908"/>
                <a:gd name="connsiteX0" fmla="*/ 0 w 1459486"/>
                <a:gd name="connsiteY0" fmla="*/ 623908 h 681099"/>
                <a:gd name="connsiteX1" fmla="*/ 8570 w 1459486"/>
                <a:gd name="connsiteY1" fmla="*/ 681099 h 681099"/>
                <a:gd name="connsiteX2" fmla="*/ 1459486 w 1459486"/>
                <a:gd name="connsiteY2" fmla="*/ 0 h 681099"/>
                <a:gd name="connsiteX0" fmla="*/ 0 w 1450916"/>
                <a:gd name="connsiteY0" fmla="*/ 681099 h 681099"/>
                <a:gd name="connsiteX1" fmla="*/ 1450916 w 1450916"/>
                <a:gd name="connsiteY1" fmla="*/ 0 h 681099"/>
                <a:gd name="connsiteX0" fmla="*/ 0 w 3633716"/>
                <a:gd name="connsiteY0" fmla="*/ 2323760 h 2323760"/>
                <a:gd name="connsiteX1" fmla="*/ 3633716 w 3633716"/>
                <a:gd name="connsiteY1" fmla="*/ 0 h 2323760"/>
                <a:gd name="connsiteX0" fmla="*/ 89820 w 3723536"/>
                <a:gd name="connsiteY0" fmla="*/ 2323760 h 2323760"/>
                <a:gd name="connsiteX1" fmla="*/ 1823296 w 3723536"/>
                <a:gd name="connsiteY1" fmla="*/ 523559 h 2323760"/>
                <a:gd name="connsiteX2" fmla="*/ 3723536 w 3723536"/>
                <a:gd name="connsiteY2" fmla="*/ 0 h 2323760"/>
                <a:gd name="connsiteX0" fmla="*/ 89820 w 3665114"/>
                <a:gd name="connsiteY0" fmla="*/ 1800201 h 1800201"/>
                <a:gd name="connsiteX1" fmla="*/ 1823296 w 3665114"/>
                <a:gd name="connsiteY1" fmla="*/ 0 h 1800201"/>
                <a:gd name="connsiteX2" fmla="*/ 3665114 w 3665114"/>
                <a:gd name="connsiteY2" fmla="*/ 1656184 h 1800201"/>
                <a:gd name="connsiteX0" fmla="*/ 89820 w 3665114"/>
                <a:gd name="connsiteY0" fmla="*/ 2943418 h 2943418"/>
                <a:gd name="connsiteX1" fmla="*/ 1823296 w 3665114"/>
                <a:gd name="connsiteY1" fmla="*/ 1143217 h 2943418"/>
                <a:gd name="connsiteX2" fmla="*/ 3665114 w 3665114"/>
                <a:gd name="connsiteY2" fmla="*/ 2799401 h 2943418"/>
                <a:gd name="connsiteX0" fmla="*/ 0 w 3575294"/>
                <a:gd name="connsiteY0" fmla="*/ 2006515 h 2006515"/>
                <a:gd name="connsiteX1" fmla="*/ 1733476 w 3575294"/>
                <a:gd name="connsiteY1" fmla="*/ 206314 h 2006515"/>
                <a:gd name="connsiteX2" fmla="*/ 3575294 w 3575294"/>
                <a:gd name="connsiteY2" fmla="*/ 1862498 h 2006515"/>
                <a:gd name="connsiteX0" fmla="*/ 0 w 3575294"/>
                <a:gd name="connsiteY0" fmla="*/ 2294547 h 2294547"/>
                <a:gd name="connsiteX1" fmla="*/ 1570963 w 3575294"/>
                <a:gd name="connsiteY1" fmla="*/ 206314 h 2294547"/>
                <a:gd name="connsiteX2" fmla="*/ 3575294 w 3575294"/>
                <a:gd name="connsiteY2" fmla="*/ 2150530 h 2294547"/>
                <a:gd name="connsiteX0" fmla="*/ 0 w 3575294"/>
                <a:gd name="connsiteY0" fmla="*/ 2294547 h 2294547"/>
                <a:gd name="connsiteX1" fmla="*/ 1570963 w 3575294"/>
                <a:gd name="connsiteY1" fmla="*/ 206314 h 2294547"/>
                <a:gd name="connsiteX2" fmla="*/ 3575294 w 3575294"/>
                <a:gd name="connsiteY2" fmla="*/ 2150530 h 2294547"/>
                <a:gd name="connsiteX0" fmla="*/ 0 w 3791979"/>
                <a:gd name="connsiteY0" fmla="*/ 2088233 h 2088233"/>
                <a:gd name="connsiteX1" fmla="*/ 1570963 w 3791979"/>
                <a:gd name="connsiteY1" fmla="*/ 0 h 2088233"/>
                <a:gd name="connsiteX2" fmla="*/ 3791979 w 3791979"/>
                <a:gd name="connsiteY2" fmla="*/ 2088232 h 2088233"/>
                <a:gd name="connsiteX0" fmla="*/ 0 w 3791979"/>
                <a:gd name="connsiteY0" fmla="*/ 2088233 h 2088233"/>
                <a:gd name="connsiteX1" fmla="*/ 1570963 w 3791979"/>
                <a:gd name="connsiteY1" fmla="*/ 0 h 2088233"/>
                <a:gd name="connsiteX2" fmla="*/ 3791979 w 3791979"/>
                <a:gd name="connsiteY2" fmla="*/ 2088232 h 2088233"/>
                <a:gd name="connsiteX0" fmla="*/ 0 w 3791979"/>
                <a:gd name="connsiteY0" fmla="*/ 2088233 h 2088233"/>
                <a:gd name="connsiteX1" fmla="*/ 1570963 w 3791979"/>
                <a:gd name="connsiteY1" fmla="*/ 0 h 2088233"/>
                <a:gd name="connsiteX2" fmla="*/ 3791979 w 3791979"/>
                <a:gd name="connsiteY2" fmla="*/ 2088232 h 2088233"/>
                <a:gd name="connsiteX0" fmla="*/ 0 w 3791979"/>
                <a:gd name="connsiteY0" fmla="*/ 2099186 h 2099186"/>
                <a:gd name="connsiteX1" fmla="*/ 1570963 w 3791979"/>
                <a:gd name="connsiteY1" fmla="*/ 10953 h 2099186"/>
                <a:gd name="connsiteX2" fmla="*/ 3791979 w 3791979"/>
                <a:gd name="connsiteY2" fmla="*/ 2099185 h 2099186"/>
                <a:gd name="connsiteX0" fmla="*/ 0 w 3791979"/>
                <a:gd name="connsiteY0" fmla="*/ 2110139 h 2110139"/>
                <a:gd name="connsiteX1" fmla="*/ 1570963 w 3791979"/>
                <a:gd name="connsiteY1" fmla="*/ 21906 h 2110139"/>
                <a:gd name="connsiteX2" fmla="*/ 3791979 w 3791979"/>
                <a:gd name="connsiteY2" fmla="*/ 2110138 h 2110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91979" h="2110139">
                  <a:moveTo>
                    <a:pt x="0" y="2110139"/>
                  </a:moveTo>
                  <a:cubicBezTo>
                    <a:pt x="202046" y="1619808"/>
                    <a:pt x="1014501" y="43812"/>
                    <a:pt x="1570963" y="21906"/>
                  </a:cubicBezTo>
                  <a:cubicBezTo>
                    <a:pt x="2127425" y="0"/>
                    <a:pt x="3523651" y="1572190"/>
                    <a:pt x="3791979" y="2110138"/>
                  </a:cubicBezTo>
                </a:path>
              </a:pathLst>
            </a:custGeom>
            <a:ln w="28575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972028" y="3068961"/>
              <a:ext cx="672470" cy="3806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ko-KR" altLang="en-US" sz="1400" dirty="0" smtClean="0">
                  <a:latin typeface="+mj-lt"/>
                </a:rPr>
                <a:t>저축</a:t>
              </a:r>
              <a:endParaRPr lang="en-US" altLang="ko-KR" sz="1400" dirty="0" smtClean="0">
                <a:latin typeface="+mj-lt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6665298" y="3573016"/>
              <a:ext cx="672470" cy="3806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ko-KR" altLang="en-US" sz="1400" dirty="0" smtClean="0">
                  <a:latin typeface="+mj-lt"/>
                </a:rPr>
                <a:t>인출</a:t>
              </a:r>
              <a:endParaRPr lang="en-US" altLang="ko-KR" sz="1400" dirty="0" smtClean="0">
                <a:latin typeface="+mj-lt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702500" y="1870225"/>
              <a:ext cx="989672" cy="3425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ko-KR" altLang="en-US" sz="1200" dirty="0" smtClean="0">
                  <a:latin typeface="+mj-lt"/>
                </a:rPr>
                <a:t>시장소득</a:t>
              </a:r>
              <a:endParaRPr lang="en-US" altLang="ko-KR" sz="1200" dirty="0" smtClean="0">
                <a:latin typeface="+mj-lt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128504" y="2564903"/>
              <a:ext cx="1628042" cy="3425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ko-KR" altLang="en-US" sz="1200" dirty="0" smtClean="0">
                  <a:latin typeface="+mj-lt"/>
                </a:rPr>
                <a:t>가계의 실제소득</a:t>
              </a:r>
              <a:endParaRPr lang="en-US" altLang="ko-KR" sz="1200" dirty="0" smtClean="0">
                <a:latin typeface="+mj-lt"/>
              </a:endParaRPr>
            </a:p>
          </p:txBody>
        </p:sp>
        <p:cxnSp>
          <p:nvCxnSpPr>
            <p:cNvPr id="35" name="구부러진 연결선 21"/>
            <p:cNvCxnSpPr>
              <a:stCxn id="34" idx="2"/>
            </p:cNvCxnSpPr>
            <p:nvPr/>
          </p:nvCxnSpPr>
          <p:spPr>
            <a:xfrm rot="16200000" flipH="1">
              <a:off x="6658255" y="3191751"/>
              <a:ext cx="640130" cy="7159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구부러진 연결선 21"/>
            <p:cNvCxnSpPr/>
            <p:nvPr/>
          </p:nvCxnSpPr>
          <p:spPr>
            <a:xfrm rot="16200000" flipH="1">
              <a:off x="3148102" y="2247909"/>
              <a:ext cx="582601" cy="471109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059541" y="5702654"/>
              <a:ext cx="4251517" cy="31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050" dirty="0" smtClean="0"/>
                <a:t>[</a:t>
              </a:r>
              <a:r>
                <a:rPr lang="ko-KR" altLang="en-US" sz="1050" dirty="0" smtClean="0"/>
                <a:t>그림 </a:t>
              </a:r>
              <a:r>
                <a:rPr lang="en-US" altLang="ko-KR" sz="1050" dirty="0" smtClean="0"/>
                <a:t>7-9] </a:t>
              </a:r>
              <a:r>
                <a:rPr lang="ko-KR" altLang="en-US" sz="1050" dirty="0" smtClean="0"/>
                <a:t>소득의 시기적 재분배의 소득안정효과</a:t>
              </a:r>
              <a:endParaRPr lang="ko-KR" altLang="en-US" sz="105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14282" y="1566739"/>
            <a:ext cx="8820150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>
              <a:lnSpc>
                <a:spcPct val="130000"/>
              </a:lnSpc>
              <a:spcBef>
                <a:spcPts val="300"/>
              </a:spcBef>
            </a:pPr>
            <a:r>
              <a:rPr lang="en-US" altLang="ko-KR" sz="2000" dirty="0" smtClean="0"/>
              <a:t>2)</a:t>
            </a:r>
            <a:r>
              <a:rPr lang="ko-KR" altLang="en-US" sz="2000" dirty="0" smtClean="0"/>
              <a:t> 소득의 개인간 재분배</a:t>
            </a:r>
            <a:endParaRPr lang="en-US" altLang="ko-KR" sz="2000" dirty="0" smtClean="0"/>
          </a:p>
          <a:p>
            <a:pPr marL="87313">
              <a:lnSpc>
                <a:spcPct val="130000"/>
              </a:lnSpc>
              <a:spcBef>
                <a:spcPts val="300"/>
              </a:spcBef>
            </a:pPr>
            <a:endParaRPr lang="en-US" altLang="ko-KR" sz="1000" dirty="0" smtClean="0"/>
          </a:p>
          <a:p>
            <a:pPr marL="538163" indent="-282575">
              <a:lnSpc>
                <a:spcPct val="13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 smtClean="0"/>
              <a:t>소득의 수직적 재분배</a:t>
            </a:r>
            <a:endParaRPr lang="en-US" altLang="ko-KR" dirty="0" smtClean="0"/>
          </a:p>
          <a:p>
            <a:pPr marL="720725" indent="-282575">
              <a:lnSpc>
                <a:spcPct val="130000"/>
              </a:lnSpc>
              <a:spcBef>
                <a:spcPts val="300"/>
              </a:spcBef>
              <a:buNone/>
            </a:pPr>
            <a:r>
              <a:rPr lang="en-US" altLang="ko-KR" dirty="0" smtClean="0"/>
              <a:t>① </a:t>
            </a:r>
            <a:r>
              <a:rPr lang="ko-KR" altLang="en-US" dirty="0" smtClean="0"/>
              <a:t>소득수준을 기준으로 개인 간 소득의 이전</a:t>
            </a:r>
            <a:endParaRPr lang="en-US" altLang="ko-KR" dirty="0" smtClean="0"/>
          </a:p>
          <a:p>
            <a:pPr marL="720725" indent="-282575">
              <a:lnSpc>
                <a:spcPct val="130000"/>
              </a:lnSpc>
              <a:spcBef>
                <a:spcPts val="300"/>
              </a:spcBef>
              <a:buNone/>
            </a:pPr>
            <a:r>
              <a:rPr lang="ko-KR" altLang="en-US" dirty="0" smtClean="0"/>
              <a:t>② 소득의 역진적 재분배</a:t>
            </a:r>
            <a:r>
              <a:rPr lang="en-US" altLang="ko-KR" dirty="0" smtClean="0"/>
              <a:t>(</a:t>
            </a:r>
            <a:r>
              <a:rPr lang="ko-KR" altLang="en-US" dirty="0" smtClean="0"/>
              <a:t>의료보험의 본인부담금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국민연금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무상교육 등</a:t>
            </a:r>
            <a:r>
              <a:rPr lang="en-US" altLang="ko-KR" dirty="0" smtClean="0"/>
              <a:t>)</a:t>
            </a:r>
          </a:p>
          <a:p>
            <a:pPr marL="720725" indent="-282575">
              <a:lnSpc>
                <a:spcPct val="130000"/>
              </a:lnSpc>
              <a:spcBef>
                <a:spcPts val="300"/>
              </a:spcBef>
              <a:buNone/>
            </a:pPr>
            <a:endParaRPr lang="en-US" altLang="ko-KR" sz="1000" dirty="0" smtClean="0"/>
          </a:p>
          <a:p>
            <a:pPr marL="538163" indent="-282575">
              <a:lnSpc>
                <a:spcPct val="130000"/>
              </a:lnSpc>
              <a:spcBef>
                <a:spcPts val="300"/>
              </a:spcBef>
              <a:buFont typeface="Arial" pitchFamily="34" charset="0"/>
              <a:buChar char="•"/>
            </a:pPr>
            <a:r>
              <a:rPr lang="ko-KR" altLang="en-US" dirty="0" smtClean="0"/>
              <a:t>소득의 수평적 재분배</a:t>
            </a:r>
            <a:endParaRPr lang="en-US" altLang="ko-KR" dirty="0" smtClean="0"/>
          </a:p>
          <a:p>
            <a:pPr marL="720725" indent="-282575">
              <a:lnSpc>
                <a:spcPct val="130000"/>
              </a:lnSpc>
              <a:spcBef>
                <a:spcPts val="300"/>
              </a:spcBef>
              <a:buNone/>
            </a:pPr>
            <a:r>
              <a:rPr lang="en-US" altLang="ko-KR" dirty="0" smtClean="0"/>
              <a:t>① </a:t>
            </a:r>
            <a:r>
              <a:rPr lang="ko-KR" altLang="en-US" dirty="0" smtClean="0"/>
              <a:t>소득이 아닌 특정한 인구사회학적 기준을 바탕으로 한 개인간 소득의 재분배 </a:t>
            </a:r>
            <a:endParaRPr lang="en-US" altLang="ko-KR" dirty="0" smtClean="0"/>
          </a:p>
          <a:p>
            <a:pPr marL="720725" indent="-282575">
              <a:lnSpc>
                <a:spcPct val="130000"/>
              </a:lnSpc>
              <a:spcBef>
                <a:spcPts val="300"/>
              </a:spcBef>
              <a:buNone/>
            </a:pPr>
            <a:r>
              <a:rPr lang="ko-KR" altLang="en-US" dirty="0" smtClean="0"/>
              <a:t>② 의료보험</a:t>
            </a:r>
            <a:r>
              <a:rPr lang="en-US" altLang="ko-KR" dirty="0" smtClean="0"/>
              <a:t>(</a:t>
            </a:r>
            <a:r>
              <a:rPr lang="ko-KR" altLang="en-US" dirty="0" smtClean="0"/>
              <a:t>노인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젊은이</a:t>
            </a:r>
            <a:r>
              <a:rPr lang="en-US" altLang="ko-KR" dirty="0" smtClean="0"/>
              <a:t>), </a:t>
            </a:r>
            <a:r>
              <a:rPr lang="ko-KR" altLang="en-US" dirty="0" smtClean="0"/>
              <a:t>국민연금</a:t>
            </a:r>
            <a:r>
              <a:rPr lang="en-US" altLang="ko-KR" dirty="0" smtClean="0"/>
              <a:t>(</a:t>
            </a:r>
            <a:r>
              <a:rPr lang="ko-KR" altLang="en-US" dirty="0" smtClean="0"/>
              <a:t>남성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여성</a:t>
            </a:r>
            <a:r>
              <a:rPr lang="en-US" altLang="ko-KR" dirty="0" smtClean="0"/>
              <a:t>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285728"/>
            <a:ext cx="8534430" cy="2524121"/>
          </a:xfrm>
        </p:spPr>
        <p:txBody>
          <a:bodyPr>
            <a:noAutofit/>
          </a:bodyPr>
          <a:lstStyle/>
          <a:p>
            <a:pPr marL="196850" indent="0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2000" dirty="0" smtClean="0"/>
              <a:t>3) </a:t>
            </a:r>
            <a:r>
              <a:rPr lang="ko-KR" altLang="en-US" sz="2000" dirty="0" smtClean="0"/>
              <a:t>소득의 세대간 재분배</a:t>
            </a:r>
            <a:endParaRPr lang="en-US" altLang="ko-KR" sz="2000" dirty="0" smtClean="0"/>
          </a:p>
          <a:p>
            <a:pPr marL="538163" indent="-282575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 smtClean="0"/>
              <a:t>노령계층의 생존문제 해결방안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소득의 시기적 재분배 또는 소득의 </a:t>
            </a:r>
            <a:endParaRPr lang="en-US" altLang="ko-KR" sz="1800" dirty="0" smtClean="0"/>
          </a:p>
          <a:p>
            <a:pPr marL="538163" indent="-282575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세대간 재분배</a:t>
            </a:r>
            <a:endParaRPr lang="en-US" altLang="ko-KR" sz="1800" dirty="0" smtClean="0"/>
          </a:p>
          <a:p>
            <a:pPr marL="538163" indent="-282575">
              <a:lnSpc>
                <a:spcPct val="114000"/>
              </a:lnSpc>
              <a:spcBef>
                <a:spcPts val="300"/>
              </a:spcBef>
            </a:pPr>
            <a:r>
              <a:rPr lang="ko-KR" altLang="en-US" sz="1800" dirty="0" smtClean="0"/>
              <a:t>중첩세대모형</a:t>
            </a:r>
            <a:r>
              <a:rPr lang="en-US" altLang="ko-KR" sz="1800" dirty="0" smtClean="0"/>
              <a:t>(Overlapping Generation Model): </a:t>
            </a:r>
          </a:p>
          <a:p>
            <a:pPr marL="538163" indent="-282575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① </a:t>
            </a:r>
            <a:r>
              <a:rPr lang="ko-KR" altLang="en-US" sz="1800" dirty="0" smtClean="0"/>
              <a:t>세로축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개인의 생애주기</a:t>
            </a:r>
            <a:r>
              <a:rPr lang="en-US" altLang="ko-KR" sz="1800" dirty="0" smtClean="0"/>
              <a:t>(2</a:t>
            </a:r>
            <a:r>
              <a:rPr lang="ko-KR" altLang="en-US" sz="1800" dirty="0" smtClean="0"/>
              <a:t>개의 근로활동주기</a:t>
            </a:r>
            <a:r>
              <a:rPr lang="en-US" altLang="ko-KR" sz="1800" dirty="0" smtClean="0"/>
              <a:t>, 1</a:t>
            </a:r>
            <a:r>
              <a:rPr lang="ko-KR" altLang="en-US" sz="1800" dirty="0" smtClean="0"/>
              <a:t>개의 노후주기로 구성</a:t>
            </a:r>
            <a:r>
              <a:rPr lang="en-US" altLang="ko-KR" sz="1800" dirty="0" smtClean="0"/>
              <a:t>), </a:t>
            </a:r>
          </a:p>
          <a:p>
            <a:pPr marL="538163" indent="-282575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② </a:t>
            </a:r>
            <a:r>
              <a:rPr lang="ko-KR" altLang="en-US" sz="1800" dirty="0" smtClean="0"/>
              <a:t>가로축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개별 주기에 소요된 기간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,  20</a:t>
            </a:r>
            <a:r>
              <a:rPr lang="ko-KR" altLang="en-US" sz="1800" dirty="0" smtClean="0"/>
              <a:t>년</a:t>
            </a:r>
            <a:r>
              <a:rPr lang="en-US" altLang="ko-KR" sz="1800" dirty="0" smtClean="0"/>
              <a:t>), </a:t>
            </a:r>
          </a:p>
          <a:p>
            <a:pPr marL="538163" indent="-282575">
              <a:lnSpc>
                <a:spcPct val="114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③ </a:t>
            </a:r>
            <a:r>
              <a:rPr lang="ko-KR" altLang="en-US" sz="1800" dirty="0" smtClean="0"/>
              <a:t>매 시기 근로활동주기의 전</a:t>
            </a:r>
            <a:r>
              <a:rPr lang="en-US" altLang="ko-KR" sz="1800" dirty="0" smtClean="0"/>
              <a:t>+</a:t>
            </a:r>
            <a:r>
              <a:rPr lang="ko-KR" altLang="en-US" sz="1800" dirty="0" smtClean="0"/>
              <a:t>후반부 근로자 </a:t>
            </a:r>
            <a:r>
              <a:rPr lang="en-US" altLang="ko-KR" sz="1800" dirty="0" smtClean="0"/>
              <a:t>+ </a:t>
            </a:r>
            <a:r>
              <a:rPr lang="ko-KR" altLang="en-US" sz="1800" dirty="0" smtClean="0"/>
              <a:t>노령계층 중첩 존재</a:t>
            </a:r>
            <a:endParaRPr lang="en-US" altLang="ko-KR" sz="1800" dirty="0" smtClean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642910" y="2894967"/>
            <a:ext cx="7786741" cy="3730637"/>
          </a:xfrm>
          <a:prstGeom prst="roundRect">
            <a:avLst>
              <a:gd name="adj" fmla="val 804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    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63888" y="6270659"/>
            <a:ext cx="7079076" cy="284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altLang="ko-KR" sz="1200" dirty="0" smtClean="0"/>
              <a:t>[</a:t>
            </a:r>
            <a:r>
              <a:rPr lang="ko-KR" altLang="en-US" sz="1200" dirty="0" smtClean="0"/>
              <a:t>그림 </a:t>
            </a:r>
            <a:r>
              <a:rPr lang="en-US" altLang="ko-KR" sz="1200" dirty="0" smtClean="0"/>
              <a:t>7-10] </a:t>
            </a:r>
            <a:r>
              <a:rPr lang="ko-KR" altLang="en-US" sz="1200" dirty="0" smtClean="0"/>
              <a:t>중첩세대모형을 통해서 본 소득의 시기적 재분배와 세대 간 재분배의 기능적 비교</a:t>
            </a:r>
            <a:endParaRPr lang="ko-KR" alt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336409" y="5904946"/>
            <a:ext cx="48766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ko-KR" altLang="en-US" sz="1050" dirty="0" smtClean="0"/>
              <a:t>자료 </a:t>
            </a:r>
            <a:r>
              <a:rPr lang="en-US" altLang="ko-KR" sz="1050" dirty="0" smtClean="0"/>
              <a:t>: </a:t>
            </a:r>
            <a:r>
              <a:rPr lang="en-US" altLang="ko-KR" sz="1050" dirty="0" err="1" smtClean="0"/>
              <a:t>Ribhegge</a:t>
            </a:r>
            <a:r>
              <a:rPr lang="en-US" altLang="ko-KR" sz="1050" dirty="0" smtClean="0"/>
              <a:t>, </a:t>
            </a:r>
            <a:r>
              <a:rPr lang="en-US" altLang="ko-KR" sz="1050" dirty="0" err="1" smtClean="0"/>
              <a:t>Sozialpolitik</a:t>
            </a:r>
            <a:r>
              <a:rPr lang="en-US" altLang="ko-KR" sz="1050" dirty="0" smtClean="0"/>
              <a:t>(2004)</a:t>
            </a:r>
            <a:r>
              <a:rPr lang="ko-KR" altLang="en-US" sz="1050" dirty="0" smtClean="0"/>
              <a:t>의</a:t>
            </a:r>
            <a:r>
              <a:rPr lang="en-US" altLang="ko-KR" sz="1050" dirty="0" smtClean="0"/>
              <a:t> </a:t>
            </a:r>
            <a:r>
              <a:rPr lang="ko-KR" altLang="en-US" sz="1050" dirty="0" smtClean="0"/>
              <a:t>내용을 임의로 재구성함</a:t>
            </a:r>
            <a:r>
              <a:rPr lang="en-US" altLang="ko-KR" sz="1050" dirty="0" smtClean="0"/>
              <a:t>.</a:t>
            </a:r>
            <a:endParaRPr lang="ko-KR" altLang="en-US" sz="105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071538" y="3071811"/>
          <a:ext cx="6858050" cy="2786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7100"/>
                <a:gridCol w="1076190"/>
                <a:gridCol w="1076190"/>
                <a:gridCol w="1076190"/>
                <a:gridCol w="1076190"/>
                <a:gridCol w="1076190"/>
              </a:tblGrid>
              <a:tr h="47457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/>
                        <a:t>생애주기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</a:t>
                      </a:r>
                      <a:r>
                        <a:rPr lang="ko-KR" altLang="en-US" sz="1200" dirty="0" smtClean="0"/>
                        <a:t>기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</a:t>
                      </a:r>
                      <a:r>
                        <a:rPr lang="ko-KR" altLang="en-US" sz="1200" dirty="0" smtClean="0"/>
                        <a:t>기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</a:t>
                      </a:r>
                      <a:r>
                        <a:rPr lang="ko-KR" altLang="en-US" sz="1200" dirty="0" smtClean="0"/>
                        <a:t>기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</a:t>
                      </a:r>
                      <a:r>
                        <a:rPr lang="ko-KR" altLang="en-US" sz="1200" dirty="0" smtClean="0"/>
                        <a:t>기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5</a:t>
                      </a:r>
                      <a:r>
                        <a:rPr lang="ko-KR" altLang="en-US" sz="1200" dirty="0" smtClean="0"/>
                        <a:t>기</a:t>
                      </a:r>
                      <a:endParaRPr lang="ko-KR" altLang="en-US" sz="1200" dirty="0"/>
                    </a:p>
                  </a:txBody>
                  <a:tcPr anchor="ctr"/>
                </a:tc>
              </a:tr>
              <a:tr h="822274">
                <a:tc>
                  <a:txBody>
                    <a:bodyPr/>
                    <a:lstStyle/>
                    <a:p>
                      <a:pPr algn="ctr" latinLnBrk="1">
                        <a:spcBef>
                          <a:spcPts val="500"/>
                        </a:spcBef>
                      </a:pPr>
                      <a:r>
                        <a:rPr lang="ko-KR" altLang="en-US" sz="1200" dirty="0" smtClean="0"/>
                        <a:t>전반부</a:t>
                      </a:r>
                      <a:endParaRPr lang="en-US" altLang="ko-KR" sz="12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/>
                        <a:t>근로활동주기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A</a:t>
                      </a:r>
                      <a:r>
                        <a:rPr lang="ko-KR" altLang="en-US" sz="1600" dirty="0" smtClean="0"/>
                        <a:t>₁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B</a:t>
                      </a:r>
                      <a:r>
                        <a:rPr lang="ko-KR" altLang="en-US" sz="1600" dirty="0" smtClean="0"/>
                        <a:t>₁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C</a:t>
                      </a:r>
                      <a:r>
                        <a:rPr lang="ko-KR" altLang="en-US" sz="1600" dirty="0" smtClean="0"/>
                        <a:t>₁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D</a:t>
                      </a:r>
                      <a:r>
                        <a:rPr lang="ko-KR" altLang="en-US" sz="1600" dirty="0" smtClean="0"/>
                        <a:t>₁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E</a:t>
                      </a:r>
                      <a:r>
                        <a:rPr lang="ko-KR" altLang="en-US" sz="1600" dirty="0" smtClean="0"/>
                        <a:t>₁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8222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/>
                        <a:t>후반부</a:t>
                      </a:r>
                      <a:endParaRPr lang="en-US" altLang="ko-KR" sz="12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smtClean="0"/>
                        <a:t>근로활동주기</a:t>
                      </a:r>
                      <a:endParaRPr lang="ko-KR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Y</a:t>
                      </a:r>
                      <a:r>
                        <a:rPr lang="ko-KR" altLang="en-US" sz="1600" dirty="0" smtClean="0"/>
                        <a:t>₂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A</a:t>
                      </a:r>
                      <a:r>
                        <a:rPr lang="ko-KR" altLang="en-US" sz="1600" dirty="0" smtClean="0"/>
                        <a:t>₂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B</a:t>
                      </a:r>
                      <a:r>
                        <a:rPr lang="ko-KR" altLang="en-US" sz="1600" dirty="0" smtClean="0"/>
                        <a:t>₂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C</a:t>
                      </a:r>
                      <a:r>
                        <a:rPr lang="ko-KR" altLang="en-US" sz="1600" dirty="0" smtClean="0"/>
                        <a:t>₂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D</a:t>
                      </a:r>
                      <a:r>
                        <a:rPr lang="ko-KR" altLang="en-US" sz="1600" dirty="0" smtClean="0"/>
                        <a:t>₂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6669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smtClean="0"/>
                        <a:t>노후주기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X</a:t>
                      </a:r>
                      <a:r>
                        <a:rPr lang="ko-KR" altLang="en-US" sz="1600" dirty="0" smtClean="0"/>
                        <a:t>₃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Y</a:t>
                      </a:r>
                      <a:r>
                        <a:rPr lang="ko-KR" altLang="en-US" sz="1600" dirty="0" smtClean="0"/>
                        <a:t>₃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A</a:t>
                      </a:r>
                      <a:r>
                        <a:rPr lang="ko-KR" altLang="en-US" sz="1600" dirty="0" smtClean="0"/>
                        <a:t>₃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B</a:t>
                      </a:r>
                      <a:r>
                        <a:rPr lang="ko-KR" altLang="en-US" sz="1600" dirty="0" smtClean="0"/>
                        <a:t>₃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C</a:t>
                      </a:r>
                      <a:r>
                        <a:rPr lang="ko-KR" altLang="en-US" sz="1600" dirty="0" smtClean="0"/>
                        <a:t>₃</a:t>
                      </a:r>
                      <a:endParaRPr lang="ko-KR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직사각형 8"/>
          <p:cNvSpPr/>
          <p:nvPr/>
        </p:nvSpPr>
        <p:spPr>
          <a:xfrm>
            <a:off x="4929190" y="3643314"/>
            <a:ext cx="571504" cy="207170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 rot="18523021">
            <a:off x="3891366" y="3115721"/>
            <a:ext cx="551783" cy="315878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736889" y="5084911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500"/>
              </a:spcBef>
            </a:pPr>
            <a:r>
              <a:rPr lang="ko-KR" altLang="en-US" sz="1400" b="1" dirty="0" smtClean="0"/>
              <a:t>소득의 시기적 재분배</a:t>
            </a:r>
            <a:endParaRPr lang="ko-KR" altLang="en-US" sz="1400" b="1" dirty="0"/>
          </a:p>
        </p:txBody>
      </p:sp>
      <p:cxnSp>
        <p:nvCxnSpPr>
          <p:cNvPr id="12" name="직선 화살표 연결선 11"/>
          <p:cNvCxnSpPr>
            <a:stCxn id="11" idx="3"/>
          </p:cNvCxnSpPr>
          <p:nvPr/>
        </p:nvCxnSpPr>
        <p:spPr>
          <a:xfrm flipV="1">
            <a:off x="3665715" y="5236092"/>
            <a:ext cx="529786" cy="270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>
            <a:stCxn id="14" idx="1"/>
          </p:cNvCxnSpPr>
          <p:nvPr/>
        </p:nvCxnSpPr>
        <p:spPr>
          <a:xfrm rot="10800000" flipV="1">
            <a:off x="5388603" y="5217843"/>
            <a:ext cx="538744" cy="6701"/>
          </a:xfrm>
          <a:prstGeom prst="straightConnector1">
            <a:avLst/>
          </a:prstGeom>
          <a:noFill/>
          <a:ln>
            <a:tailEnd type="triangle" w="lg" len="lg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4" name="TextBox 13"/>
          <p:cNvSpPr txBox="1"/>
          <p:nvPr/>
        </p:nvSpPr>
        <p:spPr>
          <a:xfrm>
            <a:off x="5927347" y="5063955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ko-KR" altLang="en-US" sz="1400" b="1" dirty="0" smtClean="0"/>
              <a:t>소득의 세대 간 재분배</a:t>
            </a:r>
            <a:endParaRPr lang="ko-KR" altLang="en-US" sz="1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412875"/>
            <a:ext cx="8820151" cy="5016521"/>
          </a:xfrm>
        </p:spPr>
        <p:txBody>
          <a:bodyPr>
            <a:noAutofit/>
          </a:bodyPr>
          <a:lstStyle/>
          <a:p>
            <a:pPr marL="447675" indent="-282575">
              <a:lnSpc>
                <a:spcPct val="125000"/>
              </a:lnSpc>
              <a:spcBef>
                <a:spcPts val="300"/>
              </a:spcBef>
            </a:pPr>
            <a:r>
              <a:rPr lang="en-US" altLang="ko-KR" sz="1800" dirty="0" smtClean="0"/>
              <a:t>A3</a:t>
            </a:r>
            <a:r>
              <a:rPr lang="ko-KR" altLang="en-US" sz="1800" dirty="0" smtClean="0"/>
              <a:t>의 노후소득보장방안</a:t>
            </a:r>
            <a:endParaRPr lang="en-US" altLang="ko-KR" sz="1800" dirty="0" smtClean="0"/>
          </a:p>
          <a:p>
            <a:pPr marL="447675" indent="-282575">
              <a:lnSpc>
                <a:spcPct val="125000"/>
              </a:lnSpc>
              <a:spcBef>
                <a:spcPts val="300"/>
              </a:spcBef>
              <a:buNone/>
            </a:pPr>
            <a:endParaRPr lang="en-US" altLang="ko-KR" sz="1000" dirty="0" smtClean="0"/>
          </a:p>
          <a:p>
            <a:pPr marL="538163" indent="-282575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소득의 시기적 재분배</a:t>
            </a:r>
            <a:endParaRPr lang="en-US" altLang="ko-KR" sz="1800" dirty="0" smtClean="0"/>
          </a:p>
          <a:p>
            <a:pPr marL="538163" indent="-282575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: </a:t>
            </a:r>
            <a:r>
              <a:rPr lang="ko-KR" altLang="en-US" sz="1800" dirty="0" smtClean="0"/>
              <a:t>개인</a:t>
            </a:r>
            <a:r>
              <a:rPr lang="en-US" altLang="ko-KR" sz="1600" dirty="0" smtClean="0"/>
              <a:t>(A)</a:t>
            </a:r>
            <a:r>
              <a:rPr lang="ko-KR" altLang="en-US" sz="1800" dirty="0" smtClean="0"/>
              <a:t>이 자신의 근로활동주기인 </a:t>
            </a:r>
            <a:r>
              <a:rPr lang="en-US" altLang="ko-KR" sz="1600" dirty="0" smtClean="0"/>
              <a:t>A1</a:t>
            </a:r>
            <a:r>
              <a:rPr lang="ko-KR" altLang="en-US" sz="1800" dirty="0" smtClean="0"/>
              <a:t>과 </a:t>
            </a:r>
            <a:r>
              <a:rPr lang="en-US" altLang="ko-KR" sz="1600" dirty="0" smtClean="0"/>
              <a:t>A2</a:t>
            </a:r>
            <a:r>
              <a:rPr lang="ko-KR" altLang="en-US" sz="1800" dirty="0" smtClean="0"/>
              <a:t>에 노후를 위해 소득의 일정부분 축적</a:t>
            </a:r>
            <a:endParaRPr lang="en-US" altLang="ko-KR" sz="1800" dirty="0" smtClean="0"/>
          </a:p>
          <a:p>
            <a:pPr marL="538163" indent="-282575">
              <a:lnSpc>
                <a:spcPct val="125000"/>
              </a:lnSpc>
              <a:spcBef>
                <a:spcPts val="300"/>
              </a:spcBef>
              <a:buNone/>
            </a:pPr>
            <a:r>
              <a:rPr lang="ko-KR" altLang="ko-KR" sz="1800" dirty="0" smtClean="0"/>
              <a:t>②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소득의 세대간 재분배</a:t>
            </a:r>
            <a:endParaRPr lang="en-US" altLang="ko-KR" sz="1800" dirty="0" smtClean="0"/>
          </a:p>
          <a:p>
            <a:pPr marL="538163" indent="-282575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: A3</a:t>
            </a:r>
            <a:r>
              <a:rPr lang="ko-KR" altLang="en-US" sz="1800" dirty="0" smtClean="0"/>
              <a:t>의 노후보장은 제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기의 </a:t>
            </a:r>
            <a:r>
              <a:rPr lang="ko-KR" altLang="en-US" sz="1800" spc="-150" dirty="0" smtClean="0"/>
              <a:t>근로활동주기에</a:t>
            </a:r>
            <a:r>
              <a:rPr lang="ko-KR" altLang="en-US" sz="1800" dirty="0" smtClean="0"/>
              <a:t> 있는 </a:t>
            </a:r>
            <a:r>
              <a:rPr lang="ko-KR" altLang="en-US" sz="1800" spc="-150" dirty="0" smtClean="0"/>
              <a:t>다른 세대 </a:t>
            </a:r>
            <a:r>
              <a:rPr lang="en-US" altLang="ko-KR" sz="1800" dirty="0" smtClean="0"/>
              <a:t>C1</a:t>
            </a:r>
            <a:r>
              <a:rPr lang="ko-KR" altLang="en-US" sz="1800" dirty="0" smtClean="0"/>
              <a:t>과 </a:t>
            </a:r>
            <a:r>
              <a:rPr lang="en-US" altLang="ko-KR" sz="1800" dirty="0" smtClean="0"/>
              <a:t>B2</a:t>
            </a:r>
            <a:r>
              <a:rPr lang="ko-KR" altLang="en-US" sz="1800" dirty="0" smtClean="0"/>
              <a:t>의 재정적 지원으로 충당</a:t>
            </a:r>
            <a:endParaRPr lang="en-US" altLang="ko-KR" sz="1800" dirty="0" smtClean="0"/>
          </a:p>
          <a:p>
            <a:pPr marL="538163" indent="-282575">
              <a:lnSpc>
                <a:spcPct val="125000"/>
              </a:lnSpc>
              <a:spcBef>
                <a:spcPts val="300"/>
              </a:spcBef>
              <a:buNone/>
            </a:pPr>
            <a:r>
              <a:rPr lang="ko-KR" altLang="ko-KR" sz="1800" dirty="0" smtClean="0"/>
              <a:t>③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소득의 세대간 재분배는 근로활동주기에 있는 생산세대들이 매년 획득하게 </a:t>
            </a:r>
            <a:endParaRPr lang="en-US" altLang="ko-KR" sz="1800" dirty="0" smtClean="0"/>
          </a:p>
          <a:p>
            <a:pPr marL="538163" indent="-282575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되는 소득의 일정부분을 같은 해의 노인세대에게 이전해주는 기능</a:t>
            </a:r>
            <a:endParaRPr lang="en-US" altLang="ko-KR" sz="1800" dirty="0" smtClean="0"/>
          </a:p>
          <a:p>
            <a:pPr marL="538163" indent="-282575">
              <a:lnSpc>
                <a:spcPct val="125000"/>
              </a:lnSpc>
              <a:spcBef>
                <a:spcPts val="300"/>
              </a:spcBef>
              <a:buNone/>
            </a:pPr>
            <a:r>
              <a:rPr lang="ko-KR" altLang="ko-KR" sz="1800" dirty="0" smtClean="0"/>
              <a:t>④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제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기의 생산세대가 노인세대가 될 경우 각각 제</a:t>
            </a:r>
            <a:r>
              <a:rPr lang="en-US" altLang="ko-KR" sz="1800" dirty="0" smtClean="0"/>
              <a:t>4</a:t>
            </a:r>
            <a:r>
              <a:rPr lang="ko-KR" altLang="en-US" sz="1800" dirty="0" smtClean="0"/>
              <a:t>기 또는 제</a:t>
            </a:r>
            <a:r>
              <a:rPr lang="en-US" altLang="ko-KR" sz="1800" dirty="0" smtClean="0"/>
              <a:t>5</a:t>
            </a:r>
            <a:r>
              <a:rPr lang="ko-KR" altLang="en-US" sz="1800" dirty="0" smtClean="0"/>
              <a:t>기의 생산세대가 </a:t>
            </a:r>
            <a:endParaRPr lang="en-US" altLang="ko-KR" sz="1800" dirty="0" smtClean="0"/>
          </a:p>
          <a:p>
            <a:pPr marL="538163" indent="-282575">
              <a:lnSpc>
                <a:spcPct val="125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노후보장의 책임 이행</a:t>
            </a:r>
            <a:endParaRPr lang="en-US" altLang="ko-KR" sz="1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636608"/>
            <a:ext cx="8572560" cy="5721350"/>
          </a:xfrm>
        </p:spPr>
        <p:txBody>
          <a:bodyPr>
            <a:normAutofit/>
          </a:bodyPr>
          <a:lstStyle/>
          <a:p>
            <a:pPr marL="87313">
              <a:lnSpc>
                <a:spcPct val="130000"/>
              </a:lnSpc>
              <a:spcBef>
                <a:spcPts val="200"/>
              </a:spcBef>
              <a:buFont typeface="Wingdings" pitchFamily="2" charset="2"/>
              <a:buChar char="q"/>
            </a:pPr>
            <a:r>
              <a:rPr lang="ko-KR" altLang="en-US" sz="2000" dirty="0" smtClean="0"/>
              <a:t>소득의 세대간 재분배의 특징</a:t>
            </a:r>
            <a:endParaRPr lang="en-US" altLang="ko-KR" sz="20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</a:pPr>
            <a:r>
              <a:rPr lang="ko-KR" altLang="en-US" sz="1600" dirty="0" smtClean="0"/>
              <a:t>노후자산의 축적을 위한 별도의 준비기간이 불필요하므로 도입과 동시에 노후소득보장의 기능</a:t>
            </a:r>
            <a:endParaRPr lang="en-US" altLang="ko-KR" sz="16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</a:pPr>
            <a:r>
              <a:rPr lang="ko-KR" altLang="en-US" sz="1600" dirty="0" smtClean="0"/>
              <a:t>제도적 기능의 영속성을 위해서는 자녀세대가 충분히 생산</a:t>
            </a:r>
            <a:endParaRPr lang="en-US" altLang="ko-KR" sz="16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</a:pPr>
            <a:r>
              <a:rPr lang="ko-KR" altLang="en-US" sz="1600" dirty="0" smtClean="0"/>
              <a:t>노인세대</a:t>
            </a:r>
            <a:r>
              <a:rPr lang="en-US" altLang="ko-KR" sz="1600" dirty="0" smtClean="0"/>
              <a:t>-</a:t>
            </a:r>
            <a:r>
              <a:rPr lang="ko-KR" altLang="en-US" sz="1600" dirty="0" smtClean="0"/>
              <a:t>생산세대</a:t>
            </a:r>
            <a:r>
              <a:rPr lang="en-US" altLang="ko-KR" sz="1600" dirty="0" smtClean="0"/>
              <a:t>-</a:t>
            </a:r>
            <a:r>
              <a:rPr lang="ko-KR" altLang="en-US" sz="1600" dirty="0" smtClean="0"/>
              <a:t>자녀세대 상호간 세대간 계약</a:t>
            </a:r>
            <a:r>
              <a:rPr lang="en-US" altLang="ko-KR" sz="1200" dirty="0" smtClean="0"/>
              <a:t>(generational contract)</a:t>
            </a:r>
            <a:r>
              <a:rPr lang="ko-KR" altLang="en-US" sz="1600" dirty="0" smtClean="0"/>
              <a:t>을 토대</a:t>
            </a:r>
            <a:endParaRPr lang="en-US" altLang="ko-KR" sz="16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</a:pPr>
            <a:r>
              <a:rPr lang="ko-KR" altLang="en-US" sz="1600" dirty="0" smtClean="0"/>
              <a:t>세대간 계약은 노인부양에 따른 채무관계를 담보할 수 있는 적립기금이 부재하므로 시장기능으로는 성립 불가능</a:t>
            </a:r>
            <a:endParaRPr lang="en-US" altLang="ko-KR" sz="16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  <a:buNone/>
            </a:pPr>
            <a:r>
              <a:rPr lang="ko-KR" altLang="en-US" sz="1600" b="1" dirty="0" smtClean="0"/>
              <a:t>∴</a:t>
            </a:r>
            <a:r>
              <a:rPr lang="ko-KR" altLang="en-US" sz="1600" dirty="0" smtClean="0"/>
              <a:t> 제도가입과 보험료 납부에 대한 법적 강제력을 통해서만 유지</a:t>
            </a:r>
            <a:endParaRPr lang="en-US" altLang="ko-KR" sz="16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  <a:buNone/>
            </a:pPr>
            <a:endParaRPr lang="en-US" altLang="ko-KR" sz="1400" dirty="0" smtClean="0"/>
          </a:p>
          <a:p>
            <a:pPr marL="87313">
              <a:lnSpc>
                <a:spcPct val="130000"/>
              </a:lnSpc>
              <a:spcBef>
                <a:spcPts val="200"/>
              </a:spcBef>
              <a:buFont typeface="Wingdings" pitchFamily="2" charset="2"/>
              <a:buChar char="q"/>
            </a:pPr>
            <a:r>
              <a:rPr lang="ko-KR" altLang="en-US" sz="2000" dirty="0" smtClean="0"/>
              <a:t>소득의 시기적 그리고 세대간 재분배의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비교</a:t>
            </a:r>
            <a:endParaRPr lang="en-US" altLang="ko-KR" sz="20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</a:pPr>
            <a:r>
              <a:rPr lang="ko-KR" altLang="en-US" sz="1600" dirty="0" smtClean="0"/>
              <a:t>공통점</a:t>
            </a:r>
            <a:endParaRPr lang="en-US" altLang="ko-KR" sz="16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600" dirty="0" smtClean="0"/>
              <a:t> : </a:t>
            </a:r>
            <a:r>
              <a:rPr lang="ko-KR" altLang="en-US" sz="1600" dirty="0" smtClean="0"/>
              <a:t>모든 개인은 근로활동주기에 일정한 비용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보험료</a:t>
            </a:r>
            <a:r>
              <a:rPr lang="en-US" altLang="ko-KR" sz="1200" dirty="0" smtClean="0"/>
              <a:t>)</a:t>
            </a:r>
            <a:r>
              <a:rPr lang="ko-KR" altLang="en-US" sz="1600" dirty="0" smtClean="0"/>
              <a:t>을 부담하여야 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이를 기반으로 각자 노후보장을 위한 청구권 확보</a:t>
            </a:r>
            <a:endParaRPr lang="en-US" altLang="ko-KR" sz="16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</a:pPr>
            <a:r>
              <a:rPr lang="ko-KR" altLang="en-US" sz="1600" dirty="0" smtClean="0"/>
              <a:t>차이점</a:t>
            </a:r>
            <a:endParaRPr lang="en-US" altLang="ko-KR" sz="16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600" dirty="0" smtClean="0"/>
              <a:t> : </a:t>
            </a:r>
            <a:r>
              <a:rPr lang="ko-KR" altLang="en-US" sz="1600" dirty="0" smtClean="0"/>
              <a:t>소득의 세대간 재분배는 제도 초기 기여경력을 제대로 갖추지 못한 세대</a:t>
            </a:r>
            <a:r>
              <a:rPr lang="en-US" altLang="ko-KR" sz="1200" dirty="0" smtClean="0"/>
              <a:t>(ex. X3 </a:t>
            </a:r>
            <a:r>
              <a:rPr lang="ko-KR" altLang="en-US" sz="1200" dirty="0" smtClean="0"/>
              <a:t>또는 </a:t>
            </a:r>
            <a:r>
              <a:rPr lang="en-US" altLang="ko-KR" sz="1200" dirty="0" smtClean="0"/>
              <a:t>Y2)</a:t>
            </a:r>
            <a:r>
              <a:rPr lang="ko-KR" altLang="en-US" sz="1600" dirty="0" smtClean="0"/>
              <a:t>에 </a:t>
            </a:r>
            <a:endParaRPr lang="en-US" altLang="ko-KR" sz="1600" dirty="0" smtClean="0"/>
          </a:p>
          <a:p>
            <a:pPr indent="-161925">
              <a:lnSpc>
                <a:spcPct val="130000"/>
              </a:lnSpc>
              <a:spcBef>
                <a:spcPts val="200"/>
              </a:spcBef>
              <a:buNone/>
            </a:pPr>
            <a:r>
              <a:rPr lang="en-US" altLang="ko-KR" sz="1600" dirty="0" smtClean="0"/>
              <a:t>  </a:t>
            </a:r>
            <a:r>
              <a:rPr lang="ko-KR" altLang="en-US" sz="1600" dirty="0" smtClean="0"/>
              <a:t>대해서도 노후소득보장의 혜택을 제공 가능</a:t>
            </a:r>
            <a:endParaRPr lang="ko-KR" altLang="en-US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71541" y="1403367"/>
            <a:ext cx="8729615" cy="4525963"/>
          </a:xfrm>
        </p:spPr>
        <p:txBody>
          <a:bodyPr>
            <a:noAutofit/>
          </a:bodyPr>
          <a:lstStyle/>
          <a:p>
            <a:pPr marL="0" indent="-271463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§"/>
            </a:pPr>
            <a:r>
              <a:rPr lang="ko-KR" altLang="en-US" sz="1800" dirty="0" smtClean="0"/>
              <a:t>문화 예술정책</a:t>
            </a:r>
            <a:endParaRPr lang="en-US" altLang="ko-KR" sz="1800" dirty="0" smtClean="0"/>
          </a:p>
          <a:p>
            <a:pPr marL="396000" indent="-307975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국민의 지적 정서적 소양을 함양하고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문화시민으로서의 자긍심과 다양한 문화욕구 충족</a:t>
            </a:r>
            <a:endParaRPr lang="en-US" altLang="ko-KR" sz="1800" dirty="0" smtClean="0"/>
          </a:p>
          <a:p>
            <a:pPr marL="396000" indent="-307975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② 문인이나 예술가들의 사회보장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독일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네덜란드의 예술가사회보험</a:t>
            </a:r>
            <a:r>
              <a:rPr lang="en-US" altLang="ko-KR" sz="1800" dirty="0" smtClean="0"/>
              <a:t>)</a:t>
            </a:r>
          </a:p>
          <a:p>
            <a:pPr marL="396000" indent="-307975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③ </a:t>
            </a:r>
            <a:r>
              <a:rPr lang="ko-KR" altLang="en-US" sz="1800" dirty="0" smtClean="0"/>
              <a:t>취약계층의 문화 및 예술의 접근권리 보장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문화 </a:t>
            </a:r>
            <a:r>
              <a:rPr lang="ko-KR" altLang="en-US" sz="1800" dirty="0" err="1" smtClean="0"/>
              <a:t>바우처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할인 및 면제제도</a:t>
            </a:r>
            <a:r>
              <a:rPr lang="en-US" altLang="ko-KR" sz="1800" dirty="0" smtClean="0"/>
              <a:t>)</a:t>
            </a:r>
          </a:p>
          <a:p>
            <a:pPr marL="533400" indent="-307975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1000" dirty="0" smtClean="0"/>
          </a:p>
          <a:p>
            <a:pPr marL="0" indent="-271463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§"/>
            </a:pPr>
            <a:r>
              <a:rPr lang="ko-KR" altLang="en-US" sz="1800" dirty="0" smtClean="0"/>
              <a:t>가족정책</a:t>
            </a:r>
            <a:endParaRPr lang="en-US" altLang="ko-KR" sz="1800" dirty="0" smtClean="0"/>
          </a:p>
          <a:p>
            <a:pPr marL="396000" indent="-307975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가정은 사회의 기본단위로서 생산 및 재생산의 기능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나아가 사회적 기능</a:t>
            </a:r>
            <a:endParaRPr lang="en-US" altLang="ko-KR" sz="1800" dirty="0" smtClean="0"/>
          </a:p>
          <a:p>
            <a:pPr marL="396000" indent="-307975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    유지에 기여 </a:t>
            </a:r>
            <a:endParaRPr lang="en-US" altLang="ko-KR" sz="1800" dirty="0" smtClean="0"/>
          </a:p>
          <a:p>
            <a:pPr marL="396000" indent="-307975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② 혼인과 가정의 보호를 통해 정서적으로 건전하고 물질적으로 풍요로운 </a:t>
            </a:r>
            <a:endParaRPr lang="en-US" altLang="ko-KR" sz="1800" dirty="0" smtClean="0"/>
          </a:p>
          <a:p>
            <a:pPr marL="396000" indent="-307975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가정의 보호 및 육성</a:t>
            </a:r>
            <a:endParaRPr lang="en-US" altLang="ko-KR" sz="1800" dirty="0" smtClean="0"/>
          </a:p>
          <a:p>
            <a:pPr marL="396000" indent="-307975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③ 빈곤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이혼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별거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폭력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질환 및 장애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이주 등과 같은 이유로 가족 </a:t>
            </a:r>
            <a:endParaRPr lang="en-US" altLang="ko-KR" sz="1800" dirty="0" smtClean="0"/>
          </a:p>
          <a:p>
            <a:pPr marL="396000" indent="-307975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기능이 약화된 가정의 보호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357190"/>
            <a:ext cx="8673846" cy="6500810"/>
          </a:xfrm>
        </p:spPr>
        <p:txBody>
          <a:bodyPr>
            <a:normAutofit/>
          </a:bodyPr>
          <a:lstStyle/>
          <a:p>
            <a:pPr marL="342900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2800" b="1" dirty="0" smtClean="0"/>
              <a:t>제</a:t>
            </a:r>
            <a:r>
              <a:rPr lang="en-US" altLang="ko-KR" sz="2800" b="1" dirty="0" smtClean="0"/>
              <a:t>6</a:t>
            </a:r>
            <a:r>
              <a:rPr lang="ko-KR" altLang="en-US" sz="2800" b="1" dirty="0" smtClean="0"/>
              <a:t>절 보장의 기능과 분배적 기능의 딜레마</a:t>
            </a:r>
            <a:endParaRPr lang="en-US" altLang="ko-KR" sz="2800" b="1" dirty="0" smtClean="0"/>
          </a:p>
          <a:p>
            <a:pPr marL="34290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b="1" dirty="0" smtClean="0"/>
          </a:p>
          <a:p>
            <a:pPr marL="4540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Ø"/>
            </a:pPr>
            <a:r>
              <a:rPr lang="ko-KR" altLang="en-US" sz="1800" dirty="0" smtClean="0"/>
              <a:t>사회적 공존은 상호간 물질적 나눔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즉 소득의 이전</a:t>
            </a:r>
            <a:r>
              <a:rPr lang="en-US" altLang="ko-KR" sz="1800" dirty="0" smtClean="0"/>
              <a:t>(</a:t>
            </a:r>
            <a:r>
              <a:rPr lang="en-US" altLang="ko-KR" sz="1800" spc="-150" dirty="0" smtClean="0"/>
              <a:t>income transfer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을 통해 실현</a:t>
            </a:r>
            <a:endParaRPr lang="en-US" altLang="ko-KR" sz="1800" dirty="0" smtClean="0"/>
          </a:p>
          <a:p>
            <a:pPr marL="111125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900" dirty="0" smtClean="0"/>
          </a:p>
          <a:p>
            <a:pPr marL="111125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&lt;</a:t>
            </a:r>
            <a:r>
              <a:rPr lang="ko-KR" altLang="en-US" sz="1800" dirty="0" smtClean="0"/>
              <a:t>전략</a:t>
            </a:r>
            <a:r>
              <a:rPr lang="en-US" altLang="ko-KR" sz="1800" dirty="0" smtClean="0"/>
              <a:t>&gt;</a:t>
            </a:r>
          </a:p>
          <a:p>
            <a:pPr marL="396875" indent="-28575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사전적 사회보험의 도입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각자의 생존권 공동 보장</a:t>
            </a:r>
            <a:endParaRPr lang="en-US" altLang="ko-KR" sz="1800" dirty="0" smtClean="0"/>
          </a:p>
          <a:p>
            <a:pPr marL="396875" indent="-285750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위험에 노출된 사람을 사후적 구제</a:t>
            </a:r>
            <a:r>
              <a:rPr lang="en-US" altLang="ko-KR" sz="1800" dirty="0" smtClean="0"/>
              <a:t>. </a:t>
            </a:r>
            <a:r>
              <a:rPr lang="ko-KR" altLang="en-US" sz="1800" dirty="0" smtClean="0"/>
              <a:t>즉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문제집단에 대한 물질적 나눔</a:t>
            </a:r>
            <a:endParaRPr lang="en-US" altLang="ko-KR" sz="1800" dirty="0" smtClean="0"/>
          </a:p>
          <a:p>
            <a:pPr marL="4540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Ø"/>
            </a:pPr>
            <a:endParaRPr lang="en-US" altLang="ko-KR" sz="1000" dirty="0" smtClean="0"/>
          </a:p>
          <a:p>
            <a:pPr marL="111125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 smtClean="0"/>
              <a:t>1. </a:t>
            </a:r>
            <a:r>
              <a:rPr lang="ko-KR" altLang="en-US" sz="2400" b="1" dirty="0" smtClean="0"/>
              <a:t>위험의 분산</a:t>
            </a:r>
            <a:r>
              <a:rPr lang="en-US" altLang="ko-KR" sz="2400" b="1" dirty="0" smtClean="0"/>
              <a:t>(risk pooling)</a:t>
            </a:r>
            <a:r>
              <a:rPr lang="ko-KR" altLang="en-US" sz="2400" b="1" dirty="0" smtClean="0"/>
              <a:t>과 보장기능</a:t>
            </a:r>
            <a:endParaRPr lang="en-US" altLang="ko-KR" sz="2000" b="1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622300" algn="l"/>
              </a:tabLst>
            </a:pPr>
            <a:r>
              <a:rPr lang="ko-KR" altLang="en-US" sz="1800" dirty="0" smtClean="0"/>
              <a:t>집단은 개인들이 스스로의 생존을 보호할 수 있는 환경을 제공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buNone/>
              <a:tabLst>
                <a:tab pos="622300" algn="l"/>
              </a:tabLst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집단의 위험분산 기능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622300" algn="l"/>
              </a:tabLst>
            </a:pPr>
            <a:r>
              <a:rPr lang="ko-KR" altLang="en-US" sz="1800" dirty="0" smtClean="0"/>
              <a:t>위험의 분산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buNone/>
              <a:tabLst>
                <a:tab pos="622300" algn="l"/>
              </a:tabLst>
            </a:pPr>
            <a:r>
              <a:rPr lang="en-US" altLang="ko-KR" sz="1800" dirty="0" smtClean="0"/>
              <a:t>   ① </a:t>
            </a:r>
            <a:r>
              <a:rPr lang="ko-KR" altLang="en-US" sz="1800" dirty="0" smtClean="0"/>
              <a:t>구성원 일부의 문제를 전체 집단이 공동으로 해결하는 제도적 장치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buNone/>
              <a:tabLst>
                <a:tab pos="622300" algn="l"/>
              </a:tabLst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② 위험을 겪고 있는 사람과 그렇지 않은 사람들 간 소득의 이전 기능</a:t>
            </a:r>
            <a:endParaRPr lang="en-US" altLang="ko-KR" sz="1800" dirty="0" smtClean="0"/>
          </a:p>
          <a:p>
            <a:pPr marL="293687" indent="0">
              <a:lnSpc>
                <a:spcPct val="120000"/>
              </a:lnSpc>
              <a:spcBef>
                <a:spcPts val="500"/>
              </a:spcBef>
              <a:buNone/>
              <a:tabLst>
                <a:tab pos="622300" algn="l"/>
              </a:tabLst>
            </a:pPr>
            <a:r>
              <a:rPr lang="ko-KR" altLang="en-US" sz="1800" dirty="0" smtClean="0"/>
              <a:t>   ③ 호혜성의 원리 </a:t>
            </a:r>
            <a:r>
              <a:rPr lang="en-US" altLang="ko-KR" sz="1800" dirty="0" smtClean="0"/>
              <a:t>: (</a:t>
            </a:r>
            <a:r>
              <a:rPr lang="ko-KR" altLang="en-US" sz="1800" dirty="0" smtClean="0"/>
              <a:t>공동체적 기능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소득의 이전은 개인들이 장래의 위험으로</a:t>
            </a:r>
            <a:endParaRPr lang="en-US" altLang="ko-KR" sz="1800" dirty="0" smtClean="0"/>
          </a:p>
          <a:p>
            <a:pPr marL="293687" indent="0">
              <a:lnSpc>
                <a:spcPct val="120000"/>
              </a:lnSpc>
              <a:spcBef>
                <a:spcPts val="500"/>
              </a:spcBef>
              <a:buNone/>
              <a:tabLst>
                <a:tab pos="622300" algn="l"/>
              </a:tabLst>
            </a:pPr>
            <a:r>
              <a:rPr lang="en-US" altLang="ko-KR" sz="1800" dirty="0" smtClean="0"/>
              <a:t>       </a:t>
            </a:r>
            <a:r>
              <a:rPr lang="ko-KR" altLang="en-US" sz="1800" dirty="0" smtClean="0"/>
              <a:t>부터 스스로를 보호하기 위한 목적으로 부담한 비용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:</a:t>
            </a:r>
            <a:r>
              <a:rPr lang="ko-KR" altLang="en-US" sz="1800" dirty="0" smtClean="0"/>
              <a:t>보험료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을 토대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622300" algn="l"/>
              </a:tabLst>
            </a:pPr>
            <a:endParaRPr lang="en-US" altLang="ko-KR" sz="900" dirty="0" smtClean="0"/>
          </a:p>
        </p:txBody>
      </p:sp>
    </p:spTree>
    <p:extLst>
      <p:ext uri="{BB962C8B-B14F-4D97-AF65-F5344CB8AC3E}">
        <p14:creationId xmlns:p14="http://schemas.microsoft.com/office/powerpoint/2010/main" val="17819036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1428736"/>
            <a:ext cx="8358246" cy="450059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1800" dirty="0" smtClean="0"/>
              <a:t>유사한 생존양식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길드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춘프트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향약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두레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계, 보험</a:t>
            </a:r>
            <a:endParaRPr lang="en-US" altLang="ko-KR" sz="1800" dirty="0" smtClean="0"/>
          </a:p>
          <a:p>
            <a:pPr>
              <a:lnSpc>
                <a:spcPct val="150000"/>
              </a:lnSpc>
            </a:pP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) </a:t>
            </a:r>
            <a:r>
              <a:rPr lang="ko-KR" altLang="en-US" sz="1800" dirty="0" smtClean="0"/>
              <a:t>보험</a:t>
            </a:r>
            <a:r>
              <a:rPr lang="en-US" altLang="ko-KR" sz="1800" dirty="0" smtClean="0"/>
              <a:t>: 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① </a:t>
            </a:r>
            <a:r>
              <a:rPr lang="ko-KR" altLang="en-US" sz="1800" dirty="0" smtClean="0"/>
              <a:t>자동차보험의 경우 사고의 피해자와 무사고자 상호간 소득의 이전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② 위험의 분산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③ 개인이 보험료를 통해 구입하고자 하는 것은 보험금품이 아니라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사고의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    </a:t>
            </a:r>
            <a:r>
              <a:rPr lang="ko-KR" altLang="en-US" sz="1800" dirty="0" smtClean="0"/>
              <a:t>발생 시 경제적 피해로부터 보호를 받을 수 있다는 안도감 또는 확실성</a:t>
            </a:r>
            <a:endParaRPr lang="en-US" altLang="ko-KR" sz="1800" dirty="0" smtClean="0"/>
          </a:p>
          <a:p>
            <a:pPr>
              <a:lnSpc>
                <a:spcPct val="150000"/>
              </a:lnSpc>
            </a:pPr>
            <a:r>
              <a:rPr lang="ko-KR" altLang="en-US" sz="1800" dirty="0" smtClean="0"/>
              <a:t>보험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사고로 인한 경제적 피해를 보상 </a:t>
            </a:r>
            <a:r>
              <a:rPr lang="en-US" altLang="ko-KR" sz="1800" dirty="0" smtClean="0"/>
              <a:t>= </a:t>
            </a:r>
            <a:r>
              <a:rPr lang="ko-KR" altLang="en-US" sz="1800" dirty="0" smtClean="0"/>
              <a:t>보장기능</a:t>
            </a:r>
            <a:endParaRPr lang="en-US" altLang="ko-KR" sz="1800" dirty="0" smtClean="0"/>
          </a:p>
          <a:p>
            <a:pPr>
              <a:lnSpc>
                <a:spcPct val="150000"/>
              </a:lnSpc>
            </a:pPr>
            <a:r>
              <a:rPr lang="ko-KR" altLang="en-US" sz="1800" dirty="0" err="1" smtClean="0"/>
              <a:t>보장성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= </a:t>
            </a:r>
            <a:r>
              <a:rPr lang="ko-KR" altLang="en-US" sz="1800" dirty="0" smtClean="0"/>
              <a:t>보상의 내용 및 수준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보험료에 비례</a:t>
            </a:r>
            <a:endParaRPr lang="en-US" altLang="ko-KR" sz="1800" dirty="0" smtClean="0"/>
          </a:p>
          <a:p>
            <a:pPr>
              <a:lnSpc>
                <a:spcPct val="150000"/>
              </a:lnSpc>
            </a:pPr>
            <a:r>
              <a:rPr lang="ko-KR" altLang="en-US" sz="1800" dirty="0" smtClean="0"/>
              <a:t>마치 </a:t>
            </a:r>
            <a:r>
              <a:rPr lang="ko-KR" altLang="en-US" sz="1800" dirty="0" err="1" smtClean="0"/>
              <a:t>자동자보험에서</a:t>
            </a:r>
            <a:r>
              <a:rPr lang="ko-KR" altLang="en-US" sz="1800" dirty="0" smtClean="0"/>
              <a:t> 책임보험과 종합보험의 차이</a:t>
            </a:r>
            <a:endParaRPr lang="en-US" altLang="ko-KR" sz="1800" dirty="0" smtClean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69633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14324" y="880220"/>
            <a:ext cx="8401080" cy="5191986"/>
          </a:xfrm>
        </p:spPr>
        <p:txBody>
          <a:bodyPr>
            <a:normAutofit/>
          </a:bodyPr>
          <a:lstStyle/>
          <a:p>
            <a:pPr marL="122237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분배적 </a:t>
            </a:r>
            <a:r>
              <a:rPr lang="ko-KR" altLang="en-US" sz="2400" b="1" dirty="0" smtClean="0"/>
              <a:t>기능</a:t>
            </a:r>
            <a:endParaRPr lang="en-US" altLang="ko-KR" sz="2400" b="1" dirty="0" smtClean="0"/>
          </a:p>
          <a:p>
            <a:pPr marL="122237" indent="0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0" b="1" dirty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800" dirty="0" smtClean="0"/>
              <a:t>나눔 </a:t>
            </a:r>
            <a:r>
              <a:rPr lang="en-US" altLang="ko-KR" sz="1800" dirty="0" smtClean="0"/>
              <a:t>= </a:t>
            </a:r>
            <a:r>
              <a:rPr lang="ko-KR" altLang="en-US" sz="1800" dirty="0" smtClean="0"/>
              <a:t>소득의 실제적 이전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800" dirty="0" smtClean="0"/>
              <a:t>시장에 </a:t>
            </a:r>
            <a:r>
              <a:rPr lang="ko-KR" altLang="en-US" sz="1800" dirty="0"/>
              <a:t>의한 </a:t>
            </a:r>
            <a:r>
              <a:rPr lang="ko-KR" altLang="en-US" sz="1800" dirty="0" smtClean="0"/>
              <a:t>소득분배의 결과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임금소득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이자소득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지대소득의 결정 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buNone/>
              <a:tabLst>
                <a:tab pos="536575" algn="l"/>
              </a:tabLst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☞ 일차적 분배</a:t>
            </a:r>
            <a:r>
              <a:rPr lang="en-US" altLang="ko-KR" sz="1800" dirty="0" smtClean="0"/>
              <a:t>(primary income distribution)</a:t>
            </a:r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800" dirty="0" smtClean="0"/>
              <a:t>분배정의와 </a:t>
            </a:r>
            <a:r>
              <a:rPr lang="ko-KR" altLang="en-US" sz="1800" dirty="0"/>
              <a:t>사회안정의 차원에서 </a:t>
            </a:r>
            <a:r>
              <a:rPr lang="ko-KR" altLang="en-US" sz="1800" dirty="0" smtClean="0"/>
              <a:t>재조정 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buNone/>
              <a:tabLst>
                <a:tab pos="536575" algn="l"/>
              </a:tabLst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☞ 이차적 분배</a:t>
            </a:r>
            <a:r>
              <a:rPr lang="en-US" altLang="ko-KR" sz="1800" dirty="0" smtClean="0"/>
              <a:t>(</a:t>
            </a:r>
            <a:r>
              <a:rPr lang="en-US" altLang="ko-KR" sz="1600" dirty="0" smtClean="0"/>
              <a:t>secondary income distribution or redistribution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재분배</a:t>
            </a:r>
            <a:r>
              <a:rPr lang="en-US" altLang="ko-KR" sz="1800" dirty="0" smtClean="0"/>
              <a:t>)</a:t>
            </a:r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800" dirty="0" smtClean="0"/>
              <a:t>재분배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부담과 혜택이 상호 독립적으로 결정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800" dirty="0" smtClean="0"/>
              <a:t>제도적 재분배 </a:t>
            </a:r>
            <a:r>
              <a:rPr lang="en-US" altLang="ko-KR" sz="1800" dirty="0" smtClean="0"/>
              <a:t>vs. </a:t>
            </a:r>
            <a:r>
              <a:rPr lang="ko-KR" altLang="en-US" sz="1800" dirty="0" smtClean="0"/>
              <a:t>자발적 재분배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800" dirty="0" smtClean="0"/>
              <a:t>자발적 재분배의 기능적 한계점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buNone/>
              <a:tabLst>
                <a:tab pos="536575" algn="l"/>
              </a:tabLst>
            </a:pPr>
            <a:r>
              <a:rPr lang="en-US" altLang="ko-KR" sz="1800" b="1" dirty="0" smtClean="0"/>
              <a:t>    : </a:t>
            </a:r>
            <a:r>
              <a:rPr lang="ko-KR" altLang="en-US" sz="1800" dirty="0" smtClean="0"/>
              <a:t>무임승차의 문제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정책효과의 제한성 </a:t>
            </a:r>
            <a:r>
              <a:rPr lang="ko-KR" altLang="en-US" sz="1800" dirty="0" err="1" smtClean="0"/>
              <a:t>편중성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형평성 문제 등</a:t>
            </a:r>
            <a:endParaRPr lang="en-US" altLang="ko-KR" sz="1800" dirty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800" dirty="0"/>
              <a:t>국가 주도에 의한 </a:t>
            </a:r>
            <a:r>
              <a:rPr lang="ko-KR" altLang="en-US" sz="1800" dirty="0" smtClean="0"/>
              <a:t>재분배</a:t>
            </a:r>
            <a:endParaRPr lang="en-US" altLang="ko-KR" sz="1800" dirty="0" smtClean="0"/>
          </a:p>
          <a:p>
            <a:pPr marL="536575" indent="-242888">
              <a:lnSpc>
                <a:spcPct val="120000"/>
              </a:lnSpc>
              <a:spcBef>
                <a:spcPts val="500"/>
              </a:spcBef>
              <a:buNone/>
              <a:tabLst>
                <a:tab pos="536575" algn="l"/>
              </a:tabLst>
            </a:pPr>
            <a:r>
              <a:rPr lang="en-US" altLang="ko-KR" sz="1800" b="1" dirty="0" smtClean="0"/>
              <a:t>   </a:t>
            </a:r>
            <a:r>
              <a:rPr lang="ko-KR" altLang="en-US" sz="1800" b="1" dirty="0" smtClean="0"/>
              <a:t> </a:t>
            </a:r>
            <a:r>
              <a:rPr lang="en-US" altLang="ko-KR" sz="1800" b="1" dirty="0"/>
              <a:t>: </a:t>
            </a:r>
            <a:r>
              <a:rPr lang="ko-KR" altLang="en-US" sz="1800" dirty="0"/>
              <a:t>공권력 동원의 </a:t>
            </a:r>
            <a:r>
              <a:rPr lang="ko-KR" altLang="en-US" sz="1800" dirty="0" smtClean="0"/>
              <a:t>필요성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부담과 혜택의 </a:t>
            </a:r>
            <a:r>
              <a:rPr lang="ko-KR" altLang="en-US" sz="1800" dirty="0" err="1" smtClean="0"/>
              <a:t>비연계로</a:t>
            </a:r>
            <a:r>
              <a:rPr lang="ko-KR" altLang="en-US" sz="1800" dirty="0" smtClean="0"/>
              <a:t> 인한 납부저항 등 부작용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6049226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1065087"/>
            <a:ext cx="8358246" cy="45070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600" b="1" dirty="0" smtClean="0"/>
              <a:t>3. </a:t>
            </a:r>
            <a:r>
              <a:rPr lang="ko-KR" altLang="en-US" sz="2600" b="1" dirty="0" smtClean="0"/>
              <a:t>보장기능과 분배적 기능의 역할관계</a:t>
            </a:r>
            <a:endParaRPr lang="en-US" altLang="ko-KR" sz="2600" b="1" dirty="0" smtClean="0"/>
          </a:p>
          <a:p>
            <a:pPr marL="0" indent="0">
              <a:buNone/>
            </a:pPr>
            <a:endParaRPr lang="en-US" altLang="ko-KR" sz="1000" b="1" dirty="0" smtClean="0"/>
          </a:p>
          <a:p>
            <a:pPr marL="0" indent="0">
              <a:buNone/>
            </a:pPr>
            <a:r>
              <a:rPr lang="ko-KR" altLang="en-US" sz="1800" dirty="0" smtClean="0"/>
              <a:t>□ 보장 </a:t>
            </a:r>
            <a:r>
              <a:rPr lang="en-US" altLang="ko-KR" sz="1800" dirty="0" smtClean="0"/>
              <a:t>vs. </a:t>
            </a:r>
            <a:r>
              <a:rPr lang="ko-KR" altLang="en-US" sz="1800" dirty="0" smtClean="0"/>
              <a:t>분배의 기능적 </a:t>
            </a:r>
            <a:r>
              <a:rPr lang="ko-KR" altLang="en-US" sz="1800" dirty="0" err="1" smtClean="0"/>
              <a:t>중첩성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)</a:t>
            </a:r>
          </a:p>
          <a:p>
            <a:pPr marL="0" indent="0">
              <a:buNone/>
            </a:pPr>
            <a:endParaRPr lang="en-US" altLang="ko-KR" sz="1800" dirty="0" smtClean="0"/>
          </a:p>
          <a:p>
            <a:r>
              <a:rPr lang="ko-KR" altLang="en-US" sz="1800" dirty="0" smtClean="0"/>
              <a:t>국민연금에서 남녀간 평균수명의 차이로 인한 </a:t>
            </a:r>
            <a:r>
              <a:rPr lang="en-US" altLang="ko-KR" sz="1800" dirty="0" smtClean="0"/>
              <a:t>‘</a:t>
            </a:r>
            <a:r>
              <a:rPr lang="ko-KR" altLang="en-US" sz="1800" dirty="0" smtClean="0"/>
              <a:t>남자 → 여자로의 </a:t>
            </a:r>
            <a:r>
              <a:rPr lang="ko-KR" altLang="en-US" sz="1800" dirty="0" smtClean="0">
                <a:solidFill>
                  <a:srgbClr val="FF0000"/>
                </a:solidFill>
              </a:rPr>
              <a:t>소득재분배</a:t>
            </a:r>
            <a:r>
              <a:rPr lang="en-US" altLang="ko-KR" sz="1800" dirty="0" smtClean="0"/>
              <a:t>‘</a:t>
            </a:r>
          </a:p>
          <a:p>
            <a:r>
              <a:rPr lang="ko-KR" altLang="en-US" sz="1800" dirty="0" smtClean="0"/>
              <a:t>만약 보험료의 납부의무는 </a:t>
            </a:r>
            <a:r>
              <a:rPr lang="en-US" altLang="ko-KR" sz="1800" dirty="0" smtClean="0"/>
              <a:t>18</a:t>
            </a:r>
            <a:r>
              <a:rPr lang="ko-KR" altLang="en-US" sz="1800" dirty="0" smtClean="0"/>
              <a:t>세 이상으로 정하고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제도의 적용만 출생시점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</a:t>
            </a:r>
            <a:r>
              <a:rPr lang="en-US" altLang="ko-KR" sz="1800" b="1" dirty="0" smtClean="0"/>
              <a:t>: </a:t>
            </a:r>
            <a:r>
              <a:rPr lang="ko-KR" altLang="en-US" sz="1800" dirty="0" smtClean="0"/>
              <a:t>성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性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= </a:t>
            </a:r>
            <a:r>
              <a:rPr lang="ko-KR" altLang="en-US" sz="1800" dirty="0" smtClean="0"/>
              <a:t>미지의 정보</a:t>
            </a:r>
            <a:endParaRPr lang="en-US" altLang="ko-KR" sz="1800" dirty="0" smtClean="0"/>
          </a:p>
          <a:p>
            <a:r>
              <a:rPr lang="ko-KR" altLang="en-US" sz="1800" dirty="0" smtClean="0"/>
              <a:t>성별 수명격차로 인한 남녀간 소득의 이전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b="1" dirty="0" smtClean="0"/>
              <a:t>     : </a:t>
            </a:r>
            <a:r>
              <a:rPr lang="ko-KR" altLang="en-US" sz="1800" dirty="0" smtClean="0"/>
              <a:t>위험의 분산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즉 </a:t>
            </a:r>
            <a:r>
              <a:rPr lang="ko-KR" altLang="en-US" sz="1800" dirty="0" smtClean="0">
                <a:solidFill>
                  <a:srgbClr val="FF0000"/>
                </a:solidFill>
              </a:rPr>
              <a:t>보장의 기능</a:t>
            </a:r>
            <a:r>
              <a:rPr lang="ko-KR" altLang="en-US" sz="1800" dirty="0" smtClean="0"/>
              <a:t>으로 간주</a:t>
            </a:r>
            <a:endParaRPr lang="en-US" altLang="ko-KR" sz="1800" dirty="0" smtClean="0"/>
          </a:p>
          <a:p>
            <a:pPr>
              <a:buNone/>
            </a:pP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&lt;</a:t>
            </a:r>
            <a:r>
              <a:rPr lang="ko-KR" altLang="en-US" sz="1800" dirty="0" smtClean="0"/>
              <a:t>종합</a:t>
            </a:r>
            <a:r>
              <a:rPr lang="en-US" altLang="ko-KR" sz="1800" dirty="0" smtClean="0"/>
              <a:t>&gt; </a:t>
            </a:r>
            <a:r>
              <a:rPr lang="ko-KR" altLang="en-US" sz="1800" dirty="0" smtClean="0"/>
              <a:t>보장과 분배는 사회문제 해결방식의 선택과 관련한 사안으로서 문제의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     </a:t>
            </a:r>
            <a:r>
              <a:rPr lang="en-US" altLang="ko-KR" sz="1800" dirty="0" smtClean="0">
                <a:solidFill>
                  <a:schemeClr val="bg1"/>
                </a:solidFill>
              </a:rPr>
              <a:t>.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특성을 가지고 있지만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경우에 따라서는 정치적 의지에 따른 정치적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   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선택의 사안이 될 수도 있음</a:t>
            </a:r>
            <a:r>
              <a:rPr lang="en-US" altLang="ko-KR" sz="1800" dirty="0" smtClean="0"/>
              <a:t>.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27217656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1800" b="1" dirty="0" smtClean="0"/>
              <a:t>□ </a:t>
            </a:r>
            <a:r>
              <a:rPr lang="ko-KR" altLang="en-US" sz="1800" b="1" dirty="0" smtClean="0"/>
              <a:t>보장기능과 분배적 기능의 역할 관계</a:t>
            </a:r>
            <a:endParaRPr lang="en-US" altLang="ko-KR" sz="1800" b="1" dirty="0" smtClean="0"/>
          </a:p>
          <a:p>
            <a:pPr marL="0" indent="0">
              <a:buNone/>
            </a:pPr>
            <a:endParaRPr lang="en-US" altLang="ko-KR" sz="1000" b="1" dirty="0" smtClean="0"/>
          </a:p>
          <a:p>
            <a:r>
              <a:rPr lang="en-US" altLang="ko-KR" sz="1800" dirty="0" smtClean="0"/>
              <a:t>Apo: </a:t>
            </a:r>
            <a:r>
              <a:rPr lang="ko-KR" altLang="en-US" sz="1800" dirty="0" smtClean="0"/>
              <a:t>노후의 빈곤상태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빈곤의 이유</a:t>
            </a:r>
            <a:endParaRPr lang="en-US" altLang="ko-KR" sz="1800" dirty="0"/>
          </a:p>
          <a:p>
            <a:r>
              <a:rPr lang="ko-KR" altLang="en-US" sz="1800" dirty="0" smtClean="0"/>
              <a:t>젊어서부터 내내 가난 ☞ 빈곤정책의 결함 ∴ 빈곤정책의 개선</a:t>
            </a:r>
            <a:endParaRPr lang="en-US" altLang="ko-KR" sz="1800" dirty="0" smtClean="0"/>
          </a:p>
          <a:p>
            <a:r>
              <a:rPr lang="ko-KR" altLang="en-US" sz="1800" dirty="0" smtClean="0"/>
              <a:t>중대질병으로 인한 가사탕진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</a:t>
            </a:r>
            <a:r>
              <a:rPr lang="ko-KR" altLang="en-US" sz="1800" dirty="0" smtClean="0"/>
              <a:t>☞ 의료보장정책의 기능적 결함 ∴ 보장기능을 강화</a:t>
            </a:r>
            <a:endParaRPr lang="en-US" altLang="ko-KR" sz="1800" dirty="0" smtClean="0"/>
          </a:p>
        </p:txBody>
      </p:sp>
      <p:grpSp>
        <p:nvGrpSpPr>
          <p:cNvPr id="12" name="그룹 11"/>
          <p:cNvGrpSpPr/>
          <p:nvPr/>
        </p:nvGrpSpPr>
        <p:grpSpPr>
          <a:xfrm>
            <a:off x="1000100" y="2616392"/>
            <a:ext cx="7072362" cy="3527252"/>
            <a:chOff x="1071538" y="2759267"/>
            <a:chExt cx="7072362" cy="3527252"/>
          </a:xfrm>
        </p:grpSpPr>
        <p:sp>
          <p:nvSpPr>
            <p:cNvPr id="11" name="굽은 화살표 10"/>
            <p:cNvSpPr/>
            <p:nvPr/>
          </p:nvSpPr>
          <p:spPr>
            <a:xfrm rot="5400000" flipV="1">
              <a:off x="1968976" y="3103066"/>
              <a:ext cx="2277089" cy="2643207"/>
            </a:xfrm>
            <a:prstGeom prst="bentArrow">
              <a:avLst>
                <a:gd name="adj1" fmla="val 1409"/>
                <a:gd name="adj2" fmla="val 7012"/>
                <a:gd name="adj3" fmla="val 8538"/>
                <a:gd name="adj4" fmla="val 34903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1071538" y="2759267"/>
              <a:ext cx="7072362" cy="3527252"/>
              <a:chOff x="857224" y="1659534"/>
              <a:chExt cx="7072362" cy="4341234"/>
            </a:xfrm>
          </p:grpSpPr>
          <p:sp>
            <p:nvSpPr>
              <p:cNvPr id="5" name="직사각형 4"/>
              <p:cNvSpPr/>
              <p:nvPr/>
            </p:nvSpPr>
            <p:spPr>
              <a:xfrm>
                <a:off x="857224" y="5286388"/>
                <a:ext cx="7072362" cy="71438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노후빈곤상태</a:t>
                </a:r>
                <a:r>
                  <a:rPr lang="en-US" altLang="ko-KR" dirty="0" smtClean="0">
                    <a:solidFill>
                      <a:schemeClr val="tx1"/>
                    </a:solidFill>
                  </a:rPr>
                  <a:t>(Apo)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굽은 화살표 5"/>
              <p:cNvSpPr/>
              <p:nvPr/>
            </p:nvSpPr>
            <p:spPr>
              <a:xfrm rot="5400000">
                <a:off x="4346326" y="2324090"/>
                <a:ext cx="2802572" cy="2792312"/>
              </a:xfrm>
              <a:prstGeom prst="bentArrow">
                <a:avLst>
                  <a:gd name="adj1" fmla="val 1409"/>
                  <a:gd name="adj2" fmla="val 7012"/>
                  <a:gd name="adj3" fmla="val 8538"/>
                  <a:gd name="adj4" fmla="val 34903"/>
                </a:avLst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타원 7"/>
              <p:cNvSpPr/>
              <p:nvPr/>
            </p:nvSpPr>
            <p:spPr>
              <a:xfrm>
                <a:off x="3857620" y="1659534"/>
                <a:ext cx="1143008" cy="100013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3200" b="1" dirty="0" smtClean="0">
                    <a:solidFill>
                      <a:schemeClr val="tx1"/>
                    </a:solidFill>
                  </a:rPr>
                  <a:t>A</a:t>
                </a:r>
                <a:endParaRPr lang="ko-KR" altLang="en-US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4929190" y="3286124"/>
                <a:ext cx="3000396" cy="114300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 smtClean="0">
                    <a:solidFill>
                      <a:schemeClr val="tx1"/>
                    </a:solidFill>
                  </a:rPr>
                  <a:t>사회보장정책의 결함</a:t>
                </a:r>
                <a:endParaRPr lang="en-US" altLang="ko-KR" sz="160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ko-KR" sz="1600" dirty="0" smtClean="0">
                    <a:solidFill>
                      <a:schemeClr val="tx1"/>
                    </a:solidFill>
                  </a:rPr>
                  <a:t>(</a:t>
                </a:r>
                <a:r>
                  <a:rPr lang="ko-KR" altLang="en-US" sz="1600" dirty="0" smtClean="0">
                    <a:solidFill>
                      <a:schemeClr val="tx1"/>
                    </a:solidFill>
                  </a:rPr>
                  <a:t>보장기능의 결함</a:t>
                </a:r>
                <a:r>
                  <a:rPr lang="en-US" altLang="ko-KR" sz="1600" dirty="0" smtClean="0">
                    <a:solidFill>
                      <a:schemeClr val="tx1"/>
                    </a:solidFill>
                  </a:rPr>
                  <a:t>)</a:t>
                </a:r>
                <a:endParaRPr lang="ko-KR" alt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857224" y="3286124"/>
                <a:ext cx="3000396" cy="114300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 smtClean="0">
                    <a:solidFill>
                      <a:schemeClr val="tx1"/>
                    </a:solidFill>
                  </a:rPr>
                  <a:t>빈곤정책의 결함</a:t>
                </a:r>
                <a:endParaRPr lang="en-US" altLang="ko-KR" sz="160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ko-KR" sz="1600" dirty="0" smtClean="0">
                    <a:solidFill>
                      <a:schemeClr val="tx1"/>
                    </a:solidFill>
                  </a:rPr>
                  <a:t>(</a:t>
                </a:r>
                <a:r>
                  <a:rPr lang="ko-KR" altLang="en-US" sz="1600" dirty="0" smtClean="0">
                    <a:solidFill>
                      <a:schemeClr val="tx1"/>
                    </a:solidFill>
                  </a:rPr>
                  <a:t>분배적 기능의 결함</a:t>
                </a:r>
                <a:r>
                  <a:rPr lang="en-US" altLang="ko-KR" sz="1600" dirty="0" smtClean="0">
                    <a:solidFill>
                      <a:schemeClr val="tx1"/>
                    </a:solidFill>
                  </a:rPr>
                  <a:t>)</a:t>
                </a:r>
                <a:endParaRPr lang="ko-KR" altLang="en-US" sz="16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" name="직사각형 12"/>
          <p:cNvSpPr/>
          <p:nvPr/>
        </p:nvSpPr>
        <p:spPr>
          <a:xfrm>
            <a:off x="1000100" y="6286520"/>
            <a:ext cx="52864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/>
              <a:t>[</a:t>
            </a:r>
            <a:r>
              <a:rPr lang="ko-KR" altLang="en-US" sz="1600" dirty="0" smtClean="0"/>
              <a:t>그림 </a:t>
            </a:r>
            <a:r>
              <a:rPr lang="en-US" altLang="ko-KR" sz="1600" dirty="0" smtClean="0"/>
              <a:t>7-11] </a:t>
            </a:r>
            <a:r>
              <a:rPr lang="ko-KR" altLang="en-US" sz="1600" dirty="0" smtClean="0"/>
              <a:t>노후빈곤의 원인 </a:t>
            </a:r>
            <a:r>
              <a:rPr lang="ko-KR" altLang="en-US" sz="1600" dirty="0" err="1" smtClean="0"/>
              <a:t>사회복지정책론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207p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206629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260648"/>
            <a:ext cx="8786874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b="1" dirty="0"/>
              <a:t>□ </a:t>
            </a:r>
            <a:r>
              <a:rPr lang="ko-KR" altLang="en-US" sz="1800" b="1" dirty="0"/>
              <a:t>사회보험제도의 기능 </a:t>
            </a:r>
            <a:r>
              <a:rPr lang="ko-KR" altLang="en-US" sz="1800" b="1" dirty="0" smtClean="0"/>
              <a:t>재정립</a:t>
            </a:r>
            <a:endParaRPr lang="en-US" altLang="ko-KR" sz="1800" b="1" dirty="0" smtClean="0"/>
          </a:p>
          <a:p>
            <a:pPr marL="0" indent="0">
              <a:buNone/>
            </a:pPr>
            <a:endParaRPr lang="en-US" altLang="ko-KR" sz="1000" b="1" dirty="0"/>
          </a:p>
          <a:p>
            <a:r>
              <a:rPr lang="ko-KR" altLang="en-US" sz="1800" dirty="0"/>
              <a:t>사회보험</a:t>
            </a:r>
            <a:r>
              <a:rPr lang="en-US" altLang="ko-KR" sz="1800" dirty="0"/>
              <a:t>= </a:t>
            </a:r>
            <a:r>
              <a:rPr lang="ko-KR" altLang="en-US" sz="1800" dirty="0"/>
              <a:t>보장기능 </a:t>
            </a:r>
            <a:r>
              <a:rPr lang="en-US" altLang="ko-KR" sz="1800" dirty="0"/>
              <a:t>+ </a:t>
            </a:r>
            <a:r>
              <a:rPr lang="ko-KR" altLang="en-US" sz="1800" dirty="0"/>
              <a:t>분배적 기능</a:t>
            </a:r>
            <a:r>
              <a:rPr lang="en-US" altLang="ko-KR" sz="1800" dirty="0"/>
              <a:t>: </a:t>
            </a:r>
            <a:r>
              <a:rPr lang="en-US" altLang="ko-KR" sz="1800" dirty="0" smtClean="0"/>
              <a:t>but </a:t>
            </a:r>
            <a:r>
              <a:rPr lang="ko-KR" altLang="en-US" sz="1800" dirty="0" smtClean="0"/>
              <a:t>종종 기능적 </a:t>
            </a:r>
            <a:r>
              <a:rPr lang="ko-KR" altLang="en-US" sz="1800" dirty="0"/>
              <a:t>충돌</a:t>
            </a:r>
            <a:endParaRPr lang="en-US" altLang="ko-KR" sz="1800" dirty="0"/>
          </a:p>
          <a:p>
            <a:r>
              <a:rPr lang="ko-KR" altLang="en-US" sz="1800" dirty="0"/>
              <a:t>보장기능</a:t>
            </a:r>
            <a:r>
              <a:rPr lang="en-US" altLang="ko-KR" sz="1800" dirty="0"/>
              <a:t>: </a:t>
            </a:r>
            <a:r>
              <a:rPr lang="en-US" altLang="ko-KR" sz="1800" dirty="0" smtClean="0"/>
              <a:t>① </a:t>
            </a:r>
            <a:r>
              <a:rPr lang="ko-KR" altLang="en-US" sz="1800" dirty="0" smtClean="0"/>
              <a:t>보험의 </a:t>
            </a:r>
            <a:r>
              <a:rPr lang="ko-KR" altLang="en-US" sz="1800" dirty="0"/>
              <a:t>원리에 기초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            </a:t>
            </a:r>
            <a:r>
              <a:rPr lang="ko-KR" altLang="en-US" sz="1800" dirty="0" smtClean="0"/>
              <a:t>② 위험으로 인한 물질적 신체적 피해의 보상목적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            </a:t>
            </a:r>
            <a:r>
              <a:rPr lang="ko-KR" altLang="en-US" sz="1800" dirty="0" smtClean="0"/>
              <a:t>③보장성은 위험으로부터의 보호의 수준을 의미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              </a:t>
            </a:r>
            <a:r>
              <a:rPr lang="ko-KR" altLang="en-US" sz="1800" dirty="0" smtClean="0"/>
              <a:t>④통상적으로 보험상품의 가격인 보험료의 수준에 비례 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pPr marL="0" indent="0">
              <a:buNone/>
            </a:pPr>
            <a:r>
              <a:rPr lang="ko-KR" altLang="en-US" sz="1800" b="1" dirty="0" smtClean="0"/>
              <a:t>□ 사회보험제도의 과도한 분배적 기능</a:t>
            </a:r>
            <a:endParaRPr lang="en-US" altLang="ko-KR" sz="1800" b="1" dirty="0" smtClean="0"/>
          </a:p>
          <a:p>
            <a:pPr marL="0" indent="0">
              <a:buNone/>
            </a:pPr>
            <a:endParaRPr lang="ko-KR" altLang="en-US" sz="1000" dirty="0"/>
          </a:p>
          <a:p>
            <a:r>
              <a:rPr lang="en-US" altLang="ko-KR" sz="1800" dirty="0" smtClean="0"/>
              <a:t>‘</a:t>
            </a:r>
            <a:r>
              <a:rPr lang="ko-KR" altLang="en-US" sz="1800" dirty="0" smtClean="0"/>
              <a:t>보험료의 인상 대비 보장성의 증대효과</a:t>
            </a:r>
            <a:r>
              <a:rPr lang="en-US" altLang="ko-KR" sz="1800" dirty="0" smtClean="0"/>
              <a:t>＇</a:t>
            </a:r>
            <a:r>
              <a:rPr lang="ko-KR" altLang="en-US" sz="1800" dirty="0" smtClean="0"/>
              <a:t>라는 교역조건의 불리 문제</a:t>
            </a:r>
            <a:endParaRPr lang="en-US" altLang="ko-KR" sz="1800" dirty="0" smtClean="0"/>
          </a:p>
          <a:p>
            <a:r>
              <a:rPr lang="ko-KR" altLang="en-US" sz="1800" dirty="0" smtClean="0"/>
              <a:t>사회보험의 보장기능 제약 → 빈곤문제나 불평등의 문제에 대한 억제기능 약화</a:t>
            </a:r>
            <a:endParaRPr lang="en-US" altLang="ko-KR" sz="1800" dirty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214282" y="4420472"/>
            <a:ext cx="8786874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/>
              <a:t>□ </a:t>
            </a:r>
            <a:r>
              <a:rPr lang="ko-KR" altLang="en-US" b="1" dirty="0" smtClean="0"/>
              <a:t>사회보험에서 보장기능과 분배적 기능의 재정리</a:t>
            </a:r>
            <a:endParaRPr lang="en-US" altLang="ko-KR" b="1" dirty="0" smtClean="0"/>
          </a:p>
          <a:p>
            <a:endParaRPr lang="en-US" altLang="ko-KR" sz="1000" b="1" dirty="0" smtClean="0"/>
          </a:p>
          <a:p>
            <a:pPr>
              <a:lnSpc>
                <a:spcPts val="2600"/>
              </a:lnSpc>
              <a:buFont typeface="Arial" pitchFamily="34" charset="0"/>
              <a:buChar char="•"/>
            </a:pPr>
            <a:r>
              <a:rPr lang="ko-KR" altLang="en-US" dirty="0" smtClean="0"/>
              <a:t> 사회보험은 전적으로 보장기능만 담당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분배적 기능은 별도 사회부조제도로 이관</a:t>
            </a:r>
            <a:endParaRPr lang="en-US" altLang="ko-KR" dirty="0" smtClean="0"/>
          </a:p>
          <a:p>
            <a:pPr>
              <a:lnSpc>
                <a:spcPts val="2600"/>
              </a:lnSpc>
            </a:pPr>
            <a:r>
              <a:rPr lang="en-US" altLang="ko-KR" b="1" dirty="0" smtClean="0"/>
              <a:t>  : </a:t>
            </a:r>
            <a:r>
              <a:rPr lang="ko-KR" altLang="en-US" dirty="0" smtClean="0"/>
              <a:t>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고용보험과 실업부조</a:t>
            </a:r>
            <a:endParaRPr lang="en-US" altLang="ko-KR" dirty="0" smtClean="0"/>
          </a:p>
          <a:p>
            <a:pPr>
              <a:lnSpc>
                <a:spcPts val="2600"/>
              </a:lnSpc>
              <a:buFont typeface="Arial" pitchFamily="34" charset="0"/>
              <a:buChar char="•"/>
            </a:pPr>
            <a:r>
              <a:rPr lang="ko-KR" altLang="en-US" dirty="0" smtClean="0"/>
              <a:t> 사회보험 </a:t>
            </a:r>
            <a:r>
              <a:rPr lang="en-US" altLang="ko-KR" dirty="0" smtClean="0"/>
              <a:t>= </a:t>
            </a:r>
            <a:r>
              <a:rPr lang="ko-KR" altLang="en-US" dirty="0" smtClean="0"/>
              <a:t>보장기능 </a:t>
            </a:r>
            <a:r>
              <a:rPr lang="en-US" altLang="ko-KR" dirty="0" smtClean="0"/>
              <a:t>+ </a:t>
            </a:r>
            <a:r>
              <a:rPr lang="ko-KR" altLang="en-US" dirty="0" smtClean="0"/>
              <a:t>분배적 기능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다만 분배적 기능의 비용은 전적으로 국가의 </a:t>
            </a:r>
            <a:endParaRPr lang="en-US" altLang="ko-KR" dirty="0" smtClean="0"/>
          </a:p>
          <a:p>
            <a:pPr>
              <a:lnSpc>
                <a:spcPts val="2600"/>
              </a:lnSpc>
            </a:pPr>
            <a:r>
              <a:rPr lang="en-US" altLang="ko-KR" dirty="0" smtClean="0"/>
              <a:t>  </a:t>
            </a:r>
            <a:r>
              <a:rPr lang="ko-KR" altLang="en-US" dirty="0" smtClean="0"/>
              <a:t>재정보조로 충당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82811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8" y="1000108"/>
            <a:ext cx="9001156" cy="5016521"/>
          </a:xfrm>
        </p:spPr>
        <p:txBody>
          <a:bodyPr>
            <a:noAutofit/>
          </a:bodyPr>
          <a:lstStyle/>
          <a:p>
            <a:pPr marL="0" indent="-414338">
              <a:lnSpc>
                <a:spcPct val="150000"/>
              </a:lnSpc>
              <a:spcBef>
                <a:spcPts val="2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사회복지정책의 바람직한 발전방향</a:t>
            </a:r>
            <a:endParaRPr lang="en-US" altLang="ko-KR" sz="1800" dirty="0" smtClean="0"/>
          </a:p>
          <a:p>
            <a:pPr marL="324000" indent="-182563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 smtClean="0"/>
              <a:t>공공정책과의 역할 중복문제</a:t>
            </a:r>
            <a:endParaRPr lang="en-US" altLang="ko-KR" sz="1800" dirty="0" smtClean="0"/>
          </a:p>
          <a:p>
            <a:pPr marL="324000" indent="-268288">
              <a:lnSpc>
                <a:spcPct val="15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실업문제와 실직가정의 경제적 애로문제에 대처한</a:t>
            </a:r>
            <a:endParaRPr lang="en-US" altLang="ko-KR" sz="1800" dirty="0" smtClean="0"/>
          </a:p>
          <a:p>
            <a:pPr marL="540000" indent="-268288">
              <a:lnSpc>
                <a:spcPct val="15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① 사회복지정책의 방안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고용보험제도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국민기초생활보장제도의 자활사업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희망근로 등</a:t>
            </a:r>
            <a:r>
              <a:rPr lang="en-US" altLang="ko-KR" sz="1600" dirty="0" smtClean="0"/>
              <a:t>) </a:t>
            </a:r>
            <a:endParaRPr lang="en-US" altLang="ko-KR" sz="1800" dirty="0" smtClean="0"/>
          </a:p>
          <a:p>
            <a:pPr marL="540000" indent="-268288">
              <a:lnSpc>
                <a:spcPct val="15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② </a:t>
            </a:r>
            <a:r>
              <a:rPr lang="ko-KR" altLang="en-US" sz="1800" dirty="0" smtClean="0"/>
              <a:t>공공정책적 방안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합리적 경제정책과 노동시장정책</a:t>
            </a:r>
            <a:r>
              <a:rPr lang="en-US" altLang="ko-KR" sz="1800" dirty="0" smtClean="0"/>
              <a:t>)</a:t>
            </a:r>
          </a:p>
          <a:p>
            <a:pPr marL="719138" indent="-268288">
              <a:lnSpc>
                <a:spcPct val="150000"/>
              </a:lnSpc>
              <a:spcBef>
                <a:spcPts val="200"/>
              </a:spcBef>
              <a:buNone/>
            </a:pPr>
            <a:endParaRPr lang="en-US" altLang="ko-KR" sz="1000" dirty="0" smtClean="0"/>
          </a:p>
          <a:p>
            <a:pPr marL="324000" indent="-182563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 smtClean="0"/>
              <a:t>합리적 사회정책의 방향</a:t>
            </a:r>
            <a:endParaRPr lang="en-US" altLang="ko-KR" sz="1800" dirty="0" smtClean="0"/>
          </a:p>
          <a:p>
            <a:pPr marL="324000" indent="-268288">
              <a:lnSpc>
                <a:spcPct val="15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독립적 사회복지정책의 영역 </a:t>
            </a:r>
            <a:r>
              <a:rPr lang="en-US" altLang="ko-KR" sz="1800" dirty="0" smtClean="0"/>
              <a:t>+ </a:t>
            </a:r>
            <a:r>
              <a:rPr lang="ko-KR" altLang="en-US" sz="1800" dirty="0" smtClean="0"/>
              <a:t>사회문제의 발생영역에도 적절한 개입</a:t>
            </a:r>
            <a:endParaRPr lang="en-US" altLang="ko-KR" sz="1800" dirty="0" smtClean="0"/>
          </a:p>
          <a:p>
            <a:pPr marL="719138" indent="-268288">
              <a:lnSpc>
                <a:spcPct val="150000"/>
              </a:lnSpc>
              <a:spcBef>
                <a:spcPts val="200"/>
              </a:spcBef>
              <a:buNone/>
            </a:pPr>
            <a:endParaRPr lang="en-US" altLang="ko-KR" sz="1000" dirty="0" smtClean="0"/>
          </a:p>
          <a:p>
            <a:pPr marL="324000" indent="-182563">
              <a:lnSpc>
                <a:spcPct val="150000"/>
              </a:lnSpc>
              <a:spcBef>
                <a:spcPts val="200"/>
              </a:spcBef>
            </a:pPr>
            <a:r>
              <a:rPr lang="ko-KR" altLang="en-US" sz="1800" dirty="0" smtClean="0"/>
              <a:t>사회복지의 가치이념과 목표를 공공정책에서 적절하게 반영</a:t>
            </a:r>
            <a:endParaRPr lang="en-US" altLang="ko-KR" sz="1800" dirty="0" smtClean="0"/>
          </a:p>
          <a:p>
            <a:pPr marL="324000" indent="-268288">
              <a:lnSpc>
                <a:spcPct val="15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 </a:t>
            </a:r>
            <a:r>
              <a:rPr lang="ko-KR" altLang="en-US" sz="1650" dirty="0" smtClean="0"/>
              <a:t>노동시장영역에서 사회적 약자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장기실업자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여성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청소년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장애인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노인 등</a:t>
            </a:r>
            <a:r>
              <a:rPr lang="en-US" altLang="ko-KR" sz="1650" dirty="0" smtClean="0"/>
              <a:t>)</a:t>
            </a:r>
            <a:r>
              <a:rPr lang="ko-KR" altLang="en-US" sz="1650" dirty="0" smtClean="0"/>
              <a:t>의 고용기회나 </a:t>
            </a:r>
            <a:endParaRPr lang="en-US" altLang="ko-KR" sz="1650" dirty="0" smtClean="0"/>
          </a:p>
          <a:p>
            <a:pPr marL="719138" indent="-268288">
              <a:lnSpc>
                <a:spcPct val="150000"/>
              </a:lnSpc>
              <a:spcBef>
                <a:spcPts val="200"/>
              </a:spcBef>
              <a:buNone/>
            </a:pPr>
            <a:r>
              <a:rPr lang="en-US" altLang="ko-KR" sz="1650" dirty="0" smtClean="0"/>
              <a:t> </a:t>
            </a:r>
            <a:r>
              <a:rPr lang="ko-KR" altLang="en-US" sz="1650" dirty="0" smtClean="0"/>
              <a:t>고용여건의 개선 노력</a:t>
            </a:r>
            <a:endParaRPr lang="ko-KR" altLang="en-US" sz="16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404813"/>
            <a:ext cx="8820150" cy="6024583"/>
          </a:xfrm>
        </p:spPr>
        <p:txBody>
          <a:bodyPr>
            <a:noAutofit/>
          </a:bodyPr>
          <a:lstStyle/>
          <a:p>
            <a:pPr marL="536575" indent="-522288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2400" b="1" dirty="0" smtClean="0"/>
              <a:t>2. </a:t>
            </a:r>
            <a:r>
              <a:rPr lang="ko-KR" altLang="en-US" sz="2400" b="1" dirty="0" smtClean="0"/>
              <a:t>재생산</a:t>
            </a:r>
            <a:r>
              <a:rPr lang="en-US" altLang="ko-KR" sz="2400" b="1" dirty="0" smtClean="0"/>
              <a:t>(reproduction)</a:t>
            </a:r>
            <a:r>
              <a:rPr lang="ko-KR" altLang="en-US" sz="2400" b="1" dirty="0" smtClean="0"/>
              <a:t>의 보장기능</a:t>
            </a:r>
            <a:endParaRPr lang="en-US" altLang="ko-KR" sz="2400" b="1" dirty="0" smtClean="0"/>
          </a:p>
          <a:p>
            <a:pPr marL="536575" indent="-522288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1000" b="1" dirty="0" smtClean="0"/>
          </a:p>
          <a:p>
            <a:pPr marL="539750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근로활동에 기반한 생존양식과 불안정성</a:t>
            </a:r>
            <a:endParaRPr lang="en-US" altLang="ko-KR" sz="1800" dirty="0" smtClean="0"/>
          </a:p>
          <a:p>
            <a:pPr marL="539750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사회복지정책은 국민들이 스스로를 재생산할 수 있는 사회환경을 조성</a:t>
            </a:r>
            <a:endParaRPr lang="en-US" altLang="ko-KR" sz="1800" dirty="0" smtClean="0"/>
          </a:p>
          <a:p>
            <a:pPr marL="808038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① </a:t>
            </a:r>
            <a:r>
              <a:rPr lang="ko-KR" altLang="en-US" sz="1800" dirty="0" smtClean="0"/>
              <a:t>육체적 차원의 근로능력 재생산 </a:t>
            </a:r>
            <a:endParaRPr lang="en-US" altLang="ko-KR" sz="1800" dirty="0" smtClean="0"/>
          </a:p>
          <a:p>
            <a:pPr marL="808038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 ② 사회문화적 차원에서 내실 있는 인간성의 재생산 </a:t>
            </a:r>
            <a:endParaRPr lang="en-US" altLang="ko-KR" sz="1800" dirty="0" smtClean="0"/>
          </a:p>
          <a:p>
            <a:pPr marL="808038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 ③ 사회경제적 환경의 변화에 따라 정책의 지속적 변화와 확대 요구</a:t>
            </a:r>
            <a:endParaRPr lang="en-US" altLang="ko-KR" sz="1800" dirty="0" smtClean="0"/>
          </a:p>
          <a:p>
            <a:pPr marL="539750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재생산과 관련한 사회정책의 과제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근로여건의 안정화와 노동력 재생산의 기회보장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해고보호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산업안전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임금보장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근로시간 및 작업환경의 통제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다양한 소비기회는 육체적∙정서적 재생산을 가능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소득의 단절이나 하락에 따른 경제적 애로와 소비기회의 제약문제에 대처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  </a:t>
            </a:r>
            <a:r>
              <a:rPr lang="ko-KR" altLang="en-US" sz="1800" dirty="0" smtClean="0"/>
              <a:t>하여 각종 현금급여를 제공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연금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실업급여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상병급여 등</a:t>
            </a:r>
            <a:r>
              <a:rPr lang="en-US" altLang="ko-KR" sz="1800" dirty="0" smtClean="0"/>
              <a:t>)</a:t>
            </a:r>
          </a:p>
          <a:p>
            <a:pPr marL="722313" indent="-2714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각종 사회복지서비스의 제공을 통하여 인간의 육체∙심리∙정서적 기능의 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재생산 지원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의료보장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상담사업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자조단체의 운영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214314"/>
            <a:ext cx="8605868" cy="6572272"/>
          </a:xfrm>
        </p:spPr>
        <p:txBody>
          <a:bodyPr>
            <a:normAutofit/>
          </a:bodyPr>
          <a:lstStyle/>
          <a:p>
            <a:pPr marL="536575" indent="-522288">
              <a:lnSpc>
                <a:spcPct val="110000"/>
              </a:lnSpc>
              <a:spcBef>
                <a:spcPts val="200"/>
              </a:spcBef>
              <a:buAutoNum type="arabicPeriod" startAt="3"/>
            </a:pPr>
            <a:r>
              <a:rPr lang="ko-KR" altLang="en-US" sz="2400" b="1" dirty="0" smtClean="0"/>
              <a:t>사회화의 기능</a:t>
            </a:r>
            <a:endParaRPr lang="en-US" altLang="ko-KR" sz="2400" b="1" dirty="0" smtClean="0"/>
          </a:p>
          <a:p>
            <a:pPr marL="536575" indent="-522288">
              <a:lnSpc>
                <a:spcPct val="110000"/>
              </a:lnSpc>
              <a:spcBef>
                <a:spcPts val="200"/>
              </a:spcBef>
              <a:buAutoNum type="arabicPeriod" startAt="3"/>
            </a:pPr>
            <a:endParaRPr lang="en-US" altLang="ko-KR" sz="1100" b="1" dirty="0" smtClean="0"/>
          </a:p>
          <a:p>
            <a:pPr marL="539750">
              <a:lnSpc>
                <a:spcPct val="110000"/>
              </a:lnSpc>
              <a:spcBef>
                <a:spcPts val="2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사회복지정책의 확대</a:t>
            </a:r>
            <a:endParaRPr lang="en-US" altLang="ko-KR" sz="1800" dirty="0" smtClean="0"/>
          </a:p>
          <a:p>
            <a:pPr marL="8080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① </a:t>
            </a:r>
            <a:r>
              <a:rPr lang="ko-KR" altLang="en-US" sz="1800" dirty="0" smtClean="0"/>
              <a:t>일상생활의 다양한 영역이 정책대상</a:t>
            </a:r>
            <a:r>
              <a:rPr lang="en-US" altLang="ko-KR" sz="1800" dirty="0" smtClean="0"/>
              <a:t> </a:t>
            </a:r>
          </a:p>
          <a:p>
            <a:pPr marL="8080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② </a:t>
            </a:r>
            <a:r>
              <a:rPr lang="ko-KR" altLang="en-US" sz="1800" dirty="0" smtClean="0"/>
              <a:t>개인문제들이 사회문제로 확대인식 </a:t>
            </a:r>
            <a:endParaRPr lang="en-US" altLang="ko-KR" sz="1800" dirty="0" smtClean="0"/>
          </a:p>
          <a:p>
            <a:pPr marL="808038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③ 개인들간 삶의 기회가 재분배되는 사회화</a:t>
            </a:r>
            <a:r>
              <a:rPr lang="en-US" altLang="ko-KR" sz="1800" dirty="0" smtClean="0"/>
              <a:t>(socialization)</a:t>
            </a:r>
            <a:r>
              <a:rPr lang="ko-KR" altLang="en-US" sz="1800" dirty="0" smtClean="0"/>
              <a:t> 과정</a:t>
            </a:r>
            <a:endParaRPr lang="en-US" altLang="ko-KR" sz="1800" dirty="0" smtClean="0"/>
          </a:p>
          <a:p>
            <a:pPr marL="808038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즉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사회문제의 공동체적 해결기능 확대</a:t>
            </a:r>
            <a:endParaRPr lang="en-US" altLang="ko-KR" sz="1800" dirty="0" smtClean="0"/>
          </a:p>
          <a:p>
            <a:pPr marL="808038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1000" dirty="0" smtClean="0"/>
          </a:p>
          <a:p>
            <a:pPr marL="539750">
              <a:lnSpc>
                <a:spcPct val="110000"/>
              </a:lnSpc>
              <a:spcBef>
                <a:spcPts val="2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사회화 기능의 단점</a:t>
            </a:r>
            <a:endParaRPr lang="en-US" altLang="ko-KR" sz="18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 smtClean="0"/>
              <a:t>비용분담의 문제를 둘러싼 사회계층 간 갈등과 대립</a:t>
            </a:r>
            <a:endParaRPr lang="en-US" altLang="ko-KR" sz="18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생산활동의 차질과 정치적 불신</a:t>
            </a:r>
            <a:endParaRPr lang="en-US" altLang="ko-KR" sz="18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 smtClean="0"/>
              <a:t>정책대상의 선택과 자원의 배분방식을 둘러싼 형평성 시비와 내적 갈등</a:t>
            </a:r>
            <a:endParaRPr lang="en-US" altLang="ko-KR" sz="18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 smtClean="0"/>
              <a:t>과도한 사회화는 기업의 비용부담 증가와 근로유인의 저하 → 경제성장의 </a:t>
            </a:r>
            <a:endParaRPr lang="en-US" altLang="ko-KR" sz="18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위축 → 경기침체와 실업증가 → 정치불신과 사회혼란</a:t>
            </a:r>
            <a:endParaRPr lang="en-US" altLang="ko-KR" sz="18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1000" dirty="0" smtClean="0"/>
          </a:p>
          <a:p>
            <a:pPr marL="539750">
              <a:lnSpc>
                <a:spcPct val="110000"/>
              </a:lnSpc>
              <a:spcBef>
                <a:spcPts val="2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사회복지정책의 순기능</a:t>
            </a:r>
            <a:endParaRPr lang="en-US" altLang="ko-KR" sz="1800" dirty="0" smtClean="0"/>
          </a:p>
          <a:p>
            <a:pPr marL="539750">
              <a:lnSpc>
                <a:spcPct val="110000"/>
              </a:lnSpc>
              <a:spcBef>
                <a:spcPts val="200"/>
              </a:spcBef>
              <a:buNone/>
            </a:pPr>
            <a:endParaRPr lang="en-US" altLang="ko-KR" sz="10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 smtClean="0"/>
              <a:t>구매력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유효수요</a:t>
            </a:r>
            <a:r>
              <a:rPr lang="en-US" altLang="ko-KR" sz="1800" dirty="0" smtClean="0"/>
              <a:t>)</a:t>
            </a:r>
            <a:r>
              <a:rPr lang="ko-KR" altLang="en-US" sz="1800" dirty="0" smtClean="0"/>
              <a:t>의 증대</a:t>
            </a:r>
            <a:endParaRPr lang="en-US" altLang="ko-KR" sz="18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</a:t>
            </a:r>
            <a:r>
              <a:rPr lang="ko-KR" altLang="en-US" sz="1800" dirty="0" smtClean="0"/>
              <a:t> 안정적 생산활동과 일자리 창출에 기여</a:t>
            </a:r>
            <a:endParaRPr lang="en-US" altLang="ko-KR" sz="18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</a:pPr>
            <a:r>
              <a:rPr lang="ko-KR" altLang="en-US" sz="1800" dirty="0" smtClean="0"/>
              <a:t>생산성 향상과 경제발전의 토대가 될 수 있는 인적자원의 개발에 기여</a:t>
            </a:r>
            <a:endParaRPr lang="en-US" altLang="ko-KR" sz="1800" dirty="0" smtClean="0"/>
          </a:p>
          <a:p>
            <a:pPr marL="722313" indent="-271463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: </a:t>
            </a:r>
            <a:r>
              <a:rPr lang="ko-KR" altLang="en-US" sz="1800" dirty="0" smtClean="0"/>
              <a:t>일반∙직업교육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보건∙의료사업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500042"/>
            <a:ext cx="8534430" cy="6072230"/>
          </a:xfrm>
        </p:spPr>
        <p:txBody>
          <a:bodyPr>
            <a:normAutofit/>
          </a:bodyPr>
          <a:lstStyle/>
          <a:p>
            <a:pPr marL="357188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2400" b="1" dirty="0" smtClean="0"/>
              <a:t>4. </a:t>
            </a:r>
            <a:r>
              <a:rPr lang="ko-KR" altLang="en-US" sz="2400" b="1" dirty="0" smtClean="0"/>
              <a:t>사회통합과 정치적 안정의 기능</a:t>
            </a:r>
            <a:endParaRPr lang="en-US" altLang="ko-KR" sz="2400" b="1" dirty="0" smtClean="0"/>
          </a:p>
          <a:p>
            <a:pPr marL="357188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1000" b="1" dirty="0" smtClean="0"/>
          </a:p>
          <a:p>
            <a:pPr marL="539750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정책의 정치적 기능</a:t>
            </a:r>
            <a:endParaRPr lang="en-US" altLang="ko-KR" sz="1800" dirty="0" smtClean="0"/>
          </a:p>
          <a:p>
            <a:pPr marL="539750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 smtClean="0"/>
              <a:t>   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사회안정과 정치질서의 유지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사회통합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사회안정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생활안정 등</a:t>
            </a:r>
            <a:r>
              <a:rPr lang="en-US" altLang="ko-KR" sz="1800" dirty="0" smtClean="0"/>
              <a:t>)</a:t>
            </a:r>
          </a:p>
          <a:p>
            <a:pPr marL="539750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산업화 초기 정책의 치안경찰적 기능</a:t>
            </a:r>
            <a:endParaRPr lang="en-US" altLang="ko-KR" sz="1800" dirty="0" smtClean="0"/>
          </a:p>
          <a:p>
            <a:pPr marL="5397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Bismarck</a:t>
            </a:r>
            <a:r>
              <a:rPr lang="ko-KR" altLang="en-US" sz="1800" dirty="0" smtClean="0"/>
              <a:t>의 사회보험입법과 반사회주의 입법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채찍과 당근</a:t>
            </a:r>
            <a:r>
              <a:rPr lang="en-US" altLang="ko-KR" sz="1800" dirty="0" smtClean="0"/>
              <a:t>)</a:t>
            </a:r>
          </a:p>
          <a:p>
            <a:pPr marL="539750"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현대사회에서 정책의 체제안정적 기능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국가의 일반정책영역으로부터 분리시켜 독자적 사회복지 영역구축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각종 사회문제나 갈등을 사회복지정책으로 수렴시키고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대신 문제의 원인이 되는 사회적 기본구조 안정화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예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빈곤문제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실업문제</a:t>
            </a:r>
            <a:r>
              <a:rPr lang="en-US" altLang="ko-KR" sz="1800" dirty="0" smtClean="0"/>
              <a:t>)</a:t>
            </a:r>
          </a:p>
          <a:p>
            <a:pPr marL="722313" indent="-2714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정책을 </a:t>
            </a:r>
            <a:r>
              <a:rPr lang="ko-KR" altLang="en-US" sz="1800" dirty="0" err="1" smtClean="0"/>
              <a:t>사회문제별</a:t>
            </a:r>
            <a:r>
              <a:rPr lang="ko-KR" altLang="en-US" sz="1800" dirty="0" smtClean="0"/>
              <a:t>∙사회계층별로 다원화시켜 사회적 갈등을 분산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: </a:t>
            </a:r>
            <a:r>
              <a:rPr lang="ko-KR" altLang="en-US" sz="1800" dirty="0" smtClean="0"/>
              <a:t>정치적 통제력의 동원에 유리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사회통제의 수단으로 활용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사회복지정책의 고객정보</a:t>
            </a:r>
            <a:endParaRPr lang="en-US" altLang="ko-KR" sz="1800" dirty="0" smtClean="0"/>
          </a:p>
          <a:p>
            <a:pPr marL="722313" indent="-271463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개선대안</a:t>
            </a:r>
          </a:p>
          <a:p>
            <a:pPr marL="722313" indent="-271463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정책의 민주화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균형적 의견수렴과 국민의 참여확대</a:t>
            </a:r>
            <a:r>
              <a:rPr lang="en-US" altLang="ko-KR" sz="1800" dirty="0" smtClean="0"/>
              <a:t>)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4313</TotalTime>
  <Words>4972</Words>
  <Application>Microsoft Office PowerPoint</Application>
  <PresentationFormat>화면 슬라이드 쇼(4:3)</PresentationFormat>
  <Paragraphs>1245</Paragraphs>
  <Slides>55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55</vt:i4>
      </vt:variant>
    </vt:vector>
  </HeadingPairs>
  <TitlesOfParts>
    <vt:vector size="61" baseType="lpstr">
      <vt:lpstr>Lucida Calligraphy</vt:lpstr>
      <vt:lpstr>맑은 고딕</vt:lpstr>
      <vt:lpstr>함초롬바탕</vt:lpstr>
      <vt:lpstr>Arial</vt:lpstr>
      <vt:lpstr>Wingdings</vt:lpstr>
      <vt:lpstr>Office 테마</vt:lpstr>
      <vt:lpstr>제7장 사회복지정책의 기능</vt:lpstr>
      <vt:lpstr>제1절 사회복지정책의 일반적 기능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제2절 경제순환과 사회복지정책의 기능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제3절 사회복지계정의 기능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제4절 사회복지정책의 분배적 기능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VIP_819</cp:lastModifiedBy>
  <cp:revision>150</cp:revision>
  <dcterms:created xsi:type="dcterms:W3CDTF">2013-02-19T13:16:54Z</dcterms:created>
  <dcterms:modified xsi:type="dcterms:W3CDTF">2018-02-17T15:13:20Z</dcterms:modified>
</cp:coreProperties>
</file>