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258" r:id="rId3"/>
    <p:sldId id="259" r:id="rId4"/>
    <p:sldId id="303" r:id="rId5"/>
    <p:sldId id="304" r:id="rId6"/>
    <p:sldId id="312" r:id="rId7"/>
    <p:sldId id="313" r:id="rId8"/>
    <p:sldId id="314" r:id="rId9"/>
    <p:sldId id="260" r:id="rId10"/>
    <p:sldId id="316" r:id="rId11"/>
    <p:sldId id="315" r:id="rId12"/>
    <p:sldId id="261" r:id="rId13"/>
    <p:sldId id="263" r:id="rId14"/>
    <p:sldId id="264" r:id="rId15"/>
    <p:sldId id="266" r:id="rId16"/>
    <p:sldId id="268" r:id="rId17"/>
    <p:sldId id="295" r:id="rId18"/>
    <p:sldId id="270" r:id="rId19"/>
    <p:sldId id="302" r:id="rId20"/>
    <p:sldId id="301" r:id="rId21"/>
    <p:sldId id="296" r:id="rId22"/>
    <p:sldId id="271" r:id="rId23"/>
    <p:sldId id="297" r:id="rId24"/>
    <p:sldId id="272" r:id="rId25"/>
    <p:sldId id="298" r:id="rId26"/>
    <p:sldId id="317" r:id="rId27"/>
    <p:sldId id="273" r:id="rId28"/>
    <p:sldId id="274" r:id="rId29"/>
    <p:sldId id="275" r:id="rId30"/>
    <p:sldId id="276" r:id="rId31"/>
    <p:sldId id="278" r:id="rId32"/>
    <p:sldId id="279" r:id="rId33"/>
    <p:sldId id="280" r:id="rId34"/>
    <p:sldId id="282" r:id="rId35"/>
    <p:sldId id="283" r:id="rId36"/>
    <p:sldId id="284" r:id="rId37"/>
    <p:sldId id="305" r:id="rId38"/>
    <p:sldId id="311" r:id="rId39"/>
    <p:sldId id="285" r:id="rId40"/>
    <p:sldId id="299" r:id="rId41"/>
    <p:sldId id="335" r:id="rId42"/>
    <p:sldId id="306" r:id="rId43"/>
    <p:sldId id="286" r:id="rId44"/>
    <p:sldId id="300" r:id="rId45"/>
    <p:sldId id="287" r:id="rId46"/>
    <p:sldId id="288" r:id="rId47"/>
    <p:sldId id="289" r:id="rId48"/>
    <p:sldId id="290" r:id="rId49"/>
    <p:sldId id="291" r:id="rId50"/>
    <p:sldId id="292" r:id="rId51"/>
    <p:sldId id="319" r:id="rId52"/>
    <p:sldId id="318" r:id="rId53"/>
    <p:sldId id="320" r:id="rId54"/>
    <p:sldId id="321" r:id="rId55"/>
    <p:sldId id="322" r:id="rId56"/>
    <p:sldId id="323" r:id="rId57"/>
    <p:sldId id="324" r:id="rId58"/>
    <p:sldId id="325" r:id="rId59"/>
    <p:sldId id="326" r:id="rId60"/>
    <p:sldId id="327" r:id="rId61"/>
    <p:sldId id="328" r:id="rId62"/>
    <p:sldId id="329" r:id="rId63"/>
    <p:sldId id="330" r:id="rId64"/>
    <p:sldId id="331" r:id="rId65"/>
    <p:sldId id="332" r:id="rId66"/>
    <p:sldId id="333" r:id="rId67"/>
    <p:sldId id="334" r:id="rId6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EA88"/>
    <a:srgbClr val="C4D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46" autoAdjust="0"/>
    <p:restoredTop sz="94660"/>
  </p:normalViewPr>
  <p:slideViewPr>
    <p:cSldViewPr showGuides="1">
      <p:cViewPr varScale="1">
        <p:scale>
          <a:sx n="82" d="100"/>
          <a:sy n="82" d="100"/>
        </p:scale>
        <p:origin x="1075" y="58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989E8-DED4-42DE-BAC6-EB40FCCC3739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CECCA-E7D1-4209-8E0C-F83FE1E3F8A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91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CECCA-E7D1-4209-8E0C-F83FE1E3F8A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0111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CECCA-E7D1-4209-8E0C-F83FE1E3F8A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617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295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386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245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004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그래프 만들기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528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968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309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804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4366" y="214298"/>
            <a:ext cx="82296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2018-04-03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83710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14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사회복지제도 운영재원의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조달 및 재정관리방식</a:t>
            </a:r>
          </a:p>
        </p:txBody>
      </p:sp>
      <p:sp>
        <p:nvSpPr>
          <p:cNvPr id="4" name="부제목 2"/>
          <p:cNvSpPr>
            <a:spLocks noGrp="1"/>
          </p:cNvSpPr>
          <p:nvPr>
            <p:ph type="subTitle" idx="1"/>
          </p:nvPr>
        </p:nvSpPr>
        <p:spPr>
          <a:xfrm>
            <a:off x="287182" y="4869160"/>
            <a:ext cx="8677306" cy="1832588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사회복지재원의 조달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사회복지제도의 재정체계와 재원의 종류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 재정에 있어서 보험료와 조세의 역할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:</a:t>
            </a:r>
          </a:p>
          <a:p>
            <a:pPr algn="l"/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       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사회보험제도에서 보험의 역할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재정관리방식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547564" cy="6586732"/>
          </a:xfrm>
        </p:spPr>
      </p:pic>
    </p:spTree>
    <p:extLst>
      <p:ext uri="{BB962C8B-B14F-4D97-AF65-F5344CB8AC3E}">
        <p14:creationId xmlns:p14="http://schemas.microsoft.com/office/powerpoint/2010/main" val="138654604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808312"/>
          </a:xfrm>
        </p:spPr>
        <p:txBody>
          <a:bodyPr>
            <a:normAutofit/>
          </a:bodyPr>
          <a:lstStyle/>
          <a:p>
            <a:pPr marL="442800" indent="-354013">
              <a:lnSpc>
                <a:spcPct val="120000"/>
              </a:lnSpc>
              <a:spcBef>
                <a:spcPts val="500"/>
              </a:spcBef>
              <a:buFont typeface="+mj-lt"/>
              <a:buAutoNum type="arabicParenR"/>
            </a:pPr>
            <a:r>
              <a:rPr lang="ko-KR" altLang="en-US" sz="1800" dirty="0"/>
              <a:t>조세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Font typeface="+mj-lt"/>
              <a:buAutoNum type="arabicParenR"/>
            </a:pP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일반조세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국가의 일반회계에 의해 관리되는 재원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모든 종류의 국가사업에 공통적으로 활용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목적구속금지의 원칙</a:t>
            </a:r>
            <a:r>
              <a:rPr lang="en-US" altLang="ko-KR" sz="1800" dirty="0"/>
              <a:t>(Non-Affection principle)</a:t>
            </a:r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직접세와 간접세로 구분</a:t>
            </a:r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65596164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7573" y="3619523"/>
            <a:ext cx="8692145" cy="302418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300"/>
              </a:spcBef>
              <a:buFont typeface="+mj-ea"/>
              <a:buAutoNum type="circleNumDbPlain" startAt="2"/>
            </a:pPr>
            <a:r>
              <a:rPr lang="ko-KR" altLang="en-US" sz="1800" dirty="0"/>
              <a:t> 간접세</a:t>
            </a:r>
            <a:endParaRPr lang="en-US" altLang="ko-KR" sz="1800" dirty="0"/>
          </a:p>
          <a:p>
            <a:pPr marL="0" indent="0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10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국민들이 소비활동을 하는 과정에서 부과되는 세금으로서</a:t>
            </a:r>
            <a:r>
              <a:rPr lang="en-US" altLang="ko-KR" sz="1800" dirty="0"/>
              <a:t> </a:t>
            </a:r>
            <a:r>
              <a:rPr lang="ko-KR" altLang="en-US" sz="1800" dirty="0"/>
              <a:t>일종의 소비세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ex) </a:t>
            </a:r>
            <a:r>
              <a:rPr lang="ko-KR" altLang="en-US" sz="1800" dirty="0"/>
              <a:t>부가가치세</a:t>
            </a:r>
            <a:r>
              <a:rPr lang="en-US" altLang="ko-KR" sz="1800" dirty="0"/>
              <a:t>, </a:t>
            </a:r>
            <a:r>
              <a:rPr lang="ko-KR" altLang="en-US" sz="1800" dirty="0"/>
              <a:t>휘발유세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연초세</a:t>
            </a:r>
            <a:r>
              <a:rPr lang="en-US" altLang="ko-KR" sz="1800" dirty="0"/>
              <a:t>, </a:t>
            </a:r>
            <a:r>
              <a:rPr lang="ko-KR" altLang="en-US" sz="1800" dirty="0"/>
              <a:t>주세 등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조세저항 최소화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동일한 상품에 대한 동일한 세금으로 저소득계층의 조세부담 과중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전체 국가예산 가운데 간접세 비중이 높은 나라일 경우 조세정의의 훼손 우려</a:t>
            </a:r>
            <a:r>
              <a:rPr lang="en-US" altLang="ko-KR" sz="1800" dirty="0"/>
              <a:t>. </a:t>
            </a:r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사회보장제도 또한 분배적 역기능 초래 가능성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14282" y="928670"/>
            <a:ext cx="8643966" cy="2409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dirty="0"/>
              <a:t> 직접세</a:t>
            </a:r>
            <a:endParaRPr lang="en-US" altLang="ko-KR" dirty="0"/>
          </a:p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b="1" dirty="0"/>
              <a:t>  </a:t>
            </a:r>
            <a:r>
              <a:rPr lang="en-US" altLang="ko-KR" b="1" dirty="0"/>
              <a:t>: </a:t>
            </a:r>
            <a:r>
              <a:rPr lang="ko-KR" altLang="en-US" dirty="0"/>
              <a:t>국민들이 경제활동의 과정에서 획득하는 모든 형태의 소득원이나 자산에 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>
                <a:solidFill>
                  <a:schemeClr val="bg1"/>
                </a:solidFill>
              </a:rPr>
              <a:t>   .</a:t>
            </a:r>
            <a:r>
              <a:rPr lang="ko-KR" altLang="en-US" dirty="0"/>
              <a:t>대하여 부과하는 세금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/>
              <a:t>  ex)</a:t>
            </a:r>
            <a:r>
              <a:rPr lang="en-US" altLang="ko-KR" sz="1750" dirty="0"/>
              <a:t> </a:t>
            </a:r>
            <a:r>
              <a:rPr lang="ko-KR" altLang="en-US" sz="1750" dirty="0"/>
              <a:t>근로소득세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법인소득세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이자소득세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부동산소득세</a:t>
            </a:r>
            <a:r>
              <a:rPr lang="en-US" altLang="ko-KR" sz="1750" dirty="0"/>
              <a:t>, -</a:t>
            </a:r>
            <a:r>
              <a:rPr lang="ko-KR" altLang="en-US" sz="1750" dirty="0"/>
              <a:t>취득세</a:t>
            </a:r>
            <a:r>
              <a:rPr lang="en-US" altLang="ko-KR" sz="1750" dirty="0"/>
              <a:t>, -</a:t>
            </a:r>
            <a:r>
              <a:rPr lang="ko-KR" altLang="en-US" sz="1750" dirty="0"/>
              <a:t>양도세</a:t>
            </a:r>
            <a:r>
              <a:rPr lang="en-US" altLang="ko-KR" sz="1750" dirty="0"/>
              <a:t>, </a:t>
            </a:r>
            <a:r>
              <a:rPr lang="ko-KR" altLang="en-US" sz="1750" dirty="0"/>
              <a:t>재산세</a:t>
            </a:r>
            <a:endParaRPr lang="en-US" altLang="ko-KR" sz="175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endParaRPr lang="en-US" altLang="ko-KR" sz="1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/>
              <a:t>누진세율의 적용으로 상당한 분배적 효과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/>
              <a:t>개인의 소득원이나 자산에 직접적으로 과세를 하므로 납세저항을 야기할 우려</a:t>
            </a:r>
            <a:endParaRPr lang="en-US" altLang="ko-KR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534430" cy="602458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목적세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목적사업을 위해 배타적으로 조성하는 재원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소득원이나 상품에 대해 부과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최근 이슈로서 목적세 형태의 </a:t>
            </a:r>
            <a:r>
              <a:rPr lang="ko-KR" altLang="en-US" sz="1800" dirty="0" err="1"/>
              <a:t>사회보장세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일반회계와는 달리 특별회계로 관리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종류</a:t>
            </a:r>
            <a:r>
              <a:rPr lang="en-US" altLang="ko-KR" sz="1800" dirty="0"/>
              <a:t> : </a:t>
            </a:r>
            <a:r>
              <a:rPr lang="ko-KR" altLang="en-US" sz="1800" kern="1000" dirty="0"/>
              <a:t>교육세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교통세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농어촌특별세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국민건강증진기금</a:t>
            </a:r>
            <a:endParaRPr lang="en-US" altLang="ko-KR" sz="1800" kern="10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최근의 정책이슈로서 목적세 형태의 </a:t>
            </a:r>
            <a:r>
              <a:rPr lang="ko-KR" altLang="en-US" sz="1800" dirty="0" err="1"/>
              <a:t>사회보장세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소득세</a:t>
            </a:r>
            <a:r>
              <a:rPr lang="en-US" altLang="ko-KR" sz="1800" dirty="0"/>
              <a:t>, </a:t>
            </a:r>
            <a:r>
              <a:rPr lang="ko-KR" altLang="en-US" sz="1800" dirty="0"/>
              <a:t>법인세</a:t>
            </a:r>
            <a:r>
              <a:rPr lang="en-US" altLang="ko-KR" sz="1800" dirty="0"/>
              <a:t>, </a:t>
            </a:r>
            <a:r>
              <a:rPr lang="ko-KR" altLang="en-US" sz="1800" dirty="0"/>
              <a:t>상속증여세</a:t>
            </a:r>
            <a:r>
              <a:rPr lang="en-US" altLang="ko-KR" sz="1800" dirty="0"/>
              <a:t>, </a:t>
            </a:r>
            <a:r>
              <a:rPr lang="ko-KR" altLang="en-US" sz="1800" dirty="0"/>
              <a:t>종합부동산세 납세액의 </a:t>
            </a:r>
            <a:r>
              <a:rPr lang="en-US" altLang="ko-KR" sz="1800" dirty="0"/>
              <a:t>15% - 30% </a:t>
            </a:r>
            <a:r>
              <a:rPr lang="ko-KR" altLang="en-US" sz="1800" dirty="0"/>
              <a:t>가액</a:t>
            </a:r>
            <a:r>
              <a:rPr lang="en-US" altLang="ko-KR" sz="1800" dirty="0"/>
              <a:t>(</a:t>
            </a:r>
            <a:r>
              <a:rPr lang="ko-KR" altLang="en-US" sz="1800" dirty="0"/>
              <a:t>부자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</a:t>
            </a:r>
            <a:r>
              <a:rPr lang="ko-KR" altLang="en-US" sz="1800" dirty="0"/>
              <a:t>과세</a:t>
            </a:r>
            <a:r>
              <a:rPr lang="en-US" altLang="ko-KR" sz="1800" dirty="0"/>
              <a:t>), </a:t>
            </a:r>
            <a:r>
              <a:rPr lang="ko-KR" altLang="en-US" sz="1800" dirty="0"/>
              <a:t>사회복지교부금</a:t>
            </a:r>
            <a:r>
              <a:rPr lang="en-US" altLang="ko-KR" sz="1800" dirty="0"/>
              <a:t>(30%), </a:t>
            </a:r>
            <a:r>
              <a:rPr lang="ko-KR" altLang="en-US" sz="1800" dirty="0"/>
              <a:t>교육복지교부금</a:t>
            </a:r>
            <a:r>
              <a:rPr lang="en-US" altLang="ko-KR" sz="1800" dirty="0"/>
              <a:t>(20%), </a:t>
            </a:r>
            <a:r>
              <a:rPr lang="ko-KR" altLang="en-US" sz="1800" dirty="0"/>
              <a:t>중앙정부 복지재원</a:t>
            </a:r>
            <a:r>
              <a:rPr lang="en-US" altLang="ko-KR" sz="1800" dirty="0"/>
              <a:t>(50%)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장점 </a:t>
            </a:r>
            <a:r>
              <a:rPr lang="en-US" altLang="ko-KR" sz="1800" dirty="0"/>
              <a:t>: </a:t>
            </a:r>
            <a:r>
              <a:rPr lang="ko-KR" altLang="en-US" sz="1800" dirty="0"/>
              <a:t>재원의 배타적 사용으로 사업의 안정성</a:t>
            </a:r>
            <a:br>
              <a:rPr lang="en-US" altLang="ko-KR" sz="1800" dirty="0"/>
            </a:br>
            <a:r>
              <a:rPr lang="en-US" altLang="ko-KR" sz="1800" dirty="0"/>
              <a:t>	  (</a:t>
            </a:r>
            <a:r>
              <a:rPr lang="ko-KR" altLang="en-US" sz="1800" dirty="0"/>
              <a:t>경제환경의 변화로 그 반대의 가능성도 존재</a:t>
            </a:r>
            <a:r>
              <a:rPr lang="en-US" altLang="ko-KR" sz="1800" dirty="0"/>
              <a:t>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특정한 상품이나 소득원에 대해서만 부과하므로</a:t>
            </a:r>
            <a:br>
              <a:rPr lang="en-US" altLang="ko-KR" sz="1800" dirty="0"/>
            </a:br>
            <a:r>
              <a:rPr lang="en-US" altLang="ko-KR" sz="1800" dirty="0"/>
              <a:t>	   </a:t>
            </a:r>
            <a:r>
              <a:rPr lang="ko-KR" altLang="en-US" sz="1800" dirty="0"/>
              <a:t>분배적 역기능의 가능성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</a:t>
            </a:r>
            <a:br>
              <a:rPr lang="en-US" altLang="ko-KR" sz="1800" dirty="0"/>
            </a:br>
            <a:r>
              <a:rPr lang="en-US" altLang="ko-KR" sz="1800" dirty="0"/>
              <a:t>         </a:t>
            </a:r>
            <a:r>
              <a:rPr lang="ko-KR" altLang="en-US" sz="1800" dirty="0"/>
              <a:t>환경변화에 따른 재정동원 및 운영의 불안정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623889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2) </a:t>
            </a:r>
            <a:r>
              <a:rPr lang="ko-KR" altLang="en-US" sz="2000" dirty="0"/>
              <a:t>사회보험료</a:t>
            </a:r>
            <a:endParaRPr lang="en-US" altLang="ko-KR" sz="2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사회보험의 운영재원으로 목적세와 유사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사회보장</a:t>
            </a:r>
            <a:r>
              <a:rPr lang="en-US" altLang="ko-KR" sz="1800" dirty="0"/>
              <a:t>)</a:t>
            </a:r>
            <a:r>
              <a:rPr lang="ko-KR" altLang="en-US" sz="1800" dirty="0"/>
              <a:t>을 위해 특정한 소득원</a:t>
            </a:r>
            <a:r>
              <a:rPr lang="en-US" altLang="ko-KR" sz="1800" dirty="0"/>
              <a:t>(</a:t>
            </a:r>
            <a:r>
              <a:rPr lang="ko-KR" altLang="en-US" sz="1800" dirty="0"/>
              <a:t>임금소득</a:t>
            </a:r>
            <a:r>
              <a:rPr lang="en-US" altLang="ko-KR" sz="1800" dirty="0"/>
              <a:t>, </a:t>
            </a:r>
            <a:r>
              <a:rPr lang="ko-KR" altLang="en-US" sz="1800" dirty="0"/>
              <a:t>사업소득</a:t>
            </a:r>
            <a:r>
              <a:rPr lang="en-US" altLang="ko-KR" sz="1800" dirty="0"/>
              <a:t>)</a:t>
            </a:r>
            <a:r>
              <a:rPr lang="ko-KR" altLang="en-US" sz="1800" dirty="0"/>
              <a:t>에 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 </a:t>
            </a:r>
            <a:r>
              <a:rPr lang="ko-KR" altLang="en-US" sz="1800" dirty="0"/>
              <a:t>대해 부과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사용목적의 배타성 </a:t>
            </a:r>
            <a:r>
              <a:rPr lang="en-US" altLang="ko-KR" sz="1800" dirty="0"/>
              <a:t>(</a:t>
            </a:r>
            <a:r>
              <a:rPr lang="ko-KR" altLang="en-US" sz="1800" dirty="0"/>
              <a:t>목적세와 보험료의 공통점과 차이점</a:t>
            </a:r>
            <a:r>
              <a:rPr lang="en-US" altLang="ko-KR" sz="1800" dirty="0"/>
              <a:t>)</a:t>
            </a:r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공히 강제성의 원리 적용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징수의 주체 상이 </a:t>
            </a:r>
            <a:r>
              <a:rPr lang="en-US" altLang="ko-KR" sz="1800" dirty="0"/>
              <a:t>: </a:t>
            </a:r>
            <a:r>
              <a:rPr lang="ko-KR" altLang="en-US" sz="1800" dirty="0"/>
              <a:t>국세청</a:t>
            </a:r>
            <a:r>
              <a:rPr lang="en-US" altLang="ko-KR" sz="1800" dirty="0"/>
              <a:t>, </a:t>
            </a:r>
            <a:r>
              <a:rPr lang="ko-KR" altLang="en-US" sz="1800" dirty="0"/>
              <a:t>사회보험공단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부담과 혜택의 상관관계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72000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r>
              <a:rPr lang="ko-KR" altLang="en-US" sz="1800" dirty="0">
                <a:solidFill>
                  <a:prstClr val="black"/>
                </a:solidFill>
              </a:rPr>
              <a:t>사회보험료의 부담주체 </a:t>
            </a:r>
            <a:r>
              <a:rPr lang="en-US" altLang="ko-KR" sz="1800" dirty="0">
                <a:solidFill>
                  <a:prstClr val="black"/>
                </a:solidFill>
              </a:rPr>
              <a:t>: </a:t>
            </a:r>
            <a:r>
              <a:rPr lang="ko-KR" altLang="en-US" sz="1800" dirty="0">
                <a:solidFill>
                  <a:prstClr val="black"/>
                </a:solidFill>
              </a:rPr>
              <a:t>누가 어느 정도의 수준으로 부담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51435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endParaRPr lang="en-US" altLang="ko-KR" sz="300" dirty="0">
              <a:solidFill>
                <a:prstClr val="black"/>
              </a:solidFill>
            </a:endParaRPr>
          </a:p>
          <a:p>
            <a:pPr marL="828000" lvl="0" indent="-363538">
              <a:lnSpc>
                <a:spcPct val="120000"/>
              </a:lnSpc>
              <a:spcBef>
                <a:spcPts val="500"/>
              </a:spcBef>
              <a:buFont typeface="+mj-ea"/>
              <a:buAutoNum type="circleNumDbPlain"/>
            </a:pPr>
            <a:r>
              <a:rPr lang="ko-KR" altLang="en-US" sz="1800" dirty="0">
                <a:solidFill>
                  <a:prstClr val="black"/>
                </a:solidFill>
              </a:rPr>
              <a:t>노사 공동부담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노사 반반부담방식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사용주가 상대적으로 높은 비율의 보험료 부담 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  : </a:t>
            </a:r>
            <a:r>
              <a:rPr lang="ko-KR" altLang="en-US" sz="1800" dirty="0">
                <a:solidFill>
                  <a:prstClr val="black"/>
                </a:solidFill>
              </a:rPr>
              <a:t>사용주의 경제적 능력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벨기에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프랑스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이탈리아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스페인 등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근로자가 상대적으로 높은 비율의 보험료 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  : </a:t>
            </a:r>
            <a:r>
              <a:rPr lang="ko-KR" altLang="en-US" sz="1800" dirty="0">
                <a:solidFill>
                  <a:prstClr val="black"/>
                </a:solidFill>
              </a:rPr>
              <a:t>고용안정에 기여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네덜란드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285728"/>
            <a:ext cx="8401080" cy="6572272"/>
          </a:xfrm>
        </p:spPr>
        <p:txBody>
          <a:bodyPr>
            <a:noAutofit/>
          </a:bodyPr>
          <a:lstStyle/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2"/>
            </a:pPr>
            <a:r>
              <a:rPr lang="ko-KR" altLang="en-US" sz="1750" dirty="0"/>
              <a:t>사용자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산재보험 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근로기준법에서 산재사고에 대한 사용주의 무과실책임 명시</a:t>
            </a:r>
            <a:r>
              <a:rPr lang="en-US" altLang="ko-KR" sz="1750" dirty="0"/>
              <a:t>. </a:t>
            </a:r>
            <a:r>
              <a:rPr lang="ko-KR" altLang="en-US" sz="1750" dirty="0"/>
              <a:t>산재보험은 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</a:t>
            </a:r>
            <a:r>
              <a:rPr lang="en-US" altLang="ko-KR" sz="1750" dirty="0">
                <a:solidFill>
                  <a:schemeClr val="bg1"/>
                </a:solidFill>
              </a:rPr>
              <a:t> . </a:t>
            </a:r>
            <a:r>
              <a:rPr lang="ko-KR" altLang="en-US" sz="1750" dirty="0"/>
              <a:t>사용주의 보상책임을 해결하기 위한 제도적 장치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고용보험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750" dirty="0"/>
              <a:t>   </a:t>
            </a:r>
            <a:r>
              <a:rPr lang="en-US" altLang="ko-KR" sz="1750" dirty="0"/>
              <a:t>: </a:t>
            </a:r>
            <a:r>
              <a:rPr lang="ko-KR" altLang="en-US" sz="1750" dirty="0"/>
              <a:t>고용안정사업</a:t>
            </a:r>
            <a:r>
              <a:rPr lang="en-US" altLang="ko-KR" sz="1750" dirty="0"/>
              <a:t>, </a:t>
            </a:r>
            <a:r>
              <a:rPr lang="ko-KR" altLang="en-US" sz="1750" dirty="0"/>
              <a:t>직업능력개발사업</a:t>
            </a:r>
            <a:r>
              <a:rPr lang="en-US" altLang="ko-KR" sz="1750" dirty="0"/>
              <a:t>, </a:t>
            </a:r>
            <a:r>
              <a:rPr lang="ko-KR" altLang="en-US" sz="1750" dirty="0"/>
              <a:t>실업급여사업 중 앞의 두 가지 사업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7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3"/>
            </a:pPr>
            <a:r>
              <a:rPr lang="ko-KR" altLang="en-US" sz="1750" dirty="0"/>
              <a:t>가입자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국민연금과 의료보험의 지역가입자</a:t>
            </a:r>
            <a:r>
              <a:rPr lang="en-US" altLang="ko-KR" sz="1750" dirty="0"/>
              <a:t>, </a:t>
            </a:r>
            <a:r>
              <a:rPr lang="ko-KR" altLang="en-US" sz="1750" dirty="0"/>
              <a:t>임의가입자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네덜란드의 국민연금제도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6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4"/>
            </a:pPr>
            <a:r>
              <a:rPr lang="ko-KR" altLang="en-US" sz="1750" dirty="0"/>
              <a:t>평가 및 대안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사용주의 보험료 부담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가부장적 역할에 근거</a:t>
            </a:r>
            <a:r>
              <a:rPr lang="en-US" altLang="ko-KR" sz="1750" dirty="0"/>
              <a:t>, </a:t>
            </a:r>
            <a:r>
              <a:rPr lang="ko-KR" altLang="en-US" sz="1750" dirty="0"/>
              <a:t>근로자의 생계보장에 대한 도덕적 책임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유보임금</a:t>
            </a:r>
            <a:r>
              <a:rPr lang="en-US" altLang="ko-KR" sz="1750" dirty="0"/>
              <a:t>(reserved wage)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70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b="1" dirty="0"/>
              <a:t>&lt;</a:t>
            </a:r>
            <a:r>
              <a:rPr lang="ko-KR" altLang="en-US" sz="1750" b="1" dirty="0"/>
              <a:t>사용주 보험료 부담의 문제점</a:t>
            </a:r>
            <a:r>
              <a:rPr lang="en-US" altLang="ko-KR" sz="1750" b="1" dirty="0"/>
              <a:t>&gt;</a:t>
            </a:r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혜택의 대상을 이분화하여 사회적 갈등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기업의 인사정책이나 경영활동에 왜곡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buNone/>
              <a:tabLst>
                <a:tab pos="623888" algn="l"/>
              </a:tabLst>
            </a:pPr>
            <a:r>
              <a:rPr lang="en-US" altLang="ko-KR" sz="1750" dirty="0"/>
              <a:t>    : </a:t>
            </a:r>
            <a:r>
              <a:rPr lang="ko-KR" altLang="en-US" sz="1750" dirty="0"/>
              <a:t>사회보험의 적용을 받지 않는 </a:t>
            </a:r>
            <a:r>
              <a:rPr lang="ko-KR" altLang="en-US" sz="1750" dirty="0" err="1"/>
              <a:t>비정규직</a:t>
            </a:r>
            <a:r>
              <a:rPr lang="ko-KR" altLang="en-US" sz="1750" dirty="0"/>
              <a:t> 취업계층이나 영세사업을 양산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대책 </a:t>
            </a:r>
            <a:r>
              <a:rPr lang="en-US" altLang="ko-KR" sz="1750" dirty="0"/>
              <a:t>: </a:t>
            </a:r>
            <a:r>
              <a:rPr lang="ko-KR" altLang="en-US" sz="1750" dirty="0"/>
              <a:t>가입자 보험료 단독부담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19127"/>
            <a:ext cx="8605868" cy="609602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사회보험료의 종류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보험료의 조달방식은 보험재정</a:t>
            </a:r>
            <a:r>
              <a:rPr lang="en-US" altLang="ko-KR" sz="1800" dirty="0"/>
              <a:t>, </a:t>
            </a:r>
            <a:r>
              <a:rPr lang="ko-KR" altLang="en-US" sz="1800" dirty="0"/>
              <a:t>소득분배 그리고 국민경제에 상당한 파급효과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700" dirty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sz="1800" dirty="0"/>
              <a:t>소득비례보험료</a:t>
            </a:r>
            <a:endParaRPr lang="en-US" altLang="ko-KR" sz="1800" dirty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완전한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상관없이 모두에게 동일한 </a:t>
            </a:r>
            <a:r>
              <a:rPr lang="ko-KR" altLang="en-US" sz="1800" dirty="0" err="1"/>
              <a:t>보험요율</a:t>
            </a:r>
            <a:r>
              <a:rPr lang="en-US" altLang="ko-KR" sz="1800" dirty="0"/>
              <a:t>(x%) </a:t>
            </a:r>
            <a:r>
              <a:rPr lang="ko-KR" altLang="en-US" sz="1800" dirty="0"/>
              <a:t>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체증형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비례하여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누진적 증가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사회보험제도의 분배적 기능 강화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영국의 사회보험료 체계에서 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체감형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반비례하여 점차 낮은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적용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근거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사회보험의 필요성이 개인별로 소득수준에 따라 감소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소득재분배 기능을 하는 사회보험에서 적용한계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대안적 방식 </a:t>
            </a:r>
            <a:r>
              <a:rPr lang="en-US" altLang="ko-KR" sz="1800" dirty="0"/>
              <a:t>: </a:t>
            </a:r>
            <a:r>
              <a:rPr lang="ko-KR" altLang="en-US" sz="1800" dirty="0"/>
              <a:t>소득상한선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일정소득 이상에 대해서는 보험료 부과 면제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이에 따라 고소득계층의 보험료 부담비율 하락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4521"/>
            <a:ext cx="9144000" cy="506895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462992" cy="623889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>
                <a:latin typeface="바탕" panose="02030600000101010101" pitchFamily="18" charset="-127"/>
                <a:ea typeface="바탕" panose="02030600000101010101" pitchFamily="18" charset="-127"/>
              </a:rPr>
              <a:t>② </a:t>
            </a:r>
            <a:r>
              <a:rPr lang="ko-KR" altLang="en-US" sz="1800" dirty="0"/>
              <a:t>인두적 보험료</a:t>
            </a:r>
            <a:endParaRPr lang="en-US" altLang="ko-KR" sz="18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6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모두에게 동일한 금액의 보험료 부과</a:t>
            </a:r>
            <a:endParaRPr lang="en-US" altLang="ko-KR" sz="18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영국 </a:t>
            </a:r>
            <a:r>
              <a:rPr lang="en-US" altLang="ko-KR" sz="1800" dirty="0" err="1"/>
              <a:t>Beveridge</a:t>
            </a:r>
            <a:r>
              <a:rPr lang="en-US" altLang="ko-KR" sz="1800" dirty="0"/>
              <a:t> </a:t>
            </a:r>
            <a:r>
              <a:rPr lang="ko-KR" altLang="en-US" sz="1800" dirty="0"/>
              <a:t>보고서</a:t>
            </a:r>
            <a:r>
              <a:rPr lang="en-US" altLang="ko-KR" sz="1800" dirty="0"/>
              <a:t>(1942)</a:t>
            </a:r>
            <a:r>
              <a:rPr lang="ko-KR" altLang="en-US" sz="1800" dirty="0"/>
              <a:t>에서 제안한 사회보험의 원리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모든 국민 그리고 모든 사회적 욕구를 포괄할 수 있는 보편적 형태의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>
                <a:solidFill>
                  <a:schemeClr val="bg1"/>
                </a:solidFill>
              </a:rPr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국민보험제도의 도입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개인별 경제 사회적 상황 그리고 위험의 구분 없이 모두에게 동일하게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적용되는 단일의 보험료를 스탬프방식으로 납부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장애급여</a:t>
            </a:r>
            <a:r>
              <a:rPr lang="en-US" altLang="ko-KR" sz="1800" dirty="0"/>
              <a:t>, </a:t>
            </a:r>
            <a:r>
              <a:rPr lang="ko-KR" altLang="en-US" sz="1800" dirty="0"/>
              <a:t>연금급여와 같은 현금급여는 소득수준에 상관없이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정액의 형태로 지급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이상과 같은 </a:t>
            </a:r>
            <a:r>
              <a:rPr lang="en-US" altLang="ko-KR" sz="1800" dirty="0" err="1"/>
              <a:t>Beveridge</a:t>
            </a:r>
            <a:r>
              <a:rPr lang="ko-KR" altLang="en-US" sz="1800" dirty="0"/>
              <a:t>의 제도적 구상은 </a:t>
            </a:r>
            <a:r>
              <a:rPr lang="en-US" altLang="ko-KR" sz="1800" dirty="0"/>
              <a:t>1946</a:t>
            </a:r>
            <a:r>
              <a:rPr lang="ko-KR" altLang="en-US" sz="1800" dirty="0"/>
              <a:t>년 국민보험법에 반영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en-US" altLang="ko-KR" sz="1800" b="1" dirty="0"/>
              <a:t>: </a:t>
            </a:r>
            <a:r>
              <a:rPr lang="ko-KR" altLang="en-US" sz="1800" dirty="0"/>
              <a:t>정액부담 </a:t>
            </a:r>
            <a:r>
              <a:rPr lang="en-US" altLang="ko-KR" sz="1800" dirty="0"/>
              <a:t>– </a:t>
            </a:r>
            <a:r>
              <a:rPr lang="ko-KR" altLang="en-US" sz="1800" dirty="0"/>
              <a:t>정액급여의 원리를 토대로 한 국민보험제도의 출범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000109"/>
            <a:ext cx="8748744" cy="5072098"/>
          </a:xfrm>
        </p:spPr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정액부담</a:t>
            </a:r>
            <a:r>
              <a:rPr lang="en-US" altLang="ko-KR" sz="1800" dirty="0"/>
              <a:t>-</a:t>
            </a:r>
            <a:r>
              <a:rPr lang="ko-KR" altLang="en-US" sz="1800" dirty="0"/>
              <a:t>정액급여의 주장 배경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endParaRPr lang="en-US" altLang="ko-KR" sz="9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- </a:t>
            </a:r>
            <a:r>
              <a:rPr lang="ko-KR" altLang="en-US" sz="1800" dirty="0"/>
              <a:t>보험수리</a:t>
            </a:r>
            <a:r>
              <a:rPr lang="en-US" altLang="ko-KR" sz="1800" dirty="0"/>
              <a:t>(actuarial)</a:t>
            </a:r>
            <a:r>
              <a:rPr lang="ko-KR" altLang="en-US" sz="1800" dirty="0"/>
              <a:t> 모형에 근접하는 국민보험제도의 운영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: </a:t>
            </a:r>
            <a:r>
              <a:rPr lang="ko-KR" altLang="en-US" sz="1800" dirty="0"/>
              <a:t>정액급여 </a:t>
            </a:r>
            <a:r>
              <a:rPr lang="en-US" altLang="ko-KR" sz="1800" dirty="0"/>
              <a:t>= </a:t>
            </a:r>
            <a:r>
              <a:rPr lang="ko-KR" altLang="en-US" sz="1800" dirty="0"/>
              <a:t>전체 위험의 평균값에 근거하여 산출된 정액보험료와 보험수리적 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            </a:t>
            </a:r>
            <a:r>
              <a:rPr lang="ko-KR" altLang="en-US" sz="1800" dirty="0"/>
              <a:t>균형관계 유지 → 국민보험제도의 재정적 안정성 보장 </a:t>
            </a:r>
            <a:r>
              <a:rPr lang="en-US" altLang="ko-KR" sz="1800" dirty="0"/>
              <a:t>: (</a:t>
            </a:r>
            <a:r>
              <a:rPr lang="ko-KR" altLang="en-US" sz="1800" dirty="0"/>
              <a:t>개인별</a:t>
            </a:r>
            <a:r>
              <a:rPr lang="en-US" altLang="ko-KR" sz="1800" dirty="0"/>
              <a:t>)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       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en-US" altLang="ko-KR" sz="1800" dirty="0"/>
              <a:t>pi = EV(Bi), (</a:t>
            </a:r>
            <a:r>
              <a:rPr lang="ko-KR" altLang="en-US" sz="1800" dirty="0"/>
              <a:t>전체</a:t>
            </a:r>
            <a:r>
              <a:rPr lang="en-US" altLang="ko-KR" sz="1800" dirty="0"/>
              <a:t>)</a:t>
            </a:r>
            <a:r>
              <a:rPr lang="ko-KR" altLang="en-US" sz="1800" dirty="0"/>
              <a:t> </a:t>
            </a:r>
            <a:r>
              <a:rPr lang="en-US" altLang="ko-KR" sz="1800" dirty="0"/>
              <a:t>p = EV(B), </a:t>
            </a:r>
            <a:r>
              <a:rPr lang="ko-KR" altLang="en-US" sz="1800" dirty="0"/>
              <a:t>재정적 중립성과 안정성</a:t>
            </a:r>
            <a:r>
              <a:rPr lang="en-US" altLang="ko-KR" sz="1800" dirty="0"/>
              <a:t>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근로유인의 효과</a:t>
            </a:r>
            <a:r>
              <a:rPr lang="en-US" altLang="ko-KR" sz="1800" dirty="0"/>
              <a:t>: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endParaRPr lang="en-US" altLang="ko-KR" sz="10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① </a:t>
            </a:r>
            <a:r>
              <a:rPr lang="ko-KR" altLang="en-US" sz="1800" dirty="0">
                <a:latin typeface="08서울남산체 M"/>
                <a:ea typeface="08서울남산체 M"/>
              </a:rPr>
              <a:t>정액부담 하에서 개인이 근로를 연장하여 확보하게 되는 추가소득은 </a:t>
            </a:r>
            <a:endParaRPr lang="en-US" altLang="ko-KR" sz="1800" dirty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>
                <a:latin typeface="08서울남산체 M"/>
                <a:ea typeface="08서울남산체 M"/>
              </a:rPr>
              <a:t>온전히 당사자의 가처분소득 증가</a:t>
            </a:r>
            <a:r>
              <a:rPr lang="en-US" altLang="ko-KR" sz="1800" dirty="0">
                <a:latin typeface="08서울남산체 M"/>
                <a:ea typeface="08서울남산체 M"/>
              </a:rPr>
              <a:t>(</a:t>
            </a:r>
            <a:r>
              <a:rPr lang="ko-KR" altLang="en-US" sz="1800" dirty="0">
                <a:latin typeface="08서울남산체 M"/>
                <a:ea typeface="08서울남산체 M"/>
              </a:rPr>
              <a:t>소득효과</a:t>
            </a:r>
            <a:r>
              <a:rPr lang="en-US" altLang="ko-KR" sz="1800" dirty="0">
                <a:latin typeface="08서울남산체 M"/>
                <a:ea typeface="08서울남산체 M"/>
              </a:rPr>
              <a:t>)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② </a:t>
            </a:r>
            <a:r>
              <a:rPr lang="ko-KR" altLang="en-US" sz="1800" dirty="0">
                <a:latin typeface="08서울남산체 M"/>
                <a:ea typeface="08서울남산체 M"/>
              </a:rPr>
              <a:t>정액형태의 현금급여는 대체로 낮은 수준으로 유지되므로 제도의 보호에 </a:t>
            </a:r>
            <a:endParaRPr lang="en-US" altLang="ko-KR" sz="1800" dirty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>
                <a:latin typeface="08서울남산체 M"/>
                <a:ea typeface="08서울남산체 M"/>
              </a:rPr>
              <a:t>안주하려는 경제적 유인을 억제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2910" y="1928802"/>
            <a:ext cx="7086592" cy="4000528"/>
          </a:xfrm>
        </p:spPr>
        <p:txBody>
          <a:bodyPr>
            <a:noAutofit/>
          </a:bodyPr>
          <a:lstStyle/>
          <a:p>
            <a:pPr marL="354013" indent="-354013">
              <a:lnSpc>
                <a:spcPct val="130000"/>
              </a:lnSpc>
              <a:spcBef>
                <a:spcPts val="500"/>
              </a:spcBef>
              <a:buAutoNum type="arabicPeriod"/>
            </a:pPr>
            <a:r>
              <a:rPr lang="ko-KR" altLang="en-US" sz="2000" dirty="0"/>
              <a:t>경제 </a:t>
            </a:r>
            <a:r>
              <a:rPr lang="en-US" altLang="ko-KR" sz="2000" dirty="0">
                <a:latin typeface="나눔고딕" panose="020D0804000000000000" pitchFamily="50" charset="-127"/>
                <a:ea typeface="나눔고딕" panose="020D0804000000000000" pitchFamily="50" charset="-127"/>
              </a:rPr>
              <a:t>· </a:t>
            </a:r>
            <a:r>
              <a:rPr lang="ko-KR" altLang="en-US" sz="2000" dirty="0"/>
              <a:t>사회적 의의</a:t>
            </a:r>
            <a:endParaRPr lang="en-US" altLang="ko-KR" sz="2000" dirty="0"/>
          </a:p>
          <a:p>
            <a:pPr marL="354013" indent="-354013">
              <a:lnSpc>
                <a:spcPct val="130000"/>
              </a:lnSpc>
              <a:spcBef>
                <a:spcPts val="500"/>
              </a:spcBef>
              <a:buAutoNum type="arabicPeriod"/>
            </a:pPr>
            <a:endParaRPr lang="en-US" altLang="ko-KR" sz="6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재원의 </a:t>
            </a:r>
            <a:r>
              <a:rPr lang="ko-KR" altLang="en-US" sz="1800" dirty="0" err="1"/>
              <a:t>용처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급여</a:t>
            </a:r>
            <a:r>
              <a:rPr lang="en-US" altLang="ko-KR" sz="1800" dirty="0"/>
              <a:t>, </a:t>
            </a:r>
            <a:r>
              <a:rPr lang="ko-KR" altLang="en-US" sz="1800" dirty="0"/>
              <a:t>행정관리비</a:t>
            </a:r>
            <a:r>
              <a:rPr lang="en-US" altLang="ko-KR" sz="1800" dirty="0"/>
              <a:t>, </a:t>
            </a:r>
            <a:r>
              <a:rPr lang="ko-KR" altLang="en-US" sz="1800" dirty="0"/>
              <a:t>기타 사업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경제영역에서 복지재원 동원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사회정책과 경제정책의 연계성 필요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복지재원의 조달방법과 부담주체의 선정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단순히 재정적 관점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분배정책과 경제정책의 관점에서 중요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분배정책에 중대한 영향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분배정의</a:t>
            </a:r>
            <a:r>
              <a:rPr lang="en-US" altLang="ko-KR" sz="1800" dirty="0"/>
              <a:t>: </a:t>
            </a:r>
            <a:r>
              <a:rPr lang="ko-KR" altLang="en-US" sz="1800" dirty="0"/>
              <a:t>급여 제공의 측면과 재원조달의 측면 조화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5443518" cy="785810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제</a:t>
            </a:r>
            <a:r>
              <a:rPr lang="en-US" altLang="ko-KR" sz="2800" b="1" dirty="0"/>
              <a:t>1</a:t>
            </a:r>
            <a:r>
              <a:rPr lang="ko-KR" altLang="en-US" sz="2800" b="1" dirty="0"/>
              <a:t>절 사회복지재원의 조달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빈자</a:t>
            </a:r>
            <a:r>
              <a:rPr lang="en-US" altLang="ko-KR" sz="1800" dirty="0"/>
              <a:t>(   	       )</a:t>
            </a:r>
            <a:r>
              <a:rPr lang="ko-KR" altLang="en-US" sz="1800" dirty="0"/>
              <a:t>와 부자 </a:t>
            </a:r>
            <a:r>
              <a:rPr lang="en-US" altLang="ko-KR" sz="1800" dirty="0"/>
              <a:t>( 	                 )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보험료 </a:t>
            </a:r>
            <a:r>
              <a:rPr lang="en-US" altLang="ko-KR" sz="1800" dirty="0"/>
              <a:t>Stamp</a:t>
            </a:r>
            <a:r>
              <a:rPr lang="ko-KR" altLang="en-US" sz="1800" dirty="0"/>
              <a:t>방식으로 징수 </a:t>
            </a:r>
            <a:r>
              <a:rPr lang="en-US" altLang="ko-KR" sz="1800" dirty="0"/>
              <a:t>: </a:t>
            </a:r>
            <a:r>
              <a:rPr lang="ko-KR" altLang="en-US" sz="1800" dirty="0"/>
              <a:t>행정적 편리성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불균형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복지재원 동원의 한계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소수의 자영업자</a:t>
            </a:r>
            <a:r>
              <a:rPr lang="en-US" altLang="ko-KR" sz="1800" dirty="0"/>
              <a:t>, </a:t>
            </a:r>
            <a:r>
              <a:rPr lang="ko-KR" altLang="en-US" sz="1800" dirty="0"/>
              <a:t>주부</a:t>
            </a:r>
            <a:r>
              <a:rPr lang="en-US" altLang="ko-KR" sz="1800" dirty="0"/>
              <a:t>, </a:t>
            </a:r>
            <a:r>
              <a:rPr lang="ko-KR" altLang="en-US" sz="1800" dirty="0"/>
              <a:t>학생 등에 대해서만 예외적으로 적용</a:t>
            </a:r>
          </a:p>
        </p:txBody>
      </p:sp>
      <p:pic>
        <p:nvPicPr>
          <p:cNvPr id="4" name="_x33562896" descr="DRW00000a505a1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812" y="2049455"/>
            <a:ext cx="1373188" cy="307975"/>
          </a:xfrm>
          <a:prstGeom prst="rect">
            <a:avLst/>
          </a:prstGeom>
          <a:noFill/>
        </p:spPr>
      </p:pic>
      <p:pic>
        <p:nvPicPr>
          <p:cNvPr id="5" name="_x33682248" descr="DRW00000a505a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049455"/>
            <a:ext cx="1373188" cy="3079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6" b="3037"/>
          <a:stretch/>
        </p:blipFill>
        <p:spPr>
          <a:xfrm>
            <a:off x="0" y="760635"/>
            <a:ext cx="9144000" cy="497262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329642" cy="4525963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spcBef>
                <a:spcPts val="500"/>
              </a:spcBef>
              <a:buFont typeface="+mj-ea"/>
              <a:buAutoNum type="circleNumDbPlain" startAt="3"/>
            </a:pPr>
            <a:r>
              <a:rPr lang="ko-KR" altLang="en-US" sz="2400" dirty="0" err="1"/>
              <a:t>위험별</a:t>
            </a:r>
            <a:r>
              <a:rPr lang="ko-KR" altLang="en-US" sz="2400" dirty="0"/>
              <a:t> 차등보험료</a:t>
            </a:r>
            <a:endParaRPr lang="en-US" altLang="ko-KR" sz="2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특징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보험수리의 원리에 근거하여 위험의 수준별로 보험료 차등 적용</a:t>
            </a:r>
            <a:r>
              <a:rPr lang="en-US" altLang="ko-KR" sz="2000" dirty="0"/>
              <a:t>: </a:t>
            </a:r>
            <a:r>
              <a:rPr lang="ko-KR" altLang="en-US" sz="2000" dirty="0"/>
              <a:t>주로 상업보험에서 활용</a:t>
            </a:r>
            <a:r>
              <a:rPr lang="en-US" altLang="ko-KR" sz="2000" dirty="0"/>
              <a:t>, </a:t>
            </a:r>
            <a:r>
              <a:rPr lang="ko-KR" altLang="en-US" sz="2000" dirty="0"/>
              <a:t>사회보험의 경우 산재보험제도에서 적용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업종별 </a:t>
            </a:r>
            <a:r>
              <a:rPr lang="ko-KR" altLang="en-US" sz="2000" dirty="0" err="1"/>
              <a:t>차등보험요율제도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업종별로 구분하여 산재발생의 위험도에 따라 보험료를 달리 적용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 err="1"/>
              <a:t>개별실적요율제도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개별 기업의 산재사고 실적에 따라 보험료를 차등화</a:t>
            </a:r>
            <a:r>
              <a:rPr lang="en-US" altLang="ko-KR" sz="1800" dirty="0"/>
              <a:t>(</a:t>
            </a:r>
            <a:r>
              <a:rPr lang="ko-KR" altLang="en-US" sz="1800" dirty="0"/>
              <a:t>최고</a:t>
            </a:r>
            <a:r>
              <a:rPr lang="en-US" altLang="ko-KR" sz="1800" dirty="0"/>
              <a:t>/</a:t>
            </a:r>
            <a:r>
              <a:rPr lang="ko-KR" altLang="en-US" sz="1800" dirty="0"/>
              <a:t>최저 </a:t>
            </a:r>
            <a:r>
              <a:rPr lang="en-US" altLang="ko-KR" sz="1800" dirty="0"/>
              <a:t>±50%)</a:t>
            </a:r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단점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사회보험으로서 분배적 기능의 제한성</a:t>
            </a:r>
            <a:endParaRPr lang="en-US" altLang="ko-KR" sz="20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57224" y="428604"/>
            <a:ext cx="7715272" cy="5715040"/>
            <a:chOff x="1428728" y="428604"/>
            <a:chExt cx="7715272" cy="492922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428604"/>
              <a:ext cx="7715272" cy="4929222"/>
            </a:xfrm>
            <a:prstGeom prst="roundRect">
              <a:avLst/>
            </a:prstGeom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607191" y="2821777"/>
              <a:ext cx="307183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2143108" y="4357694"/>
              <a:ext cx="52864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2964644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rot="5400000" flipH="1" flipV="1">
              <a:off x="4321967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2143108" y="2857496"/>
              <a:ext cx="4929222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자유형 10"/>
            <p:cNvSpPr/>
            <p:nvPr/>
          </p:nvSpPr>
          <p:spPr>
            <a:xfrm>
              <a:off x="2144486" y="2046514"/>
              <a:ext cx="5050971" cy="1676400"/>
            </a:xfrm>
            <a:custGeom>
              <a:avLst/>
              <a:gdLst>
                <a:gd name="connsiteX0" fmla="*/ 0 w 5050971"/>
                <a:gd name="connsiteY0" fmla="*/ 1676400 h 1676400"/>
                <a:gd name="connsiteX1" fmla="*/ 2068285 w 5050971"/>
                <a:gd name="connsiteY1" fmla="*/ 805543 h 1676400"/>
                <a:gd name="connsiteX2" fmla="*/ 3429000 w 5050971"/>
                <a:gd name="connsiteY2" fmla="*/ 805543 h 1676400"/>
                <a:gd name="connsiteX3" fmla="*/ 5050971 w 5050971"/>
                <a:gd name="connsiteY3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0971" h="1676400">
                  <a:moveTo>
                    <a:pt x="0" y="1676400"/>
                  </a:moveTo>
                  <a:lnTo>
                    <a:pt x="2068285" y="805543"/>
                  </a:lnTo>
                  <a:lnTo>
                    <a:pt x="3429000" y="805543"/>
                  </a:lnTo>
                  <a:lnTo>
                    <a:pt x="5050971" y="0"/>
                  </a:lnTo>
                </a:path>
              </a:pathLst>
            </a:cu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43042" y="845090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보험료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15206" y="4071942"/>
              <a:ext cx="164307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수지율</a:t>
              </a:r>
              <a:endParaRPr lang="en-US" altLang="ko-KR" b="1" dirty="0"/>
            </a:p>
            <a:p>
              <a:pPr algn="ctr"/>
              <a:r>
                <a:rPr lang="en-US" altLang="ko-KR" sz="1600" b="1" dirty="0"/>
                <a:t>=</a:t>
              </a:r>
              <a:r>
                <a:rPr lang="ko-KR" altLang="en-US" sz="1600" b="1" dirty="0"/>
                <a:t>급여지출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 </a:t>
              </a:r>
              <a:r>
                <a:rPr lang="ko-KR" altLang="en-US" sz="1600" b="1" dirty="0"/>
                <a:t>보험료수입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4330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75%</a:t>
              </a:r>
              <a:endParaRPr lang="ko-KR" alt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7206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125%</a:t>
              </a:r>
              <a:endParaRPr lang="ko-KR" altLang="en-US" b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286544"/>
          </a:xfrm>
        </p:spPr>
        <p:txBody>
          <a:bodyPr>
            <a:normAutofit/>
          </a:bodyPr>
          <a:lstStyle/>
          <a:p>
            <a:pPr marL="363538" indent="-363538">
              <a:buFont typeface="+mj-ea"/>
              <a:buAutoNum type="circleNumDbPlain" startAt="4"/>
            </a:pPr>
            <a:r>
              <a:rPr lang="ko-KR" altLang="en-US" sz="1800" dirty="0"/>
              <a:t>기초소득공제보험료</a:t>
            </a:r>
            <a:endParaRPr lang="en-US" altLang="ko-KR" sz="1800" dirty="0"/>
          </a:p>
          <a:p>
            <a:pPr marL="363538" indent="-363538">
              <a:buFont typeface="+mj-ea"/>
              <a:buAutoNum type="circleNumDbPlain" startAt="4"/>
            </a:pPr>
            <a:endParaRPr lang="en-US" altLang="ko-KR" sz="9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개인별로 가계의 기초생계에 필요로 하는 기초소득을 공제한 나머지</a:t>
            </a:r>
            <a:br>
              <a:rPr lang="en-US" altLang="ko-KR" sz="1800" dirty="0"/>
            </a:br>
            <a:r>
              <a:rPr lang="ko-KR" altLang="en-US" sz="1800" dirty="0"/>
              <a:t>소득에 대해 보험료 부과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보험급여는 개인의 근로소득에 비례하여 책정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긍정적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분배정책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저소득가계의 보험료 부담 경감과 가계의 실질소득 증대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고용정책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기업의 보험료 부담을 경감하여 저임금계층의 고용증대 효과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보험재정 운영의 애로</a:t>
            </a:r>
            <a:r>
              <a:rPr lang="en-US" altLang="ko-KR" sz="1800" dirty="0"/>
              <a:t>, </a:t>
            </a:r>
            <a:r>
              <a:rPr lang="ko-KR" altLang="en-US" sz="1800" dirty="0"/>
              <a:t>고소득계층의 부담 가중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기업의 인력운영에 왜곡 현상 초래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연계성을 약화시켜 사회보험의 기능을 제약</a:t>
            </a: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950"/>
            <a:ext cx="9144000" cy="48641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2"/>
          <p:cNvGrpSpPr/>
          <p:nvPr/>
        </p:nvGrpSpPr>
        <p:grpSpPr>
          <a:xfrm>
            <a:off x="500034" y="857232"/>
            <a:ext cx="8143932" cy="5143536"/>
            <a:chOff x="857224" y="1857364"/>
            <a:chExt cx="7715272" cy="414340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857224" y="1857364"/>
              <a:ext cx="7715272" cy="4143404"/>
            </a:xfrm>
            <a:prstGeom prst="roundRect">
              <a:avLst/>
            </a:prstGeom>
            <a:ln w="15875">
              <a:solidFill>
                <a:schemeClr val="tx1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821505" y="3964785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1857356" y="5000636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1357290" y="4000504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57290" y="244750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57356" y="507207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 rot="5400000" flipH="1" flipV="1">
              <a:off x="2357422" y="3643314"/>
              <a:ext cx="1357322" cy="135732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643306" y="4835735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소득</a:t>
              </a:r>
            </a:p>
          </p:txBody>
        </p:sp>
        <p:cxnSp>
          <p:nvCxnSpPr>
            <p:cNvPr id="13" name="직선 연결선 12"/>
            <p:cNvCxnSpPr/>
            <p:nvPr/>
          </p:nvCxnSpPr>
          <p:spPr>
            <a:xfrm rot="5400000">
              <a:off x="4250529" y="3946149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5286380" y="4982000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5400000" flipH="1" flipV="1">
              <a:off x="4786314" y="3981868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714876" y="2285992"/>
              <a:ext cx="10715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</a:t>
              </a:r>
              <a:r>
                <a:rPr lang="ko-KR" altLang="en-US" sz="1600" b="1" dirty="0"/>
                <a:t>소득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86380" y="5053438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sp>
          <p:nvSpPr>
            <p:cNvPr id="18" name="자유형 17"/>
            <p:cNvSpPr/>
            <p:nvPr/>
          </p:nvSpPr>
          <p:spPr>
            <a:xfrm>
              <a:off x="5282295" y="3502036"/>
              <a:ext cx="2002971" cy="1498600"/>
            </a:xfrm>
            <a:custGeom>
              <a:avLst/>
              <a:gdLst>
                <a:gd name="connsiteX0" fmla="*/ 0 w 2002971"/>
                <a:gd name="connsiteY0" fmla="*/ 1480457 h 1498600"/>
                <a:gd name="connsiteX1" fmla="*/ 740228 w 2002971"/>
                <a:gd name="connsiteY1" fmla="*/ 1251857 h 1498600"/>
                <a:gd name="connsiteX2" fmla="*/ 2002971 w 2002971"/>
                <a:gd name="connsiteY2" fmla="*/ 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2971" h="1498600">
                  <a:moveTo>
                    <a:pt x="0" y="1480457"/>
                  </a:moveTo>
                  <a:cubicBezTo>
                    <a:pt x="203200" y="1489528"/>
                    <a:pt x="406400" y="1498600"/>
                    <a:pt x="740228" y="1251857"/>
                  </a:cubicBezTo>
                  <a:cubicBezTo>
                    <a:pt x="1074056" y="1005114"/>
                    <a:pt x="1743528" y="34471"/>
                    <a:pt x="2002971" y="0"/>
                  </a:cubicBezTo>
                </a:path>
              </a:pathLst>
            </a:cu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49803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119193"/>
            <a:ext cx="8329642" cy="4452947"/>
          </a:xfrm>
        </p:spPr>
        <p:txBody>
          <a:bodyPr>
            <a:normAutofit/>
          </a:bodyPr>
          <a:lstStyle/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r>
              <a:rPr lang="ko-KR" altLang="en-US" sz="1800" dirty="0"/>
              <a:t>기업의 부가가치에 연계한 보험료</a:t>
            </a:r>
            <a:endParaRPr lang="en-US" altLang="ko-KR" sz="1800" dirty="0"/>
          </a:p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endParaRPr lang="en-US" altLang="ko-KR" sz="6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정의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사용주 부담 보험료를 근로자의 임금이 아니라 기업이 매년 창출하는 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 . </a:t>
            </a:r>
            <a:r>
              <a:rPr lang="ko-KR" altLang="en-US" sz="1800" dirty="0"/>
              <a:t>부가가치</a:t>
            </a:r>
            <a:r>
              <a:rPr lang="en-US" altLang="ko-KR" sz="1800" dirty="0"/>
              <a:t>(</a:t>
            </a:r>
            <a:r>
              <a:rPr lang="ko-KR" altLang="en-US" sz="1800" dirty="0"/>
              <a:t>이윤</a:t>
            </a:r>
            <a:r>
              <a:rPr lang="en-US" altLang="ko-KR" sz="1800" dirty="0"/>
              <a:t>)</a:t>
            </a:r>
            <a:r>
              <a:rPr lang="ko-KR" altLang="en-US" sz="1800" dirty="0"/>
              <a:t>를 대상으로 부과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제안의 배경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기업별 보험료 부담의 불평등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고용 없는 성장으로 인한 만성적 실업사회에서 근로계층은 점차 축소</a:t>
            </a:r>
            <a:r>
              <a:rPr lang="en-US" altLang="ko-KR" sz="1800" dirty="0"/>
              <a:t>,</a:t>
            </a:r>
            <a:br>
              <a:rPr lang="en-US" altLang="ko-KR" sz="1800" dirty="0"/>
            </a:br>
            <a:r>
              <a:rPr lang="ko-KR" altLang="en-US" sz="1800" dirty="0"/>
              <a:t>반면 기업의 이윤은 지속적으로 증가하여 분배적 불평등 심화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고령화 사회에서 생산인구의 감소와 노령인구의 증대로 사회보험재원의 조달에 애로 예상</a:t>
            </a: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8646" y="1285860"/>
            <a:ext cx="8801072" cy="5214974"/>
          </a:xfrm>
        </p:spPr>
        <p:txBody>
          <a:bodyPr>
            <a:normAutofit/>
          </a:bodyPr>
          <a:lstStyle/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부가가치 연계보험료의 장점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3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부가가치가 낮은 영세기업의 보험료 부담 경감해 주는 분배적 효과와 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영세기업의 인력수요를 장려하는 고용정책적 효과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자본집약형 또는 </a:t>
            </a:r>
            <a:r>
              <a:rPr lang="ko-KR" altLang="en-US" sz="1800" dirty="0" err="1"/>
              <a:t>지식기반형</a:t>
            </a:r>
            <a:r>
              <a:rPr lang="ko-KR" altLang="en-US" sz="1800" dirty="0"/>
              <a:t> 산업구조로의 전환이나 고령화 사회의 도래에도 불구 사회보험의 안정적 재정기반 확보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4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경영합리화나 신기술의 도입에 대한 동기를 위축시켜 기업의 대외경쟁력과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국민경제의 성장에 부정적 영향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사회보험제도로서의 기본운영원리 왜곡</a:t>
            </a:r>
            <a:br>
              <a:rPr lang="en-US" altLang="ko-KR" sz="1800" dirty="0"/>
            </a:br>
            <a:r>
              <a:rPr lang="en-US" altLang="ko-KR" sz="1800" dirty="0"/>
              <a:t> : </a:t>
            </a:r>
            <a:r>
              <a:rPr lang="ko-KR" altLang="en-US" sz="1800" dirty="0"/>
              <a:t>부가가치연계 보험료는 실질적으로 조세이기 때문임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414" y="6548481"/>
            <a:ext cx="8229600" cy="452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200" dirty="0"/>
              <a:t>[</a:t>
            </a:r>
            <a:r>
              <a:rPr lang="ko-KR" altLang="en-US" sz="1200" dirty="0"/>
              <a:t>그림 </a:t>
            </a:r>
            <a:r>
              <a:rPr lang="en-US" altLang="ko-KR" sz="1200" dirty="0"/>
              <a:t>14-4] </a:t>
            </a:r>
            <a:r>
              <a:rPr lang="ko-KR" altLang="en-US" sz="1200" dirty="0"/>
              <a:t>유럽연합 회원국가의 사회복지운영재원의 구성비</a:t>
            </a:r>
            <a:r>
              <a:rPr lang="en-US" altLang="ko-KR" sz="1200" dirty="0"/>
              <a:t>(2003)</a:t>
            </a:r>
          </a:p>
          <a:p>
            <a:pPr>
              <a:buNone/>
            </a:pPr>
            <a:endParaRPr lang="ko-KR" altLang="en-US" sz="12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06588" y="215899"/>
          <a:ext cx="8651691" cy="6346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9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96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3477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가입자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사용자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조세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슬로베키아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39.9(39.3)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79.2(79.2)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63.0(63.9)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34.7(38.1)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54.6(53.7)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61.7(58.3)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27.5(27.5)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52.3(52.6)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50.1(44.9)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사이프로서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52.1(54.8)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49.5(46.4)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26.2(26.8)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50.9(50.0)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48.8(45.8)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24.5(24.0)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24.2(23.8)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49.3(48.3)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44.5(46.9)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23.5(22.6)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46.5(45.3)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44.3(43.2)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23.0(25.0)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46.1(46.3)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40.0(39.1)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21.9(22.3)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43.7(42.8)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39.8(40.6)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20.9(20.0)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43.5(47.0)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38.8(38.9)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20.7(20.3)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40.6(40.5)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34.8(31.6)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39.0(37.7)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34.6(31.9)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19.2(18.5)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37.5(38.2)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34.5(33.1)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19.0(17.9)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37.6(38.7)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31.5(31.5)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16.9(17.4)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36.3(38.4)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30.2(31.0)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16.4(16.4)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33.4(35.6)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29.7(30.0)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16.2(22.5)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32.8(29.4)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29.6(29.2)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32.7(29.9)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29.4(30.5)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27.3(24.7)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28.9(27.3)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13.7(15.1)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28.4(27.1)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10.9(12.1)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26.5(29.7)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25.7(25.2)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8.8(9.4)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22.8(25.1)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23.4(24.9)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6.1(5.9)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10.3(-)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20.1(20.6)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0.6(0.0)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9.7(9.1)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19.4(14.4)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grpSp>
        <p:nvGrpSpPr>
          <p:cNvPr id="82" name="그룹 81"/>
          <p:cNvGrpSpPr/>
          <p:nvPr/>
        </p:nvGrpSpPr>
        <p:grpSpPr>
          <a:xfrm>
            <a:off x="1571604" y="60347"/>
            <a:ext cx="7228028" cy="6449570"/>
            <a:chOff x="1571604" y="60347"/>
            <a:chExt cx="7228028" cy="6449570"/>
          </a:xfrm>
        </p:grpSpPr>
        <p:sp>
          <p:nvSpPr>
            <p:cNvPr id="4" name="직사각형 3"/>
            <p:cNvSpPr/>
            <p:nvPr/>
          </p:nvSpPr>
          <p:spPr>
            <a:xfrm>
              <a:off x="1597004" y="528516"/>
              <a:ext cx="5746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571604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476740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7359632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97004" y="769940"/>
              <a:ext cx="522309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597004" y="1012847"/>
              <a:ext cx="4127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597004" y="1260515"/>
              <a:ext cx="3937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597004" y="1498640"/>
              <a:ext cx="3841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597004" y="1741527"/>
              <a:ext cx="34133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597004" y="1984234"/>
              <a:ext cx="3318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597004" y="2225658"/>
              <a:ext cx="3079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597004" y="2468565"/>
              <a:ext cx="2937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597004" y="2716233"/>
              <a:ext cx="2698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597003" y="2954358"/>
              <a:ext cx="255610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597004" y="3197245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597004" y="3448072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597003" y="3689496"/>
              <a:ext cx="231797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597004" y="3932403"/>
              <a:ext cx="2365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597004" y="4180071"/>
              <a:ext cx="222272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597004" y="4418196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597004" y="4661083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597004" y="4903790"/>
              <a:ext cx="2032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597004" y="5145214"/>
              <a:ext cx="1984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597004" y="5388121"/>
              <a:ext cx="1841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1597004" y="5635789"/>
              <a:ext cx="1222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597004" y="5873914"/>
              <a:ext cx="1079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597004" y="6116801"/>
              <a:ext cx="889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597004" y="6365917"/>
              <a:ext cx="4603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4479924" y="528516"/>
              <a:ext cx="11350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4479924" y="769940"/>
              <a:ext cx="7588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4479924" y="1012847"/>
              <a:ext cx="7350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479924" y="1260515"/>
              <a:ext cx="7302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479924" y="1498640"/>
              <a:ext cx="7159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479925" y="1741527"/>
              <a:ext cx="7016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479924" y="1984234"/>
              <a:ext cx="6873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4479924" y="2225658"/>
              <a:ext cx="6635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4479924" y="2468565"/>
              <a:ext cx="6588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4479924" y="2716233"/>
              <a:ext cx="6350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4479924" y="2954358"/>
              <a:ext cx="6302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4479924" y="3197245"/>
              <a:ext cx="5873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4479924" y="3448072"/>
              <a:ext cx="5730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4479924" y="3689496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479924" y="3932403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4479925" y="4180071"/>
              <a:ext cx="511176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4479924" y="4418196"/>
              <a:ext cx="4778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4479924" y="4661083"/>
              <a:ext cx="4445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4479924" y="4903790"/>
              <a:ext cx="4397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4479924" y="5145214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4479924" y="5388121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4479924" y="5635789"/>
              <a:ext cx="2587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4479924" y="5873914"/>
              <a:ext cx="2254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4479924" y="6116801"/>
              <a:ext cx="1254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4479924" y="6365917"/>
              <a:ext cx="1158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358082" y="528516"/>
              <a:ext cx="9191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7358082" y="769940"/>
              <a:ext cx="890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7358082" y="1012847"/>
              <a:ext cx="719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7358082" y="1260515"/>
              <a:ext cx="7095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7358082" y="1498640"/>
              <a:ext cx="7000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7358082" y="1741527"/>
              <a:ext cx="6905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7358082" y="1984234"/>
              <a:ext cx="6524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7358082" y="2225658"/>
              <a:ext cx="6429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7358082" y="2468565"/>
              <a:ext cx="5952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7358082" y="2716233"/>
              <a:ext cx="5762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7358082" y="2954358"/>
              <a:ext cx="5619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7358082" y="3197245"/>
              <a:ext cx="509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7358082" y="3448072"/>
              <a:ext cx="500043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7358082" y="3689496"/>
              <a:ext cx="4952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7358082" y="3932403"/>
              <a:ext cx="4619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7358082" y="4180071"/>
              <a:ext cx="4476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7358082" y="4418196"/>
              <a:ext cx="42860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7358082" y="4661083"/>
              <a:ext cx="4238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7358082" y="4903790"/>
              <a:ext cx="4190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7358082" y="5145214"/>
              <a:ext cx="4047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7358082" y="5388121"/>
              <a:ext cx="3952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7358082" y="5635789"/>
              <a:ext cx="3571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7358082" y="5873914"/>
              <a:ext cx="338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7358082" y="6116801"/>
              <a:ext cx="2952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7358082" y="6365917"/>
              <a:ext cx="2666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912941"/>
            <a:ext cx="8462992" cy="29448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경제정책에도 중대한 영향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거시적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국민경제의 부담능력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개별 경제주체의 부정적 유인 억제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종합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복지국가의 재정규모는 국민경제의 부담능력을 감안 합리적 수준에서 결정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다양한 재원조달방안 중 경제적 충격 최소화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가치이념 충실히 반영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690565"/>
            <a:ext cx="8605868" cy="559595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/>
              <a:t>3) </a:t>
            </a:r>
            <a:r>
              <a:rPr lang="ko-KR" altLang="en-US" sz="2400" dirty="0"/>
              <a:t>사회복지운영재원으로서 조세와 사회보험료의 장단점</a:t>
            </a:r>
            <a:endParaRPr lang="en-US" altLang="ko-KR" sz="24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/>
              <a:t>조세의 장단점</a:t>
            </a:r>
            <a:endParaRPr lang="en-US" altLang="ko-KR" sz="18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일반조세의 경우 다양한 소득원</a:t>
            </a:r>
            <a:r>
              <a:rPr lang="en-US" altLang="ko-KR" sz="1800" dirty="0"/>
              <a:t>, </a:t>
            </a:r>
            <a:r>
              <a:rPr lang="ko-KR" altLang="en-US" sz="1800" dirty="0"/>
              <a:t>재산</a:t>
            </a:r>
            <a:r>
              <a:rPr lang="en-US" altLang="ko-KR" sz="1800" dirty="0"/>
              <a:t>, </a:t>
            </a:r>
            <a:r>
              <a:rPr lang="ko-KR" altLang="en-US" sz="1800" dirty="0"/>
              <a:t>상품</a:t>
            </a:r>
            <a:r>
              <a:rPr lang="en-US" altLang="ko-KR" sz="1800" dirty="0"/>
              <a:t>, </a:t>
            </a:r>
            <a:r>
              <a:rPr lang="ko-KR" altLang="en-US" sz="1800" dirty="0"/>
              <a:t>서비스에 부과</a:t>
            </a:r>
            <a:r>
              <a:rPr lang="en-US" altLang="ko-KR" sz="1600" dirty="0"/>
              <a:t>(</a:t>
            </a:r>
            <a:r>
              <a:rPr lang="ko-KR" altLang="en-US" sz="1600" dirty="0"/>
              <a:t>부과대상의 다양성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일반재정에 편입되어 특정한 목적에 구속 없이 활용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재정운영의 안정성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환경변화에 유연하게 적응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재정수입과 재정지출의 측면에서 </a:t>
            </a:r>
            <a:r>
              <a:rPr lang="en-US" altLang="ko-KR" sz="1800" dirty="0"/>
              <a:t>(</a:t>
            </a:r>
            <a:r>
              <a:rPr lang="ko-KR" altLang="en-US" sz="1600" dirty="0"/>
              <a:t>사회보험의 보험료보다</a:t>
            </a:r>
            <a:r>
              <a:rPr lang="en-US" altLang="ko-KR" sz="1800" dirty="0"/>
              <a:t>) </a:t>
            </a:r>
            <a:r>
              <a:rPr lang="ko-KR" altLang="en-US" sz="1800" dirty="0"/>
              <a:t>탁월한 분배적 효과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국가의 다른 일반사업들과 예산확보경쟁</a:t>
            </a:r>
            <a:r>
              <a:rPr lang="en-US" altLang="ko-KR" sz="1800" dirty="0"/>
              <a:t>, </a:t>
            </a:r>
            <a:r>
              <a:rPr lang="ko-KR" altLang="en-US" sz="1800" dirty="0"/>
              <a:t>재정운영의 불안정성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사업별 예산배분이 정치적 과정을 통해 결정되어 사회복지 재정운영의 불안정성과 개별 제도간 재정의 불균형 현상 초래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제도운영에 대한 국가간섭 증가</a:t>
            </a:r>
            <a:r>
              <a:rPr lang="en-US" altLang="ko-KR" sz="1800" dirty="0"/>
              <a:t>, </a:t>
            </a:r>
            <a:r>
              <a:rPr lang="ko-KR" altLang="en-US" sz="1800" dirty="0"/>
              <a:t>경직성과 </a:t>
            </a:r>
            <a:r>
              <a:rPr lang="ko-KR" altLang="en-US" sz="1800" dirty="0" err="1"/>
              <a:t>관료성</a:t>
            </a:r>
            <a:r>
              <a:rPr lang="ko-KR" altLang="en-US" sz="1800" dirty="0"/>
              <a:t> 심화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404969"/>
            <a:ext cx="8820150" cy="416717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사회보험료의 장단점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일종의 목적세로서 사회복지 분야의 특정 목표를 위해 징수</a:t>
            </a:r>
            <a:r>
              <a:rPr lang="en-US" altLang="ko-KR" sz="1800" dirty="0"/>
              <a:t> (</a:t>
            </a:r>
            <a:r>
              <a:rPr lang="ko-KR" altLang="en-US" sz="1800" dirty="0"/>
              <a:t>목적구속의 원칙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혜택은 사전적으로 보험료를 부담한 계층에 국한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본연의 목표에만 배타적으로 활용</a:t>
            </a:r>
            <a:r>
              <a:rPr lang="en-US" altLang="ko-KR" sz="1800" dirty="0"/>
              <a:t>: </a:t>
            </a:r>
            <a:r>
              <a:rPr lang="ko-KR" altLang="en-US" sz="1800" dirty="0"/>
              <a:t>재정운영의 안정성과 국민적 신뢰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급여청구의 법적 도덕적 권리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종전생활수준에 상응하는 급여</a:t>
            </a:r>
            <a:r>
              <a:rPr lang="en-US" altLang="ko-KR" sz="1800" dirty="0"/>
              <a:t>(</a:t>
            </a:r>
            <a:r>
              <a:rPr lang="ko-KR" altLang="en-US" sz="1800" dirty="0"/>
              <a:t>소득비례급여</a:t>
            </a:r>
            <a:r>
              <a:rPr lang="en-US" altLang="ko-KR" sz="1800" dirty="0"/>
              <a:t>)</a:t>
            </a:r>
            <a:r>
              <a:rPr lang="ko-KR" altLang="en-US" sz="1800" dirty="0"/>
              <a:t>는 사회보험에서만 가능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</a:t>
            </a:r>
            <a:r>
              <a:rPr lang="en-US" altLang="ko-KR" sz="1750" dirty="0"/>
              <a:t> : </a:t>
            </a:r>
            <a:r>
              <a:rPr lang="ko-KR" altLang="en-US" sz="1750" dirty="0"/>
              <a:t>능력에 의한 부담과 능력에 근거한 급여</a:t>
            </a:r>
            <a:r>
              <a:rPr lang="en-US" altLang="ko-KR" sz="1750" dirty="0"/>
              <a:t>, </a:t>
            </a:r>
            <a:r>
              <a:rPr lang="ko-KR" altLang="en-US" sz="1750" dirty="0"/>
              <a:t>시장의 원리가 비교적 충실하게 반영</a:t>
            </a: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76" y="976316"/>
            <a:ext cx="8786842" cy="5024452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조세에 비해 분배적 기능이 취약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 err="1"/>
              <a:t>제도별</a:t>
            </a:r>
            <a:r>
              <a:rPr lang="ko-KR" altLang="en-US" sz="1800" dirty="0"/>
              <a:t> 독립채산의 원칙으로 인해 경제 사회적 변화에 유연한 대처능력 부족  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 (ex. </a:t>
            </a:r>
            <a:r>
              <a:rPr lang="ko-KR" altLang="en-US" sz="1800" dirty="0"/>
              <a:t>고용보험제도의 실업급여사업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(3) </a:t>
            </a:r>
            <a:r>
              <a:rPr lang="ko-KR" altLang="en-US" sz="1800" dirty="0"/>
              <a:t>종합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운영재원으로서 조세와 보험료는 상호 배타적 관계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합리성의 관점에서 공정한 역할분담과 상호간 기능의 보완 필요성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재원의 결정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: </a:t>
            </a:r>
            <a:r>
              <a:rPr lang="ko-KR" altLang="en-US" sz="1800" dirty="0"/>
              <a:t>사업의 목표와 기능 그리고</a:t>
            </a:r>
            <a:r>
              <a:rPr lang="en-US" altLang="ko-KR" sz="1800" dirty="0"/>
              <a:t> </a:t>
            </a:r>
            <a:r>
              <a:rPr lang="ko-KR" altLang="en-US" sz="1800" dirty="0"/>
              <a:t>파급효과를 감안하여 결정</a:t>
            </a:r>
            <a:r>
              <a:rPr lang="en-US" altLang="ko-KR" sz="1800" dirty="0"/>
              <a:t>(ex.</a:t>
            </a:r>
            <a:r>
              <a:rPr lang="ko-KR" altLang="en-US" sz="1800" dirty="0"/>
              <a:t> 모성보호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공동재원으로 사업수행의 경우 단순히 정치적 결정을 토대로 분담비율을 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결정할 것이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객관적이고 논리적 차원에서 결정되어야 함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32" y="428604"/>
            <a:ext cx="9177372" cy="616745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  <a:buNone/>
            </a:pPr>
            <a:r>
              <a:rPr lang="ko-KR" altLang="en-US" sz="2400" dirty="0"/>
              <a:t>제</a:t>
            </a:r>
            <a:r>
              <a:rPr lang="en-US" altLang="ko-KR" sz="2400" dirty="0"/>
              <a:t>3</a:t>
            </a:r>
            <a:r>
              <a:rPr lang="ko-KR" altLang="en-US" sz="2400" dirty="0"/>
              <a:t>절 사회보험제도에서 보험의 역할</a:t>
            </a:r>
            <a:endParaRPr lang="en-US" altLang="ko-KR" sz="500" dirty="0"/>
          </a:p>
          <a:p>
            <a:pPr marL="173037" indent="0">
              <a:lnSpc>
                <a:spcPct val="120000"/>
              </a:lnSpc>
              <a:spcBef>
                <a:spcPts val="4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1. </a:t>
            </a:r>
            <a:r>
              <a:rPr lang="ko-KR" altLang="en-US" sz="1800" dirty="0"/>
              <a:t>논의의 배경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사회보험의 운영재원 </a:t>
            </a:r>
            <a:r>
              <a:rPr lang="en-US" altLang="ko-KR" sz="1800" dirty="0"/>
              <a:t>: </a:t>
            </a:r>
            <a:r>
              <a:rPr lang="ko-KR" altLang="en-US" sz="1800" dirty="0"/>
              <a:t>조세 부분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공무원연금이나 군인연금의 절반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일반 사회보험제도의 관리운영비의 전부 또는 일부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스위스 국민연금 재정의 </a:t>
            </a:r>
            <a:r>
              <a:rPr lang="en-US" altLang="ko-KR" sz="1800" dirty="0"/>
              <a:t>1/3, </a:t>
            </a:r>
            <a:r>
              <a:rPr lang="ko-KR" altLang="en-US" sz="1800" dirty="0"/>
              <a:t>독일과 프랑스의 국민연금 재정의 약 </a:t>
            </a:r>
            <a:r>
              <a:rPr lang="en-US" altLang="ko-KR" sz="1800" dirty="0"/>
              <a:t>20%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독일 농민연금제도의 경우 보험재정의 </a:t>
            </a:r>
            <a:r>
              <a:rPr lang="en-US" altLang="ko-KR" sz="1800" dirty="0"/>
              <a:t>3/4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사안별</a:t>
            </a:r>
            <a:r>
              <a:rPr lang="en-US" altLang="ko-KR" sz="1800" dirty="0"/>
              <a:t>(</a:t>
            </a:r>
            <a:r>
              <a:rPr lang="ko-KR" altLang="en-US" sz="1800" dirty="0"/>
              <a:t>육아휴직</a:t>
            </a:r>
            <a:r>
              <a:rPr lang="en-US" altLang="ko-KR" sz="1800" dirty="0"/>
              <a:t>, </a:t>
            </a:r>
            <a:r>
              <a:rPr lang="ko-KR" altLang="en-US" sz="1800" dirty="0"/>
              <a:t>군복무</a:t>
            </a:r>
            <a:r>
              <a:rPr lang="en-US" altLang="ko-KR" sz="1800" dirty="0"/>
              <a:t>, </a:t>
            </a:r>
            <a:r>
              <a:rPr lang="ko-KR" altLang="en-US" sz="1800" dirty="0"/>
              <a:t>학업기간</a:t>
            </a:r>
            <a:r>
              <a:rPr lang="en-US" altLang="ko-KR" sz="1800" dirty="0"/>
              <a:t>)</a:t>
            </a:r>
            <a:r>
              <a:rPr lang="ko-KR" altLang="en-US" sz="1800" dirty="0"/>
              <a:t>로 </a:t>
            </a:r>
            <a:r>
              <a:rPr lang="ko-KR" altLang="en-US" sz="1800" dirty="0" err="1"/>
              <a:t>연금크레딧</a:t>
            </a:r>
            <a:r>
              <a:rPr lang="ko-KR" altLang="en-US" sz="1800" dirty="0"/>
              <a:t> 비용 전액 정부 부담</a:t>
            </a:r>
            <a:r>
              <a:rPr lang="en-US" altLang="ko-KR" sz="1800" dirty="0"/>
              <a:t>, 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고용보험이나 의료보험제도에 대한 재정보조와 결손보장</a:t>
            </a:r>
            <a:endParaRPr lang="en-US" altLang="ko-KR" sz="1800" dirty="0"/>
          </a:p>
          <a:p>
            <a:pPr marL="173037" indent="0">
              <a:lnSpc>
                <a:spcPct val="120000"/>
              </a:lnSpc>
              <a:spcBef>
                <a:spcPts val="10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2. </a:t>
            </a:r>
            <a:r>
              <a:rPr lang="ko-KR" altLang="en-US" sz="1800" dirty="0"/>
              <a:t>사회보험 재정에 있어서 보험료와 조세의 역할에 대한 이론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사회보험 고유의 보험사업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연대성의 원리를 기반으로 한 위험의 분산</a:t>
            </a:r>
            <a:r>
              <a:rPr lang="en-US" altLang="ko-KR" sz="1800" dirty="0"/>
              <a:t>, </a:t>
            </a:r>
            <a:r>
              <a:rPr lang="ko-KR" altLang="en-US" sz="1800" dirty="0"/>
              <a:t>저축기능을 통한 소득의 시기적 이전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국가목적사업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사회적 조화를 목적으로 하는 소득재분배</a:t>
            </a:r>
            <a:r>
              <a:rPr lang="en-US" altLang="ko-KR" sz="1800" dirty="0"/>
              <a:t>, </a:t>
            </a:r>
            <a:r>
              <a:rPr lang="ko-KR" altLang="en-US" sz="1800" dirty="0"/>
              <a:t>국가사업의 대행</a:t>
            </a:r>
            <a:br>
              <a:rPr lang="en-US" altLang="ko-KR" sz="1800" dirty="0"/>
            </a:br>
            <a:r>
              <a:rPr lang="en-US" altLang="ko-KR" sz="1800" dirty="0"/>
              <a:t>  (ex. </a:t>
            </a:r>
            <a:r>
              <a:rPr lang="ko-KR" altLang="en-US" sz="1800" dirty="0"/>
              <a:t>고용보험의 고용안정사업과 직업능력개발사업</a:t>
            </a:r>
            <a:r>
              <a:rPr lang="en-US" altLang="ko-KR" sz="1800" dirty="0"/>
              <a:t>)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조세와 보험료의 분담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사업목적에 상응하는 재원조달의 원칙</a:t>
            </a:r>
          </a:p>
          <a:p>
            <a:pPr marL="536575" indent="-260350">
              <a:lnSpc>
                <a:spcPct val="120000"/>
              </a:lnSpc>
              <a:spcBef>
                <a:spcPts val="400"/>
              </a:spcBef>
            </a:pPr>
            <a:endParaRPr lang="en-US" altLang="ko-KR" sz="2000" dirty="0"/>
          </a:p>
          <a:p>
            <a:pPr marL="536575" indent="-260350">
              <a:lnSpc>
                <a:spcPct val="120000"/>
              </a:lnSpc>
              <a:spcBef>
                <a:spcPts val="400"/>
              </a:spcBef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2873381"/>
          </a:xfrm>
        </p:spPr>
        <p:txBody>
          <a:bodyPr>
            <a:normAutofit/>
          </a:bodyPr>
          <a:lstStyle/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사회보험에 대한 국가의 재정적 지원대상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3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소득재분배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공공재적 성격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국가사업의 대행</a:t>
            </a:r>
            <a:r>
              <a:rPr lang="en-US" altLang="ko-KR" sz="1800" dirty="0"/>
              <a:t> (ex. </a:t>
            </a:r>
            <a:r>
              <a:rPr lang="ko-KR" altLang="en-US" sz="1800" dirty="0"/>
              <a:t>독일의 재외국민연금법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국가의 일반정책 수행과정에서 사회보험에 대한 재정불안 초래 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(ex. </a:t>
            </a:r>
            <a:r>
              <a:rPr lang="ko-KR" altLang="en-US" sz="1800" dirty="0"/>
              <a:t>공공기관의 대대적 구조조정으로 인한 연금재정의 부실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최종적 책임자로서 재정안정을 위한 법적 도덕적 의무</a:t>
            </a: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14422"/>
            <a:ext cx="8401080" cy="392909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잘못된 재정으로 인한 부작용</a:t>
            </a:r>
            <a:endParaRPr lang="en-US" altLang="ko-KR" sz="2400" b="1" dirty="0"/>
          </a:p>
          <a:p>
            <a:pPr algn="ctr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200" dirty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분배정책적 측면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보험료는 조세에 비해 분배적 기능 미흡</a:t>
            </a:r>
            <a:r>
              <a:rPr lang="en-US" altLang="ko-KR" sz="1800" dirty="0"/>
              <a:t>, </a:t>
            </a:r>
            <a:r>
              <a:rPr lang="ko-KR" altLang="en-US" sz="1800" dirty="0"/>
              <a:t>분배적 왜곡 초래 가능성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국가목적사업의 경우 그 혜택이 전체 국민에게 돌아가는 반면</a:t>
            </a:r>
            <a:r>
              <a:rPr lang="en-US" altLang="ko-KR" sz="1800" dirty="0"/>
              <a:t>, </a:t>
            </a:r>
            <a:r>
              <a:rPr lang="ko-KR" altLang="en-US" sz="1800" dirty="0"/>
              <a:t>비용은 일부 사회계층</a:t>
            </a:r>
            <a:r>
              <a:rPr lang="en-US" altLang="ko-KR" sz="1800" dirty="0"/>
              <a:t>(</a:t>
            </a:r>
            <a:r>
              <a:rPr lang="ko-KR" altLang="en-US" sz="1600" dirty="0"/>
              <a:t>보험가입자</a:t>
            </a:r>
            <a:r>
              <a:rPr lang="en-US" altLang="ko-KR" sz="1800" dirty="0"/>
              <a:t>)</a:t>
            </a:r>
            <a:r>
              <a:rPr lang="ko-KR" altLang="en-US" sz="1800" dirty="0"/>
              <a:t>의 특정소득</a:t>
            </a:r>
            <a:r>
              <a:rPr lang="en-US" altLang="ko-KR" sz="1800" dirty="0"/>
              <a:t>(</a:t>
            </a:r>
            <a:r>
              <a:rPr lang="ko-KR" altLang="en-US" sz="1600" dirty="0"/>
              <a:t>임금소득과 사업소득 등</a:t>
            </a:r>
            <a:r>
              <a:rPr lang="en-US" altLang="ko-KR" sz="1800" dirty="0"/>
              <a:t>)</a:t>
            </a:r>
            <a:r>
              <a:rPr lang="ko-KR" altLang="en-US" sz="1800" dirty="0"/>
              <a:t>에 대해서만 부과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사회보험의 소득상한선은 고소득계층을 국가위탁사업의 비용부담으로부터 면제</a:t>
            </a: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412875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경제정책적 측면</a:t>
            </a:r>
            <a:endParaRPr lang="en-US" altLang="ko-KR" sz="1800" dirty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3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국가책임을 사회보험에 </a:t>
            </a:r>
            <a:r>
              <a:rPr lang="ko-KR" altLang="en-US" sz="1800" dirty="0" err="1"/>
              <a:t>전가시</a:t>
            </a:r>
            <a:r>
              <a:rPr lang="ko-KR" altLang="en-US" sz="1800" dirty="0"/>
              <a:t> 보험료의 인상요인 </a:t>
            </a:r>
            <a:br>
              <a:rPr lang="en-US" altLang="ko-KR" sz="1800" dirty="0"/>
            </a:br>
            <a:r>
              <a:rPr lang="ko-KR" altLang="en-US" sz="1800" dirty="0"/>
              <a:t>→</a:t>
            </a:r>
            <a:r>
              <a:rPr lang="en-US" altLang="ko-KR" sz="1800" dirty="0"/>
              <a:t> </a:t>
            </a:r>
            <a:r>
              <a:rPr lang="ko-KR" altLang="en-US" sz="1800" dirty="0"/>
              <a:t>기업의 인건비 부담 → 기업의 인력수요 위축 </a:t>
            </a:r>
            <a:br>
              <a:rPr lang="en-US" altLang="ko-KR" sz="1800" dirty="0"/>
            </a:br>
            <a:r>
              <a:rPr lang="ko-KR" altLang="en-US" sz="1800" dirty="0"/>
              <a:t>→ 실업률 증가와 기업의 대외경쟁력 약화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 부담의 증가는 근로의욕 약화 요인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사업목적에 상응하는 재원조달의 원칙 장점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국가의 비용전가행위 차단되어 분배정의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고용안정과 경제성장의 효과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 재정운영의 안정성과 국민의 제도신뢰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사회보험의 </a:t>
            </a:r>
            <a:r>
              <a:rPr lang="ko-KR" altLang="en-US" sz="1800" dirty="0" err="1"/>
              <a:t>보장성</a:t>
            </a:r>
            <a:r>
              <a:rPr lang="ko-KR" altLang="en-US" sz="1800" dirty="0"/>
              <a:t> 강화를 위한 보험료의 인상을 용이하게 실현</a:t>
            </a: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381262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b="1" dirty="0"/>
              <a:t>4. </a:t>
            </a:r>
            <a:r>
              <a:rPr lang="ko-KR" altLang="en-US" sz="1800" b="1" dirty="0"/>
              <a:t>사업목적에 상응하는 재정조달의 원칙이 지켜질 경우 예상되는 기대효과</a:t>
            </a:r>
            <a:endParaRPr lang="en-US" altLang="ko-KR" sz="1800" b="1" dirty="0"/>
          </a:p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069830"/>
            <a:ext cx="882645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개별 사회보험제도들이 수행하는 사업의 특성에 따라 활용 재원을 구분하는</a:t>
            </a:r>
            <a:endParaRPr lang="en-US" altLang="ko-KR" dirty="0"/>
          </a:p>
          <a:p>
            <a:r>
              <a:rPr lang="en-US" altLang="ko-KR" dirty="0"/>
              <a:t>   ‘</a:t>
            </a:r>
            <a:r>
              <a:rPr lang="ko-KR" altLang="en-US" dirty="0"/>
              <a:t>사업 목적에 상응하는 재원조달의 원칙</a:t>
            </a:r>
            <a:r>
              <a:rPr lang="en-US" altLang="ko-KR" dirty="0"/>
              <a:t>‘</a:t>
            </a:r>
            <a:r>
              <a:rPr lang="ko-KR" altLang="en-US" dirty="0"/>
              <a:t>이 확립될 필요성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사회보험제도에 대한 국가의 자의적 비용전가 행위 차단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→분배정의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고용안정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경제성장의 효과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사회보험 재정 운영의 안전성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제도에 대한 국민의 신뢰 제고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국민의 신뢰는 국민이 제도의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보장성을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강화하기 위해 요구되는 보험료의 인상을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/>
              <a:t>   </a:t>
            </a:r>
            <a:r>
              <a:rPr lang="ko-KR" altLang="en-US" dirty="0"/>
              <a:t> 수용할 수 있게 하는 기반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05775198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643489" cy="503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70717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357298"/>
            <a:ext cx="8606760" cy="5072090"/>
          </a:xfrm>
        </p:spPr>
        <p:txBody>
          <a:bodyPr>
            <a:noAutofit/>
          </a:bodyPr>
          <a:lstStyle/>
          <a:p>
            <a:pPr marL="363538" indent="-363538">
              <a:buAutoNum type="arabicPeriod"/>
            </a:pPr>
            <a:r>
              <a:rPr lang="ko-KR" altLang="en-US" sz="2000" dirty="0"/>
              <a:t>의미</a:t>
            </a:r>
            <a:endParaRPr lang="en-US" altLang="ko-KR" sz="2000" dirty="0"/>
          </a:p>
          <a:p>
            <a:pPr marL="363538" indent="-363538">
              <a:buNone/>
            </a:pPr>
            <a:endParaRPr lang="en-US" altLang="ko-KR" sz="900" dirty="0"/>
          </a:p>
          <a:p>
            <a:pPr marL="449263" indent="-261938"/>
            <a:r>
              <a:rPr lang="ko-KR" altLang="en-US" sz="1800" dirty="0"/>
              <a:t>복지재원을 어떠한 방식으로 관리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제도운영에 있어서 회계방식의 선택 문제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핵심적 관심사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재정의 수지균형을 유지할 수 있는 기준의 선택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통상적으로 사회보장제도에 있어서 부담과 혜택 상호간에는 상당한 시차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(time-lag)</a:t>
            </a:r>
            <a:r>
              <a:rPr lang="ko-KR" altLang="en-US" sz="1800" dirty="0"/>
              <a:t>가 존재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수지균형의 기준</a:t>
            </a:r>
            <a:r>
              <a:rPr lang="en-US" altLang="ko-KR" sz="1800" dirty="0"/>
              <a:t>(</a:t>
            </a:r>
            <a:r>
              <a:rPr lang="ko-KR" altLang="en-US" sz="1800" dirty="0"/>
              <a:t>재정관리방식</a:t>
            </a:r>
            <a:r>
              <a:rPr lang="en-US" altLang="ko-KR" sz="1800" dirty="0"/>
              <a:t>)</a:t>
            </a:r>
            <a:r>
              <a:rPr lang="ko-KR" altLang="en-US" sz="1800" dirty="0"/>
              <a:t>의 선택에 따라 매년 소요재정의 규모</a:t>
            </a:r>
            <a:r>
              <a:rPr lang="en-US" altLang="ko-KR" sz="1800" dirty="0"/>
              <a:t>, </a:t>
            </a:r>
            <a:r>
              <a:rPr lang="ko-KR" altLang="en-US" sz="1800"/>
              <a:t>적립기금의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보험료의 수준 등이 상당한 차이를 보이게 됨</a:t>
            </a:r>
            <a:r>
              <a:rPr lang="en-US" altLang="ko-KR" sz="1800" dirty="0"/>
              <a:t>.</a:t>
            </a:r>
          </a:p>
          <a:p>
            <a:pPr marL="449263" indent="-261938"/>
            <a:r>
              <a:rPr lang="ko-KR" altLang="en-US" sz="1800" dirty="0"/>
              <a:t>재정관리방식의 선택에 따라 경제정책이나 분배정책 그리고 사회보장정책에 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상당한 파급효과</a:t>
            </a:r>
            <a:endParaRPr lang="en-US" altLang="ko-KR" sz="1800" dirty="0"/>
          </a:p>
          <a:p>
            <a:pPr marL="473075" indent="-285750"/>
            <a:r>
              <a:rPr lang="ko-KR" altLang="en-US" sz="1800" dirty="0"/>
              <a:t>재정관리방식은 사회보장제도의 특성을 결정하는 가장 기본적이고 핵심적인 것으로서</a:t>
            </a:r>
            <a:r>
              <a:rPr lang="en-US" altLang="ko-KR" sz="1800" dirty="0"/>
              <a:t>, </a:t>
            </a:r>
            <a:r>
              <a:rPr lang="ko-KR" altLang="en-US" sz="1800" dirty="0"/>
              <a:t>마치 고층건물에서 초석과 같은 기능</a:t>
            </a:r>
            <a:endParaRPr lang="en-US" altLang="ko-KR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28612"/>
            <a:ext cx="3857652" cy="928686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제</a:t>
            </a:r>
            <a:r>
              <a:rPr lang="en-US" altLang="ko-KR" sz="2800" b="1" dirty="0"/>
              <a:t>4</a:t>
            </a:r>
            <a:r>
              <a:rPr lang="ko-KR" altLang="en-US" sz="2800" b="1" dirty="0"/>
              <a:t>절 재정관리방식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1835696" y="836712"/>
            <a:ext cx="5256584" cy="5040560"/>
          </a:xfrm>
          <a:prstGeom prst="ellipse">
            <a:avLst/>
          </a:prstGeom>
          <a:noFill/>
          <a:ln w="381000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743908" y="3068960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solidFill>
                  <a:schemeClr val="tx1"/>
                </a:solidFill>
              </a:rPr>
              <a:t>사회보장 시스템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743908" y="1844824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국민저축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국내투자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이자율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743908" y="4293096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사회안정</a:t>
            </a:r>
            <a:r>
              <a:rPr lang="en-US" altLang="ko-KR" sz="12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개인소비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정부 지출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375756" y="2708920"/>
            <a:ext cx="972108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인건비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생산성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고용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580112" y="2708920"/>
            <a:ext cx="1008112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소득분배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가처분 소득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개인 소비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정부 지출</a:t>
            </a: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4463988" y="1148622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4463988" y="242088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5" idx="2"/>
          </p:cNvCxnSpPr>
          <p:nvPr/>
        </p:nvCxnSpPr>
        <p:spPr>
          <a:xfrm>
            <a:off x="4463988" y="3645024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4452229" y="494116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endCxn id="8" idx="1"/>
          </p:cNvCxnSpPr>
          <p:nvPr/>
        </p:nvCxnSpPr>
        <p:spPr>
          <a:xfrm>
            <a:off x="2051720" y="3356992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9" idx="3"/>
          </p:cNvCxnSpPr>
          <p:nvPr/>
        </p:nvCxnSpPr>
        <p:spPr>
          <a:xfrm>
            <a:off x="6588224" y="3356992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3383868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5220072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22814" y="66289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국내총생산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11055" y="5713511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국내총생산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79712" y="6172704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[</a:t>
            </a:r>
            <a:r>
              <a:rPr lang="ko-KR" altLang="en-US" dirty="0"/>
              <a:t>그림</a:t>
            </a:r>
            <a:r>
              <a:rPr lang="en-US" altLang="ko-KR" dirty="0"/>
              <a:t>14-1] </a:t>
            </a:r>
            <a:r>
              <a:rPr lang="ko-KR" altLang="en-US" dirty="0"/>
              <a:t>사회복지정책과 경제정책의 상관관계</a:t>
            </a:r>
          </a:p>
        </p:txBody>
      </p:sp>
    </p:spTree>
    <p:extLst>
      <p:ext uri="{BB962C8B-B14F-4D97-AF65-F5344CB8AC3E}">
        <p14:creationId xmlns:p14="http://schemas.microsoft.com/office/powerpoint/2010/main" val="1765199432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1"/>
          <p:cNvGrpSpPr/>
          <p:nvPr/>
        </p:nvGrpSpPr>
        <p:grpSpPr>
          <a:xfrm>
            <a:off x="642910" y="1357298"/>
            <a:ext cx="7358114" cy="4357718"/>
            <a:chOff x="1428728" y="1928802"/>
            <a:chExt cx="6357982" cy="321471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1928802"/>
              <a:ext cx="6357982" cy="3214710"/>
            </a:xfrm>
            <a:prstGeom prst="roundRect">
              <a:avLst/>
            </a:prstGeom>
            <a:effectLst>
              <a:outerShdw blurRad="50800" dist="38100" dir="5400000" rotWithShape="0">
                <a:srgbClr val="000000">
                  <a:alpha val="35000"/>
                </a:srgbClr>
              </a:outerShdw>
              <a:softEdge rad="1270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타원 5"/>
            <p:cNvSpPr/>
            <p:nvPr/>
          </p:nvSpPr>
          <p:spPr>
            <a:xfrm>
              <a:off x="2143108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부담</a:t>
              </a:r>
            </a:p>
          </p:txBody>
        </p:sp>
        <p:sp>
          <p:nvSpPr>
            <p:cNvPr id="7" name="타원 6"/>
            <p:cNvSpPr/>
            <p:nvPr/>
          </p:nvSpPr>
          <p:spPr>
            <a:xfrm>
              <a:off x="5786446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혜택</a:t>
              </a:r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3571868" y="3141660"/>
              <a:ext cx="1928826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071934" y="2631040"/>
              <a:ext cx="9286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/>
                <a:t>시차</a:t>
              </a: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3643306" y="3500438"/>
              <a:ext cx="1857388" cy="11430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71868" y="3648678"/>
              <a:ext cx="1928826" cy="681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- </a:t>
              </a:r>
              <a:r>
                <a:rPr lang="ko-KR" altLang="en-US" b="1" dirty="0">
                  <a:solidFill>
                    <a:schemeClr val="bg1"/>
                  </a:solidFill>
                </a:rPr>
                <a:t>수지균형방식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>
                  <a:solidFill>
                    <a:schemeClr val="bg1"/>
                  </a:solidFill>
                </a:rPr>
                <a:t>매년 단위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>
                  <a:solidFill>
                    <a:schemeClr val="bg1"/>
                  </a:solidFill>
                </a:rPr>
                <a:t>생애 단위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EE84F09-C5AC-456E-81DC-7542FD3E2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264696"/>
          </a:xfrm>
        </p:spPr>
        <p:txBody>
          <a:bodyPr/>
          <a:lstStyle/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902033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23827" y="330426"/>
            <a:ext cx="3456384" cy="432048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재정관리 방식의 선택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411760" y="1296666"/>
            <a:ext cx="4621680" cy="1155420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사회보험제도 재정 수지균형 기준의 결정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793691" y="2953732"/>
            <a:ext cx="5916657" cy="183620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재정동원 규모의 결정</a:t>
            </a:r>
            <a:endParaRPr lang="en-US" altLang="ko-KR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조성되어야 하는 적립기금 규모의 결정</a:t>
            </a:r>
            <a:endParaRPr lang="en-US" altLang="ko-KR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보험료 수준의 결정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4056526" y="1482554"/>
            <a:ext cx="1283762" cy="28803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핵심 사안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526355" y="3219437"/>
            <a:ext cx="4392489" cy="48805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기준의 선택에 따라 수반되는 결정 사안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122602" y="4962173"/>
            <a:ext cx="1151609" cy="307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6" name="타원 15"/>
          <p:cNvSpPr/>
          <p:nvPr/>
        </p:nvSpPr>
        <p:spPr>
          <a:xfrm>
            <a:off x="2270942" y="5497249"/>
            <a:ext cx="1610797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경제적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7" name="타원 16"/>
          <p:cNvSpPr/>
          <p:nvPr/>
        </p:nvSpPr>
        <p:spPr>
          <a:xfrm>
            <a:off x="5448386" y="5557287"/>
            <a:ext cx="1694783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분배적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9" name="아래쪽 화살표 18"/>
          <p:cNvSpPr/>
          <p:nvPr/>
        </p:nvSpPr>
        <p:spPr>
          <a:xfrm>
            <a:off x="4470572" y="859747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/>
          <p:nvPr/>
        </p:nvCxnSpPr>
        <p:spPr>
          <a:xfrm flipH="1">
            <a:off x="3749141" y="5291582"/>
            <a:ext cx="265196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5312590" y="5269269"/>
            <a:ext cx="313830" cy="384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아래쪽 화살표 23"/>
          <p:cNvSpPr/>
          <p:nvPr/>
        </p:nvSpPr>
        <p:spPr>
          <a:xfrm>
            <a:off x="4499992" y="2528900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6860" y="6597352"/>
            <a:ext cx="3887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[</a:t>
            </a:r>
            <a:r>
              <a:rPr lang="ko-KR" altLang="en-US" sz="1400" dirty="0"/>
              <a:t>그림</a:t>
            </a:r>
            <a:r>
              <a:rPr lang="en-US" altLang="ko-KR" sz="1400" dirty="0"/>
              <a:t>14-10] </a:t>
            </a:r>
            <a:r>
              <a:rPr lang="ko-KR" altLang="en-US" sz="1400" dirty="0"/>
              <a:t>재정관리방식 선택의 의미와 효과</a:t>
            </a:r>
          </a:p>
        </p:txBody>
      </p:sp>
    </p:spTree>
    <p:extLst>
      <p:ext uri="{BB962C8B-B14F-4D97-AF65-F5344CB8AC3E}">
        <p14:creationId xmlns:p14="http://schemas.microsoft.com/office/powerpoint/2010/main" val="1973757467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1428736"/>
            <a:ext cx="8229600" cy="392911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/>
              <a:t>[ </a:t>
            </a:r>
            <a:r>
              <a:rPr lang="ko-KR" altLang="en-US" sz="2400" dirty="0"/>
              <a:t>사회적 애로요인의 성격과 재정관리방식</a:t>
            </a:r>
            <a:r>
              <a:rPr lang="en-US" altLang="ko-KR" sz="2400" dirty="0"/>
              <a:t> ]</a:t>
            </a:r>
          </a:p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질병이나 실업 등 </a:t>
            </a:r>
            <a:r>
              <a:rPr lang="ko-KR" altLang="en-US" sz="1800" dirty="0" err="1"/>
              <a:t>단기성</a:t>
            </a:r>
            <a:r>
              <a:rPr lang="ko-KR" altLang="en-US" sz="1800" dirty="0"/>
              <a:t> 위험이나 조세재원으로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매년 단위로 수지균형 </a:t>
            </a:r>
            <a:r>
              <a:rPr lang="en-US" altLang="ko-KR" sz="1800" dirty="0"/>
              <a:t>: </a:t>
            </a:r>
            <a:r>
              <a:rPr lang="ko-KR" altLang="en-US" sz="1800" dirty="0"/>
              <a:t>수입 </a:t>
            </a:r>
            <a:r>
              <a:rPr lang="en-US" altLang="ko-KR" sz="1800" dirty="0"/>
              <a:t>= </a:t>
            </a:r>
            <a:r>
              <a:rPr lang="ko-KR" altLang="en-US" sz="1800" dirty="0"/>
              <a:t>지출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최소한의 완충기금</a:t>
            </a:r>
            <a:r>
              <a:rPr lang="en-US" altLang="ko-KR" sz="1800" dirty="0"/>
              <a:t>(buffer-fund) </a:t>
            </a:r>
            <a:r>
              <a:rPr lang="ko-KR" altLang="en-US" sz="1800" dirty="0"/>
              <a:t>이외에 별도의 적립기금 불필요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endParaRPr lang="en-US" altLang="ko-KR" sz="500" dirty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노령</a:t>
            </a:r>
            <a:r>
              <a:rPr lang="en-US" altLang="ko-KR" sz="1800" dirty="0"/>
              <a:t>, </a:t>
            </a:r>
            <a:r>
              <a:rPr lang="ko-KR" altLang="en-US" sz="1800" dirty="0"/>
              <a:t>장애 등 </a:t>
            </a:r>
            <a:r>
              <a:rPr lang="ko-KR" altLang="en-US" sz="1800" dirty="0" err="1"/>
              <a:t>장기성</a:t>
            </a:r>
            <a:r>
              <a:rPr lang="ko-KR" altLang="en-US" sz="1800" dirty="0"/>
              <a:t> 위험을 대상으로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다양한 재정관리방식의 선택이 가능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따라서 재정관리방식의 선택에 따라 보험료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국내저축 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buNone/>
              <a:tabLst>
                <a:tab pos="812800" algn="l"/>
              </a:tabLst>
            </a:pPr>
            <a:r>
              <a:rPr lang="en-US" altLang="ko-KR" sz="1800" dirty="0"/>
              <a:t>    </a:t>
            </a:r>
            <a:r>
              <a:rPr lang="ko-KR" altLang="en-US" sz="1800" dirty="0"/>
              <a:t>등이 상당한 차이</a:t>
            </a: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27"/>
          <p:cNvGrpSpPr/>
          <p:nvPr/>
        </p:nvGrpSpPr>
        <p:grpSpPr>
          <a:xfrm>
            <a:off x="1000100" y="1071546"/>
            <a:ext cx="7072362" cy="4857784"/>
            <a:chOff x="642910" y="642918"/>
            <a:chExt cx="7072362" cy="4857784"/>
          </a:xfrm>
        </p:grpSpPr>
        <p:cxnSp>
          <p:nvCxnSpPr>
            <p:cNvPr id="7" name="직선 연결선 6"/>
            <p:cNvCxnSpPr/>
            <p:nvPr/>
          </p:nvCxnSpPr>
          <p:spPr>
            <a:xfrm rot="5400000">
              <a:off x="-535817" y="3036091"/>
              <a:ext cx="3929090" cy="0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428728" y="5000636"/>
              <a:ext cx="557216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42910" y="642918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적립기금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15074" y="5131370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시간</a:t>
              </a:r>
            </a:p>
          </p:txBody>
        </p:sp>
        <p:sp>
          <p:nvSpPr>
            <p:cNvPr id="11" name="자유형 10"/>
            <p:cNvSpPr/>
            <p:nvPr/>
          </p:nvSpPr>
          <p:spPr>
            <a:xfrm>
              <a:off x="1429183" y="4751254"/>
              <a:ext cx="4350328" cy="249382"/>
            </a:xfrm>
            <a:custGeom>
              <a:avLst/>
              <a:gdLst>
                <a:gd name="connsiteX0" fmla="*/ 0 w 4350328"/>
                <a:gd name="connsiteY0" fmla="*/ 249382 h 249382"/>
                <a:gd name="connsiteX1" fmla="*/ 1339273 w 4350328"/>
                <a:gd name="connsiteY1" fmla="*/ 138546 h 249382"/>
                <a:gd name="connsiteX2" fmla="*/ 4350328 w 4350328"/>
                <a:gd name="connsiteY2" fmla="*/ 0 h 24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50328" h="249382">
                  <a:moveTo>
                    <a:pt x="0" y="249382"/>
                  </a:moveTo>
                  <a:cubicBezTo>
                    <a:pt x="307109" y="214746"/>
                    <a:pt x="614218" y="180110"/>
                    <a:pt x="1339273" y="138546"/>
                  </a:cubicBezTo>
                  <a:cubicBezTo>
                    <a:pt x="2064328" y="96982"/>
                    <a:pt x="3207328" y="48491"/>
                    <a:pt x="4350328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자유형 11"/>
            <p:cNvSpPr/>
            <p:nvPr/>
          </p:nvSpPr>
          <p:spPr>
            <a:xfrm>
              <a:off x="1419947" y="3756172"/>
              <a:ext cx="4368800" cy="1246909"/>
            </a:xfrm>
            <a:custGeom>
              <a:avLst/>
              <a:gdLst>
                <a:gd name="connsiteX0" fmla="*/ 0 w 4368800"/>
                <a:gd name="connsiteY0" fmla="*/ 1246909 h 1246909"/>
                <a:gd name="connsiteX1" fmla="*/ 1644073 w 4368800"/>
                <a:gd name="connsiteY1" fmla="*/ 369454 h 1246909"/>
                <a:gd name="connsiteX2" fmla="*/ 4368800 w 4368800"/>
                <a:gd name="connsiteY2" fmla="*/ 0 h 12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68800" h="1246909">
                  <a:moveTo>
                    <a:pt x="0" y="1246909"/>
                  </a:moveTo>
                  <a:cubicBezTo>
                    <a:pt x="457970" y="912090"/>
                    <a:pt x="915940" y="577272"/>
                    <a:pt x="1644073" y="369454"/>
                  </a:cubicBezTo>
                  <a:cubicBezTo>
                    <a:pt x="2372206" y="161636"/>
                    <a:pt x="3370503" y="80818"/>
                    <a:pt x="4368800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자유형 12"/>
            <p:cNvSpPr/>
            <p:nvPr/>
          </p:nvSpPr>
          <p:spPr>
            <a:xfrm>
              <a:off x="1429183" y="2777117"/>
              <a:ext cx="4341091" cy="2207491"/>
            </a:xfrm>
            <a:custGeom>
              <a:avLst/>
              <a:gdLst>
                <a:gd name="connsiteX0" fmla="*/ 0 w 4341091"/>
                <a:gd name="connsiteY0" fmla="*/ 2207491 h 2207491"/>
                <a:gd name="connsiteX1" fmla="*/ 1551710 w 4341091"/>
                <a:gd name="connsiteY1" fmla="*/ 628073 h 2207491"/>
                <a:gd name="connsiteX2" fmla="*/ 4341091 w 4341091"/>
                <a:gd name="connsiteY2" fmla="*/ 0 h 22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1091" h="2207491">
                  <a:moveTo>
                    <a:pt x="0" y="2207491"/>
                  </a:moveTo>
                  <a:cubicBezTo>
                    <a:pt x="414097" y="1601739"/>
                    <a:pt x="828195" y="995988"/>
                    <a:pt x="1551710" y="628073"/>
                  </a:cubicBezTo>
                  <a:cubicBezTo>
                    <a:pt x="2275225" y="260158"/>
                    <a:pt x="3308158" y="130079"/>
                    <a:pt x="4341091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자유형 13"/>
            <p:cNvSpPr/>
            <p:nvPr/>
          </p:nvSpPr>
          <p:spPr>
            <a:xfrm>
              <a:off x="1429183" y="1890426"/>
              <a:ext cx="4322619" cy="3103419"/>
            </a:xfrm>
            <a:custGeom>
              <a:avLst/>
              <a:gdLst>
                <a:gd name="connsiteX0" fmla="*/ 0 w 4322619"/>
                <a:gd name="connsiteY0" fmla="*/ 3103419 h 3103419"/>
                <a:gd name="connsiteX1" fmla="*/ 1403928 w 4322619"/>
                <a:gd name="connsiteY1" fmla="*/ 794328 h 3103419"/>
                <a:gd name="connsiteX2" fmla="*/ 4322619 w 4322619"/>
                <a:gd name="connsiteY2" fmla="*/ 0 h 310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2619" h="3103419">
                  <a:moveTo>
                    <a:pt x="0" y="3103419"/>
                  </a:moveTo>
                  <a:cubicBezTo>
                    <a:pt x="341746" y="2207491"/>
                    <a:pt x="683492" y="1311564"/>
                    <a:pt x="1403928" y="794328"/>
                  </a:cubicBezTo>
                  <a:cubicBezTo>
                    <a:pt x="2124364" y="277092"/>
                    <a:pt x="3223491" y="138546"/>
                    <a:pt x="4322619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72132" y="1702346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/>
                <a:t>기대충족방식</a:t>
              </a:r>
              <a:endParaRPr lang="ko-KR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72132" y="2571744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급여충족방식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72132" y="3631172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기간충족방식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57818" y="4572008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부과방식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500042"/>
            <a:ext cx="8229600" cy="602458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재정관리방식의 종류</a:t>
            </a:r>
            <a:endParaRPr lang="en-US" altLang="ko-KR" sz="2400" b="1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700" b="1" dirty="0"/>
          </a:p>
          <a:p>
            <a:pPr marL="363538" indent="-363538">
              <a:lnSpc>
                <a:spcPct val="120000"/>
              </a:lnSpc>
              <a:spcBef>
                <a:spcPts val="500"/>
              </a:spcBef>
              <a:buAutoNum type="arabicParenR"/>
            </a:pPr>
            <a:r>
              <a:rPr lang="ko-KR" altLang="en-US" sz="1800" dirty="0"/>
              <a:t>적립방식</a:t>
            </a:r>
            <a:r>
              <a:rPr lang="en-US" altLang="ko-KR" sz="1800" dirty="0"/>
              <a:t>(funded system)</a:t>
            </a:r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미래의 급여 청구권에 대비하여 기금을 사전 축적하는 방식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일반연금보험상품에서 적용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연금재정의 수지균형 기준 선택에 따라 구분 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☞ “</a:t>
            </a:r>
            <a:r>
              <a:rPr lang="ko-KR" altLang="en-US" sz="1800" dirty="0"/>
              <a:t>기대충족방식</a:t>
            </a:r>
            <a:r>
              <a:rPr lang="en-US" altLang="ko-KR" sz="1800" dirty="0"/>
              <a:t>”</a:t>
            </a:r>
            <a:r>
              <a:rPr lang="ko-KR" altLang="en-US" sz="1800" dirty="0"/>
              <a:t>과 </a:t>
            </a:r>
            <a:r>
              <a:rPr lang="en-US" altLang="ko-KR" sz="1800" dirty="0"/>
              <a:t>“</a:t>
            </a:r>
            <a:r>
              <a:rPr lang="ko-KR" altLang="en-US" sz="1800" dirty="0"/>
              <a:t>급여충족방식</a:t>
            </a:r>
            <a:r>
              <a:rPr lang="en-US" altLang="ko-KR" sz="1800" dirty="0"/>
              <a:t>”</a:t>
            </a:r>
            <a:r>
              <a:rPr lang="ko-KR" altLang="en-US" sz="1800" dirty="0"/>
              <a:t>으로 구분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50" dirty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/>
              <a:t>기대충족방식</a:t>
            </a:r>
            <a:endParaRPr lang="en-US" altLang="ko-KR" sz="1800" dirty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7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주요 내용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가입자 개인별로 받게 될 급여총액을 미리 계산하여 그에 상당하는 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재원을 가입기간 동안 납부하게 되는 보험료로 적립해 두는 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주로 생명보험 등 상업보험에서 적용되는 재정방식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보험수리의 원칙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개인별로 수지상등의 원리 적용 </a:t>
            </a:r>
            <a:r>
              <a:rPr lang="en-US" altLang="ko-KR" sz="1800" dirty="0"/>
              <a:t>EV(Bi) = EV(Pi), </a:t>
            </a:r>
            <a:r>
              <a:rPr lang="ko-KR" altLang="en-US" sz="1800" dirty="0"/>
              <a:t>이 경우 </a:t>
            </a:r>
            <a:r>
              <a:rPr lang="ko-KR" altLang="en-US" sz="1800" dirty="0" err="1"/>
              <a:t>저축적</a:t>
            </a:r>
            <a:r>
              <a:rPr lang="ko-KR" altLang="en-US" sz="1800" dirty="0"/>
              <a:t> 기능            과 위험분산의 기능만 존재</a:t>
            </a: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285860"/>
            <a:ext cx="8534430" cy="4945083"/>
          </a:xfrm>
        </p:spPr>
        <p:txBody>
          <a:bodyPr>
            <a:noAutofit/>
          </a:bodyPr>
          <a:lstStyle/>
          <a:p>
            <a:pPr marL="623888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적립기금의 규모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현재 노령계층이 사망 시까지 받게 될 예상급여총액을 충당할 수 있는 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적립기금</a:t>
            </a:r>
            <a:r>
              <a:rPr lang="en-US" altLang="ko-KR" sz="1800" dirty="0"/>
              <a:t>(A), </a:t>
            </a:r>
            <a:r>
              <a:rPr lang="ko-KR" altLang="en-US" sz="1800" dirty="0"/>
              <a:t>생산계층이 기존의 가입경력을 토대로 확보한 급여의 기대권</a:t>
            </a:r>
            <a:r>
              <a:rPr lang="en-US" altLang="ko-KR" sz="1800" dirty="0"/>
              <a:t>(B)</a:t>
            </a:r>
            <a:r>
              <a:rPr lang="ko-KR" altLang="en-US" sz="1800" dirty="0"/>
              <a:t>을 충당할 수 있는 수준의 기금 ☞ 적립기금 </a:t>
            </a:r>
            <a:r>
              <a:rPr lang="en-US" altLang="ko-KR" sz="1800" dirty="0"/>
              <a:t>= A + B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기대충족방식의 특징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공적연금 제도에 </a:t>
            </a:r>
            <a:r>
              <a:rPr lang="ko-KR" altLang="en-US" sz="1800" dirty="0" err="1"/>
              <a:t>적용시</a:t>
            </a:r>
            <a:r>
              <a:rPr lang="ko-KR" altLang="en-US" sz="1800" dirty="0"/>
              <a:t> 막대한 적립기금</a:t>
            </a:r>
            <a:br>
              <a:rPr lang="en-US" altLang="ko-KR" sz="1800" dirty="0"/>
            </a:br>
            <a:r>
              <a:rPr lang="en-US" altLang="ko-KR" sz="1800" dirty="0"/>
              <a:t> : GDP</a:t>
            </a:r>
            <a:r>
              <a:rPr lang="ko-KR" altLang="en-US" sz="1800" dirty="0"/>
              <a:t>의 </a:t>
            </a:r>
            <a:r>
              <a:rPr lang="en-US" altLang="ko-KR" sz="1800" dirty="0"/>
              <a:t>2 – 10</a:t>
            </a:r>
            <a:r>
              <a:rPr lang="ko-KR" altLang="en-US" sz="1800" dirty="0"/>
              <a:t>배</a:t>
            </a:r>
            <a:r>
              <a:rPr lang="en-US" altLang="ko-KR" sz="1800" dirty="0"/>
              <a:t>, </a:t>
            </a:r>
            <a:r>
              <a:rPr lang="ko-KR" altLang="en-US" sz="1800" dirty="0"/>
              <a:t>기금의 관리운용 문제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전체 적립기금은 개인별 저축구좌</a:t>
            </a:r>
            <a:r>
              <a:rPr lang="en-US" altLang="ko-KR" sz="1800" dirty="0"/>
              <a:t>(individual savings account)</a:t>
            </a:r>
            <a:r>
              <a:rPr lang="ko-KR" altLang="en-US" sz="1800" dirty="0"/>
              <a:t>로 구분</a:t>
            </a:r>
            <a:r>
              <a:rPr lang="en-US" altLang="ko-KR" sz="1800" dirty="0"/>
              <a:t>, </a:t>
            </a:r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노후소득보장에 대한 개인적 책임감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기금의 완전적립으로 국민의 신뢰</a:t>
            </a:r>
            <a:r>
              <a:rPr lang="en-US" altLang="ko-KR" sz="1800" dirty="0"/>
              <a:t>, </a:t>
            </a:r>
            <a:r>
              <a:rPr lang="ko-KR" altLang="en-US" sz="1800" dirty="0"/>
              <a:t>고령화의 문제와 독립적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 적립채무</a:t>
            </a:r>
            <a:r>
              <a:rPr lang="en-US" altLang="ko-KR" sz="1800" dirty="0"/>
              <a:t>(underfunding, implicit pension debt)</a:t>
            </a:r>
            <a:r>
              <a:rPr lang="ko-KR" altLang="en-US" sz="1800" dirty="0"/>
              <a:t>의 문제 해결</a:t>
            </a: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785794"/>
            <a:ext cx="7839102" cy="581155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급여충족방식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정의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매년도 신규 수급계층을 대상으로 그들이 사망 시까지 받게 될 급여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총액을 미리 계산하여</a:t>
            </a:r>
            <a:r>
              <a:rPr lang="en-US" altLang="ko-KR" sz="1800" dirty="0"/>
              <a:t>, </a:t>
            </a:r>
            <a:r>
              <a:rPr lang="ko-KR" altLang="en-US" sz="1800" dirty="0"/>
              <a:t>그 비용을 그 해의 가입자들에게 보험료로 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징수하여 적립해 두는 방식</a:t>
            </a:r>
            <a:r>
              <a:rPr lang="en-US" altLang="ko-KR" sz="1800" dirty="0"/>
              <a:t>: A</a:t>
            </a:r>
          </a:p>
          <a:p>
            <a:pPr marL="647700" indent="-28575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이에 따라 기존 수급계층의 경우 위험의 발생 당시 가입계층의 보험료 수입으로 이미 기금적립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반면 현 가입계층의 급여청구권은 미 적립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수지상등의 원리가 적용될 수 없음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기금의 규모는 기대충족방식보다 상대적으로 작음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주로 산재보험제도에서 장기성 급여의 재정관리방식으로 활용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산업구조의 변화에 따른 일부 업종</a:t>
            </a:r>
            <a:r>
              <a:rPr lang="en-US" altLang="ko-KR" sz="1800" dirty="0"/>
              <a:t>(</a:t>
            </a:r>
            <a:r>
              <a:rPr lang="ko-KR" altLang="en-US" sz="1800" dirty="0"/>
              <a:t>광업</a:t>
            </a:r>
            <a:r>
              <a:rPr lang="en-US" altLang="ko-KR" sz="1800" dirty="0"/>
              <a:t>, </a:t>
            </a:r>
            <a:r>
              <a:rPr lang="ko-KR" altLang="en-US" sz="1800" dirty="0"/>
              <a:t>임업 등</a:t>
            </a:r>
            <a:r>
              <a:rPr lang="en-US" altLang="ko-KR" sz="1800" dirty="0"/>
              <a:t>)</a:t>
            </a:r>
            <a:r>
              <a:rPr lang="ko-KR" altLang="en-US" sz="1800" dirty="0"/>
              <a:t>의 과도한 보험료 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부담과 그로 인한 형평성 문제 해소</a:t>
            </a: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476383"/>
            <a:ext cx="8572560" cy="373856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3) </a:t>
            </a:r>
            <a:r>
              <a:rPr lang="ko-KR" altLang="en-US" sz="2000" dirty="0"/>
              <a:t>기간충족방식</a:t>
            </a:r>
            <a:endParaRPr lang="en-US" altLang="ko-KR" sz="20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기금의 적립요건을 완화하여 적용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매년도 신규 급여수급계층의 기대급여를 대상으로 기금을 적립한다는 측면에서 급여충족방식과 유사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실제적인 기금의 적립은 법률로 정한 일정한 기간</a:t>
            </a:r>
            <a:r>
              <a:rPr lang="en-US" altLang="ko-KR" sz="1800" dirty="0"/>
              <a:t>(</a:t>
            </a:r>
            <a:r>
              <a:rPr lang="ko-KR" altLang="en-US" sz="1800" dirty="0"/>
              <a:t>일례로 </a:t>
            </a:r>
            <a:r>
              <a:rPr lang="en-US" altLang="ko-KR" sz="1800" dirty="0"/>
              <a:t>5 – 10</a:t>
            </a:r>
            <a:r>
              <a:rPr lang="ko-KR" altLang="en-US" sz="1800" dirty="0"/>
              <a:t>년</a:t>
            </a:r>
            <a:r>
              <a:rPr lang="en-US" altLang="ko-KR" sz="1800" dirty="0"/>
              <a:t>)</a:t>
            </a:r>
            <a:r>
              <a:rPr lang="ko-KR" altLang="en-US" sz="1800" dirty="0"/>
              <a:t>만 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이루어지고</a:t>
            </a:r>
            <a:r>
              <a:rPr lang="en-US" altLang="ko-KR" sz="1800" dirty="0"/>
              <a:t>, </a:t>
            </a:r>
            <a:r>
              <a:rPr lang="ko-KR" altLang="en-US" sz="1800" dirty="0"/>
              <a:t>그 이후 사망 시까지의 급여는 그 당시 매년도 보험료 수입으로 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충당</a:t>
            </a:r>
            <a:r>
              <a:rPr lang="en-US" altLang="ko-KR" sz="1800" dirty="0"/>
              <a:t>: </a:t>
            </a:r>
            <a:r>
              <a:rPr lang="ko-KR" altLang="en-US" sz="1800" dirty="0"/>
              <a:t>적립기금의 규모 </a:t>
            </a:r>
            <a:r>
              <a:rPr lang="en-US" altLang="ko-KR" sz="1800" dirty="0"/>
              <a:t>= A x p% (</a:t>
            </a:r>
            <a:r>
              <a:rPr lang="ko-KR" altLang="en-US" sz="1800" dirty="0"/>
              <a:t>단</a:t>
            </a:r>
            <a:r>
              <a:rPr lang="en-US" altLang="ko-KR" sz="1800" dirty="0"/>
              <a:t>, 0% ≤ p ≤   100%)</a:t>
            </a:r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적립방식에서 부과방식으로 전환하는 과도기의 과정에서 주로 활용</a:t>
            </a: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904879"/>
            <a:ext cx="8820150" cy="49530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2000" dirty="0"/>
              <a:t>4) </a:t>
            </a:r>
            <a:r>
              <a:rPr lang="ko-KR" altLang="en-US" sz="2000" dirty="0"/>
              <a:t>부과방식</a:t>
            </a:r>
            <a:r>
              <a:rPr lang="en-US" altLang="ko-KR" sz="2000" dirty="0"/>
              <a:t>(Pay-As-You-Go System)</a:t>
            </a:r>
          </a:p>
          <a:p>
            <a:pPr>
              <a:buNone/>
            </a:pPr>
            <a:endParaRPr lang="en-US" altLang="ko-KR" sz="9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매년 급여지출총액 </a:t>
            </a:r>
            <a:r>
              <a:rPr lang="en-US" altLang="ko-KR" sz="1800" dirty="0"/>
              <a:t>= </a:t>
            </a:r>
            <a:r>
              <a:rPr lang="ko-KR" altLang="en-US" sz="1800" dirty="0"/>
              <a:t>보험료 수입총액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적립기금이 존재하지 않음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노후소득보장기능</a:t>
            </a:r>
            <a:r>
              <a:rPr lang="en-US" altLang="ko-KR" sz="1800" dirty="0"/>
              <a:t>: 3</a:t>
            </a:r>
            <a:r>
              <a:rPr lang="ko-KR" altLang="en-US" sz="1800" dirty="0"/>
              <a:t>세대간 계약을 토대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제도 도입 당시의 노인세대에게도 연금지급이 가능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인구구조의 고령화에 따라 연금재정의 불안정 심화</a:t>
            </a:r>
            <a:endParaRPr lang="en-US" altLang="ko-KR" sz="1800" dirty="0"/>
          </a:p>
          <a:p>
            <a:pPr marL="536575" indent="-261938">
              <a:buNone/>
            </a:pPr>
            <a:endParaRPr lang="en-US" altLang="ko-KR" sz="10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부과방식은 국가책임의 </a:t>
            </a:r>
            <a:r>
              <a:rPr lang="ko-KR" altLang="en-US" sz="1800" dirty="0" err="1"/>
              <a:t>공적연금에서만</a:t>
            </a:r>
            <a:r>
              <a:rPr lang="ko-KR" altLang="en-US" sz="1800" dirty="0"/>
              <a:t> 가능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급여청구권을 담보해 줄 수 있는 기금의 부재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법적 강제장치</a:t>
            </a:r>
            <a:r>
              <a:rPr lang="en-US" altLang="ko-KR" sz="1800" dirty="0"/>
              <a:t>(</a:t>
            </a:r>
            <a:r>
              <a:rPr lang="ko-KR" altLang="en-US" sz="1800" dirty="0"/>
              <a:t>강제가입과 보험료 납부의무</a:t>
            </a:r>
            <a:r>
              <a:rPr lang="en-US" altLang="ko-KR" sz="1800" dirty="0"/>
              <a:t>)</a:t>
            </a:r>
            <a:r>
              <a:rPr lang="ko-KR" altLang="en-US" sz="1800" dirty="0"/>
              <a:t>가 적립방식의 적립기금 기능대체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역선택</a:t>
            </a:r>
            <a:r>
              <a:rPr lang="en-US" altLang="ko-KR" sz="1800" dirty="0"/>
              <a:t>(adverse selection)</a:t>
            </a:r>
            <a:r>
              <a:rPr lang="ko-KR" altLang="en-US" sz="1800" dirty="0"/>
              <a:t>의 문제를 방지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95536" y="980728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사회복지비용의 귀착문제</a:t>
            </a:r>
            <a:endParaRPr lang="en-US" altLang="ko-KR" dirty="0"/>
          </a:p>
          <a:p>
            <a:endParaRPr lang="en-US" altLang="ko-KR" dirty="0"/>
          </a:p>
          <a:p>
            <a:pPr marL="342900" indent="-342900">
              <a:buAutoNum type="arabicParenR"/>
            </a:pPr>
            <a:r>
              <a:rPr lang="ko-KR" altLang="en-US" dirty="0"/>
              <a:t>귀착의 의미</a:t>
            </a:r>
            <a:r>
              <a:rPr lang="en-US" altLang="ko-KR" dirty="0"/>
              <a:t>:</a:t>
            </a:r>
          </a:p>
          <a:p>
            <a:r>
              <a:rPr lang="en-US" altLang="ko-KR" dirty="0"/>
              <a:t>    </a:t>
            </a:r>
            <a:r>
              <a:rPr lang="ko-KR" altLang="en-US" dirty="0"/>
              <a:t>조세의 전가과정을 통하여 조세의 부담이 최종납세자에게 귀속되는 것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사회보험료의 임금귀착</a:t>
            </a:r>
            <a:endParaRPr lang="en-US" altLang="ko-KR" dirty="0"/>
          </a:p>
          <a:p>
            <a:pPr lvl="1"/>
            <a:r>
              <a:rPr lang="en-US" altLang="ko-KR" dirty="0"/>
              <a:t>   : </a:t>
            </a:r>
            <a:r>
              <a:rPr lang="ko-KR" altLang="en-US" dirty="0"/>
              <a:t>기업이 생산</a:t>
            </a:r>
            <a:r>
              <a:rPr lang="en-US" altLang="ko-KR" dirty="0"/>
              <a:t>, </a:t>
            </a:r>
            <a:r>
              <a:rPr lang="ko-KR" altLang="en-US" dirty="0"/>
              <a:t>판매의 과정에서 자신의 비용 가운데 전부 또는 일부를 임금삭감</a:t>
            </a:r>
            <a:r>
              <a:rPr lang="en-US" altLang="ko-KR" dirty="0"/>
              <a:t>, </a:t>
            </a:r>
            <a:r>
              <a:rPr lang="ko-KR" altLang="en-US" dirty="0"/>
              <a:t>임금인상의 지연 등의 방법을 통해 근로자에게 전가하는 것</a:t>
            </a:r>
            <a:endParaRPr lang="en-US" altLang="ko-KR" dirty="0"/>
          </a:p>
          <a:p>
            <a:pPr marL="342900" indent="-342900">
              <a:buAutoNum type="arabicParenR"/>
            </a:pPr>
            <a:endParaRPr lang="en-US" altLang="ko-KR" dirty="0"/>
          </a:p>
          <a:p>
            <a:pPr marL="342900" indent="-342900">
              <a:buAutoNum type="arabicParenR"/>
            </a:pPr>
            <a:r>
              <a:rPr lang="ko-KR" altLang="en-US" dirty="0"/>
              <a:t>사회보험료의 임금귀착 문제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  (1) </a:t>
            </a:r>
            <a:r>
              <a:rPr lang="ko-KR" altLang="en-US" dirty="0"/>
              <a:t>귀착이론의 의미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기업이 근로자를 위해 부담해야 하는 사회보험료의 비용을 근로자에게 전가하게 될 경우</a:t>
            </a:r>
            <a:r>
              <a:rPr lang="en-US" altLang="ko-KR" dirty="0"/>
              <a:t>, </a:t>
            </a:r>
            <a:r>
              <a:rPr lang="ko-KR" altLang="en-US" dirty="0"/>
              <a:t>근로자는 사회보험료의 대부분을 자신이 부담하는 결과</a:t>
            </a:r>
            <a:endParaRPr lang="en-US" altLang="ko-KR" dirty="0"/>
          </a:p>
          <a:p>
            <a:pPr lvl="1"/>
            <a:r>
              <a:rPr lang="en-US" altLang="ko-KR" dirty="0"/>
              <a:t>   - ‘</a:t>
            </a:r>
            <a:r>
              <a:rPr lang="ko-KR" altLang="en-US" dirty="0" err="1"/>
              <a:t>이연임금</a:t>
            </a:r>
            <a:r>
              <a:rPr lang="en-US" altLang="ko-KR" dirty="0"/>
              <a:t>(deferred wage)’, ‘</a:t>
            </a:r>
            <a:r>
              <a:rPr lang="ko-KR" altLang="en-US" dirty="0"/>
              <a:t>유보임금</a:t>
            </a:r>
            <a:r>
              <a:rPr lang="en-US" altLang="ko-KR" dirty="0"/>
              <a:t>(reserved wage)’</a:t>
            </a:r>
          </a:p>
          <a:p>
            <a:pPr lvl="1"/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744250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976316"/>
            <a:ext cx="8413750" cy="4953014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경우 개인별 부담과 급여의 연계성</a:t>
            </a:r>
            <a:r>
              <a:rPr lang="en-US" altLang="ko-KR" sz="1800" dirty="0"/>
              <a:t>(</a:t>
            </a:r>
            <a:r>
              <a:rPr lang="ko-KR" altLang="en-US" sz="1800" dirty="0"/>
              <a:t>수지상등의 원리</a:t>
            </a:r>
            <a:r>
              <a:rPr lang="en-US" altLang="ko-KR" sz="1800" dirty="0"/>
              <a:t>)</a:t>
            </a:r>
            <a:r>
              <a:rPr lang="ko-KR" altLang="en-US" sz="1800" dirty="0"/>
              <a:t>이 약함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9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세대 내 그리고 세대간 형평성 시비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참여적 수지상등의 원리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개인별로 가입기간과 보험료의 수준에 비례하여 은퇴 이후 근로계층이 </a:t>
            </a:r>
            <a:br>
              <a:rPr lang="en-US" altLang="ko-KR" sz="1800" dirty="0"/>
            </a:b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생산하는 경제적 과실의 분배에 참여할 수 있는 권한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그러나 이러한 참여적 수지상등의 원리는 동일세대 내에서는 적용될 수 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있으나</a:t>
            </a:r>
            <a:r>
              <a:rPr lang="en-US" altLang="ko-KR" sz="1800" dirty="0"/>
              <a:t>, </a:t>
            </a:r>
            <a:r>
              <a:rPr lang="ko-KR" altLang="en-US" sz="1800" dirty="0"/>
              <a:t>상이한 세대간에는 불가능</a:t>
            </a:r>
            <a:r>
              <a:rPr lang="en-US" altLang="ko-KR" sz="1800" b="1" dirty="0"/>
              <a:t>: </a:t>
            </a:r>
            <a:r>
              <a:rPr lang="ko-KR" altLang="en-US" sz="1800" dirty="0"/>
              <a:t>세대간 형평성 시비의 대상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보험료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6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회계연도 단위로 연금재정의 수지균형이 유지될 수 있는 수준에서 결정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매년도 경제 사회적 환경에 따라 보험료의 수준이 수시로 민감하게 반응</a:t>
            </a:r>
            <a:br>
              <a:rPr lang="en-US" altLang="ko-KR" sz="1800" dirty="0"/>
            </a:br>
            <a:r>
              <a:rPr lang="en-US" altLang="ko-KR" sz="1800" dirty="0"/>
              <a:t> : </a:t>
            </a:r>
            <a:r>
              <a:rPr lang="ko-KR" altLang="en-US" sz="1800" dirty="0"/>
              <a:t>따라서 적절한 수준의 완충기금</a:t>
            </a:r>
            <a:r>
              <a:rPr lang="en-US" altLang="ko-KR" sz="1800" dirty="0"/>
              <a:t>(buffer-fund)</a:t>
            </a:r>
            <a:r>
              <a:rPr lang="ko-KR" altLang="en-US" sz="1800" dirty="0"/>
              <a:t>의 필요성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1700" r="4511" b="3800"/>
          <a:stretch/>
        </p:blipFill>
        <p:spPr>
          <a:xfrm>
            <a:off x="1026683" y="116632"/>
            <a:ext cx="7090634" cy="664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8175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264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2400" b="1" dirty="0"/>
              <a:t>5) </a:t>
            </a:r>
            <a:r>
              <a:rPr lang="ko-KR" altLang="en-US" sz="2400" b="1" dirty="0"/>
              <a:t>재정관리방식의 종합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2400" b="1" dirty="0"/>
          </a:p>
          <a:p>
            <a:r>
              <a:rPr lang="ko-KR" altLang="en-US" sz="1800" dirty="0" err="1"/>
              <a:t>공적연금제도의</a:t>
            </a:r>
            <a:r>
              <a:rPr lang="ko-KR" altLang="en-US" sz="1800" dirty="0"/>
              <a:t> 재정관리방식은 기금의 완전한 적립이 요구되는 적립방식</a:t>
            </a:r>
            <a:r>
              <a:rPr lang="en-US" altLang="ko-KR" sz="1800" dirty="0"/>
              <a:t>,</a:t>
            </a:r>
          </a:p>
          <a:p>
            <a:pPr marL="0" indent="0"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반대로 아무런 적립기금을 필요로 하지 않는 부과방식과 같이 상호 극단적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으로 대립되는 방식 이외에도 중간 영역에서 다양한 종류가 존재할 수 있음</a:t>
            </a:r>
            <a:endParaRPr lang="en-US" altLang="ko-KR" sz="1800" dirty="0"/>
          </a:p>
          <a:p>
            <a:endParaRPr lang="en-US" altLang="ko-KR" sz="1800" dirty="0"/>
          </a:p>
          <a:p>
            <a:r>
              <a:rPr lang="ko-KR" altLang="en-US" sz="1800" dirty="0" err="1"/>
              <a:t>공적연금제도는</a:t>
            </a:r>
            <a:r>
              <a:rPr lang="ko-KR" altLang="en-US" sz="1800" dirty="0"/>
              <a:t> 국가의 책임을 바탕으로 운영되는 노후소득보장제도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- </a:t>
            </a:r>
            <a:r>
              <a:rPr lang="ko-KR" altLang="en-US" sz="1800" dirty="0"/>
              <a:t>모든 세대를 이어서 영속적으로 유지되어야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- </a:t>
            </a:r>
            <a:r>
              <a:rPr lang="ko-KR" altLang="en-US" sz="1800" dirty="0"/>
              <a:t>전반적 측면에서 세대 간 공정성이 지켜질 수 있도록 노력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r>
              <a:rPr lang="ko-KR" altLang="en-US" sz="1800" dirty="0" err="1"/>
              <a:t>공적연금제도의</a:t>
            </a:r>
            <a:r>
              <a:rPr lang="ko-KR" altLang="en-US" sz="1800" dirty="0"/>
              <a:t> 재정관리방식은 세대 간 공정성에 중대한 영향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재정관리방식의 선택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그 자체로서 세대 간 공정성에 직접적 영향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고도의 학문적 식견</a:t>
            </a:r>
            <a:r>
              <a:rPr lang="en-US" altLang="ko-KR" sz="1800" dirty="0"/>
              <a:t>, </a:t>
            </a:r>
            <a:r>
              <a:rPr lang="ko-KR" altLang="en-US" sz="1800" dirty="0"/>
              <a:t>정치적 가치판단을 전제로 이루어져야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반드시 사회적 합의와 정치적 동의가 전제되어야 함</a:t>
            </a:r>
            <a:endParaRPr lang="en-US" altLang="ko-KR" sz="1800" dirty="0"/>
          </a:p>
          <a:p>
            <a:pPr>
              <a:buAutoNum type="circleNumDbPlain" startAt="2"/>
            </a:pPr>
            <a:r>
              <a:rPr lang="ko-KR" altLang="en-US" sz="1800" dirty="0"/>
              <a:t>제도의 운영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원칙에 부합되는 방식으로 이루어져야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과학적</a:t>
            </a:r>
            <a:r>
              <a:rPr lang="en-US" altLang="ko-KR" sz="1800" dirty="0"/>
              <a:t>, </a:t>
            </a:r>
            <a:r>
              <a:rPr lang="ko-KR" altLang="en-US" sz="1800" dirty="0"/>
              <a:t>기술적으로 유지와 관리가 되어야 할 필요성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가치판단</a:t>
            </a:r>
            <a:r>
              <a:rPr lang="en-US" altLang="ko-KR" sz="1800" dirty="0"/>
              <a:t>, </a:t>
            </a:r>
            <a:r>
              <a:rPr lang="ko-KR" altLang="en-US" sz="1800" dirty="0"/>
              <a:t>정치적 이해가 개입되면 세대 간 공정성 훼손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재정관리방식의 선택 </a:t>
            </a:r>
            <a:r>
              <a:rPr lang="en-US" altLang="ko-KR" sz="1800" dirty="0"/>
              <a:t>= </a:t>
            </a:r>
            <a:r>
              <a:rPr lang="ko-KR" altLang="en-US" sz="1800" dirty="0"/>
              <a:t>자동안정화 장치를 설치하는 것과 같은 효과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437020995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적립방식과 부과방식의 기능과 특징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2400" b="1" dirty="0"/>
          </a:p>
          <a:p>
            <a:pPr marL="457200" indent="-457200">
              <a:buAutoNum type="arabicParenR"/>
            </a:pPr>
            <a:r>
              <a:rPr lang="ko-KR" altLang="en-US" sz="2000" dirty="0"/>
              <a:t>적립방식과 부과방식의 연금제도의 기능과 특징</a:t>
            </a: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2000" dirty="0"/>
              <a:t>적립방식 연금제도의 주요 기능과 특징</a:t>
            </a:r>
            <a:endParaRPr lang="en-US" altLang="ko-KR" sz="2000" dirty="0"/>
          </a:p>
          <a:p>
            <a:r>
              <a:rPr lang="en-US" altLang="ko-KR" sz="2000" dirty="0"/>
              <a:t>Barr(2004) : </a:t>
            </a:r>
            <a:r>
              <a:rPr lang="ko-KR" altLang="en-US" sz="2000" dirty="0"/>
              <a:t>적립방식의 연금제도의 기능을 돼지저금통</a:t>
            </a:r>
            <a:r>
              <a:rPr lang="en-US" altLang="ko-KR" sz="2000" dirty="0"/>
              <a:t>(piggy-bank)</a:t>
            </a:r>
            <a:r>
              <a:rPr lang="ko-KR" altLang="en-US" sz="2000" dirty="0"/>
              <a:t>에 비유</a:t>
            </a:r>
            <a:endParaRPr lang="en-US" altLang="ko-KR" sz="2000" dirty="0"/>
          </a:p>
          <a:p>
            <a:r>
              <a:rPr lang="ko-KR" altLang="en-US" sz="2000" dirty="0"/>
              <a:t>개인의 연금 수준은 경제활동시기 자신이 실제로 납부한 보험료 총액에 비례 </a:t>
            </a:r>
            <a:r>
              <a:rPr lang="en-US" altLang="ko-KR" sz="2000" dirty="0"/>
              <a:t>☞ </a:t>
            </a:r>
            <a:r>
              <a:rPr lang="ko-KR" altLang="en-US" sz="2000" dirty="0"/>
              <a:t>연금의 보험료 연계성</a:t>
            </a:r>
            <a:r>
              <a:rPr lang="en-US" altLang="ko-KR" sz="2000" dirty="0"/>
              <a:t>(</a:t>
            </a:r>
            <a:r>
              <a:rPr lang="en-US" altLang="ko-KR" sz="2000" dirty="0" err="1"/>
              <a:t>Beitragsbezogenhet</a:t>
            </a:r>
            <a:r>
              <a:rPr lang="en-US" altLang="ko-KR" sz="2000" dirty="0"/>
              <a:t> der </a:t>
            </a:r>
            <a:r>
              <a:rPr lang="en-US" altLang="ko-KR" sz="2000" dirty="0" err="1"/>
              <a:t>Rente</a:t>
            </a:r>
            <a:r>
              <a:rPr lang="en-US" altLang="ko-KR" sz="2000" dirty="0"/>
              <a:t>)</a:t>
            </a:r>
          </a:p>
          <a:p>
            <a:r>
              <a:rPr lang="ko-KR" altLang="en-US" sz="2000" dirty="0"/>
              <a:t>수익률 </a:t>
            </a:r>
            <a:r>
              <a:rPr lang="en-US" altLang="ko-KR" sz="2000" dirty="0"/>
              <a:t>: </a:t>
            </a:r>
            <a:r>
              <a:rPr lang="ko-KR" altLang="en-US" sz="2000" dirty="0"/>
              <a:t>자본의 생산성</a:t>
            </a:r>
            <a:r>
              <a:rPr lang="en-US" altLang="ko-KR" sz="2000" dirty="0"/>
              <a:t>(</a:t>
            </a:r>
            <a:r>
              <a:rPr lang="ko-KR" altLang="en-US" sz="2000" dirty="0"/>
              <a:t>적립자산의 운용수익</a:t>
            </a:r>
            <a:r>
              <a:rPr lang="en-US" altLang="ko-KR" sz="2000" dirty="0"/>
              <a:t>, </a:t>
            </a:r>
            <a:r>
              <a:rPr lang="ko-KR" altLang="en-US" sz="2000" dirty="0"/>
              <a:t>이자율</a:t>
            </a:r>
            <a:r>
              <a:rPr lang="en-US" altLang="ko-KR" sz="2000" dirty="0"/>
              <a:t>)</a:t>
            </a:r>
            <a:r>
              <a:rPr lang="ko-KR" altLang="en-US" sz="2000" dirty="0"/>
              <a:t>에 영향</a:t>
            </a:r>
            <a:endParaRPr lang="en-US" altLang="ko-KR" sz="2000" dirty="0"/>
          </a:p>
          <a:p>
            <a:r>
              <a:rPr lang="ko-KR" altLang="en-US" sz="2000" dirty="0"/>
              <a:t>따라서 금융 및 자본시장이나 실물시장의 안정성 필수적 요건</a:t>
            </a:r>
            <a:endParaRPr lang="en-US" altLang="ko-KR" sz="2000" dirty="0"/>
          </a:p>
          <a:p>
            <a:r>
              <a:rPr lang="ko-KR" altLang="en-US" sz="2000" dirty="0"/>
              <a:t>개인은 각자가 스스로 자신의 노후를 준비해야 함</a:t>
            </a:r>
            <a:endParaRPr lang="en-US" altLang="ko-KR" sz="2000" dirty="0"/>
          </a:p>
          <a:p>
            <a:r>
              <a:rPr lang="ko-KR" altLang="en-US" sz="2000" dirty="0"/>
              <a:t>저축</a:t>
            </a:r>
            <a:r>
              <a:rPr lang="en-US" altLang="ko-KR" sz="2000" dirty="0"/>
              <a:t>, </a:t>
            </a:r>
            <a:r>
              <a:rPr lang="ko-KR" altLang="en-US" sz="2000" dirty="0"/>
              <a:t>보험의 기능을 제외하고는 분배적 기능이 존재 할 수 없음</a:t>
            </a:r>
            <a:endParaRPr lang="en-US" altLang="ko-KR" sz="2000" dirty="0"/>
          </a:p>
          <a:p>
            <a:r>
              <a:rPr lang="ko-KR" altLang="en-US" sz="2000" dirty="0"/>
              <a:t>세대 내</a:t>
            </a:r>
            <a:r>
              <a:rPr lang="en-US" altLang="ko-KR" sz="2000" dirty="0"/>
              <a:t>,</a:t>
            </a:r>
            <a:r>
              <a:rPr lang="ko-KR" altLang="en-US" sz="2000" dirty="0"/>
              <a:t> 세대 간 소득의 재분배</a:t>
            </a:r>
            <a:r>
              <a:rPr lang="en-US" altLang="ko-KR" sz="2000" dirty="0"/>
              <a:t>, </a:t>
            </a:r>
            <a:r>
              <a:rPr lang="ko-KR" altLang="en-US" sz="2000" dirty="0"/>
              <a:t>부담의 전가 문제 발생하지 않음</a:t>
            </a:r>
            <a:endParaRPr lang="en-US" altLang="ko-KR" sz="2000" dirty="0"/>
          </a:p>
          <a:p>
            <a:r>
              <a:rPr lang="ko-KR" altLang="en-US" sz="2000" dirty="0"/>
              <a:t>자구적 노후소득보장의 특성으로 인해 분배적 기능을 배제하여 사회보험으로서의 책임과 역할을 크게 위축시킬 것이라는 비판</a:t>
            </a:r>
            <a:endParaRPr lang="en-US" altLang="ko-KR" sz="2000" dirty="0"/>
          </a:p>
          <a:p>
            <a:r>
              <a:rPr lang="ko-KR" altLang="en-US" sz="2000" dirty="0"/>
              <a:t>최초 도입 당시 노인세대 대부분이 배제</a:t>
            </a:r>
            <a:r>
              <a:rPr lang="en-US" altLang="ko-KR" sz="2000" dirty="0"/>
              <a:t>, </a:t>
            </a:r>
            <a:r>
              <a:rPr lang="ko-KR" altLang="en-US" sz="2000" dirty="0"/>
              <a:t>나아가 정상적 시기에도 보험료 부담 능력이 부족한 계층을 중심으로 사각지대 문제 초래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1188105322"/>
      </p:ext>
    </p:extLst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052736"/>
            <a:ext cx="9345846" cy="4756794"/>
          </a:xfrm>
        </p:spPr>
      </p:pic>
    </p:spTree>
    <p:extLst>
      <p:ext uri="{BB962C8B-B14F-4D97-AF65-F5344CB8AC3E}">
        <p14:creationId xmlns:p14="http://schemas.microsoft.com/office/powerpoint/2010/main" val="2357241471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부과방식 연금제도의 주요 기능과 특징</a:t>
            </a:r>
            <a:endParaRPr lang="en-US" altLang="ko-KR" sz="2000" dirty="0"/>
          </a:p>
          <a:p>
            <a:r>
              <a:rPr lang="ko-KR" altLang="en-US" sz="2000" dirty="0"/>
              <a:t>매 시기의 생산세대는 법률에 따라 항상 같은 시기의 노인세대를 부양하는 의무를 가짐 </a:t>
            </a:r>
            <a:r>
              <a:rPr lang="en-US" altLang="ko-KR" sz="2000" dirty="0"/>
              <a:t>– ‘</a:t>
            </a:r>
            <a:r>
              <a:rPr lang="ko-KR" altLang="en-US" sz="2000" dirty="0"/>
              <a:t>소득의 세대 간 재분배 기능</a:t>
            </a:r>
            <a:r>
              <a:rPr lang="en-US" altLang="ko-KR" sz="2000" dirty="0"/>
              <a:t>‘</a:t>
            </a:r>
          </a:p>
          <a:p>
            <a:r>
              <a:rPr lang="ko-KR" altLang="en-US" sz="2000" dirty="0"/>
              <a:t>생산세대는 노인세대 부양을 위한 자신의 경제적 기여를 근거로 미래 세대에게 급여를 청구할 권리를 가지는 것</a:t>
            </a:r>
            <a:endParaRPr lang="en-US" altLang="ko-KR" sz="2000" dirty="0"/>
          </a:p>
          <a:p>
            <a:r>
              <a:rPr lang="ko-KR" altLang="en-US" sz="2000" dirty="0"/>
              <a:t>급여의 청구권은 구체적 금액으로 확정된 것이 아니며</a:t>
            </a:r>
            <a:r>
              <a:rPr lang="en-US" altLang="ko-KR" sz="2000" dirty="0"/>
              <a:t>, </a:t>
            </a:r>
            <a:r>
              <a:rPr lang="ko-KR" altLang="en-US" sz="2000" dirty="0"/>
              <a:t>그 수준은 가입기간 동안의 정치</a:t>
            </a:r>
            <a:r>
              <a:rPr lang="en-US" altLang="ko-KR" sz="2000" dirty="0"/>
              <a:t>,</a:t>
            </a:r>
            <a:r>
              <a:rPr lang="ko-KR" altLang="en-US" sz="2000" dirty="0"/>
              <a:t>경제</a:t>
            </a:r>
            <a:r>
              <a:rPr lang="en-US" altLang="ko-KR" sz="2000" dirty="0"/>
              <a:t>,</a:t>
            </a:r>
            <a:r>
              <a:rPr lang="ko-KR" altLang="en-US" sz="2000" dirty="0"/>
              <a:t>사회적 환경 변화에 따라 가변적</a:t>
            </a:r>
            <a:endParaRPr lang="en-US" altLang="ko-KR" sz="2000" dirty="0"/>
          </a:p>
          <a:p>
            <a:r>
              <a:rPr lang="ko-KR" altLang="en-US" sz="2000" dirty="0"/>
              <a:t>따라서 개인이 향후 실제로 받게 될 연금급여를 사전에 미리 확정할 수 없는 불확실성의 문제</a:t>
            </a:r>
            <a:r>
              <a:rPr lang="en-US" altLang="ko-KR" sz="2000" dirty="0"/>
              <a:t>: </a:t>
            </a:r>
            <a:r>
              <a:rPr lang="ko-KR" altLang="en-US" sz="2000" dirty="0"/>
              <a:t>문제점인 동시에 장점일 수도 있음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세대 간 부양의 기능에 근거하여 운영되는 제도</a:t>
            </a:r>
            <a:endParaRPr lang="en-US" altLang="ko-KR" sz="2000" dirty="0"/>
          </a:p>
          <a:p>
            <a:r>
              <a:rPr lang="ko-KR" altLang="en-US" sz="2000" dirty="0"/>
              <a:t>매년도 보험재정의 수입</a:t>
            </a:r>
            <a:r>
              <a:rPr lang="en-US" altLang="ko-KR" sz="2000" dirty="0"/>
              <a:t>,</a:t>
            </a:r>
            <a:r>
              <a:rPr lang="ko-KR" altLang="en-US" sz="2000" dirty="0"/>
              <a:t>지출의 상호 일치</a:t>
            </a:r>
            <a:r>
              <a:rPr lang="en-US" altLang="ko-KR" sz="2000" dirty="0"/>
              <a:t>, </a:t>
            </a:r>
            <a:r>
              <a:rPr lang="ko-KR" altLang="en-US" sz="2000" dirty="0"/>
              <a:t>원칙적으로 적립기금 필요 없음</a:t>
            </a:r>
            <a:endParaRPr lang="en-US" altLang="ko-KR" sz="2000" dirty="0"/>
          </a:p>
          <a:p>
            <a:r>
              <a:rPr lang="ko-KR" altLang="en-US" sz="2000" dirty="0"/>
              <a:t>연금급여는 개인별로 가입기간 동안의 평균소득을 기준으로 결정</a:t>
            </a:r>
            <a:r>
              <a:rPr lang="en-US" altLang="ko-KR" sz="2000" dirty="0"/>
              <a:t>: ‘</a:t>
            </a:r>
            <a:r>
              <a:rPr lang="ko-KR" altLang="en-US" sz="2000" dirty="0"/>
              <a:t>연금의 소득 연계성</a:t>
            </a:r>
            <a:r>
              <a:rPr lang="en-US" altLang="ko-KR" sz="2000" dirty="0"/>
              <a:t>(</a:t>
            </a:r>
            <a:r>
              <a:rPr lang="en-US" altLang="ko-KR" sz="2000" dirty="0" err="1"/>
              <a:t>Einkommensbezogenheit</a:t>
            </a:r>
            <a:r>
              <a:rPr lang="en-US" altLang="ko-KR" sz="2000" dirty="0"/>
              <a:t> der </a:t>
            </a:r>
            <a:r>
              <a:rPr lang="en-US" altLang="ko-KR" sz="2000" dirty="0" err="1"/>
              <a:t>Rente</a:t>
            </a:r>
            <a:r>
              <a:rPr lang="en-US" altLang="ko-KR" sz="2000" dirty="0"/>
              <a:t>)’</a:t>
            </a:r>
          </a:p>
          <a:p>
            <a:r>
              <a:rPr lang="ko-KR" altLang="en-US" sz="2000" dirty="0"/>
              <a:t>이와 같은 연금의 소득 연계성은 </a:t>
            </a:r>
            <a:r>
              <a:rPr lang="en-US" altLang="ko-KR" sz="2000" dirty="0"/>
              <a:t>‘</a:t>
            </a:r>
            <a:r>
              <a:rPr lang="ko-KR" altLang="en-US" sz="2000" dirty="0"/>
              <a:t>부담과 혜택의 동등성 원칙</a:t>
            </a:r>
            <a:r>
              <a:rPr lang="en-US" altLang="ko-KR" sz="2000" dirty="0"/>
              <a:t>(= </a:t>
            </a:r>
            <a:r>
              <a:rPr lang="ko-KR" altLang="en-US" sz="2000" dirty="0" err="1"/>
              <a:t>수지상등의</a:t>
            </a:r>
            <a:r>
              <a:rPr lang="ko-KR" altLang="en-US" sz="2000" dirty="0"/>
              <a:t> 원칙</a:t>
            </a:r>
            <a:r>
              <a:rPr lang="en-US" altLang="ko-KR" sz="2000" dirty="0"/>
              <a:t>)’</a:t>
            </a:r>
            <a:r>
              <a:rPr lang="ko-KR" altLang="en-US" sz="2000" dirty="0"/>
              <a:t>이 성립될 수 없는 근본적 한계를 시사</a:t>
            </a: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    ☞ </a:t>
            </a:r>
            <a:r>
              <a:rPr lang="ko-KR" altLang="en-US" sz="2000" dirty="0"/>
              <a:t>고령화 사회에서 만성적 재정 불균형</a:t>
            </a:r>
            <a:r>
              <a:rPr lang="en-US" altLang="ko-KR" sz="2000" dirty="0"/>
              <a:t>, </a:t>
            </a:r>
            <a:r>
              <a:rPr lang="ko-KR" altLang="en-US" sz="2000" dirty="0"/>
              <a:t>세대 간 형평성 시비 요인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3309421846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부과방식 연금제도의 주요 기능과 특징</a:t>
            </a:r>
            <a:endParaRPr lang="en-US" altLang="ko-KR" sz="2000" dirty="0"/>
          </a:p>
          <a:p>
            <a:r>
              <a:rPr lang="ko-KR" altLang="en-US" sz="2000" dirty="0"/>
              <a:t>수익률은 임금상승률</a:t>
            </a:r>
            <a:r>
              <a:rPr lang="en-US" altLang="ko-KR" sz="2000" dirty="0"/>
              <a:t>(g)</a:t>
            </a:r>
            <a:r>
              <a:rPr lang="ko-KR" altLang="en-US" sz="2000" dirty="0"/>
              <a:t>과 근로인구의 증가율</a:t>
            </a:r>
            <a:r>
              <a:rPr lang="en-US" altLang="ko-KR" sz="2000" dirty="0"/>
              <a:t>(n)</a:t>
            </a:r>
            <a:r>
              <a:rPr lang="ko-KR" altLang="en-US" sz="2000" dirty="0"/>
              <a:t>에 영향을 받음</a:t>
            </a: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    - </a:t>
            </a:r>
            <a:r>
              <a:rPr lang="ko-KR" altLang="en-US" sz="2000" dirty="0"/>
              <a:t>노동시장의 안전성에 크게 영향을 받음</a:t>
            </a:r>
            <a:endParaRPr lang="en-US" altLang="ko-KR" sz="2000" dirty="0"/>
          </a:p>
          <a:p>
            <a:r>
              <a:rPr lang="ko-KR" altLang="en-US" sz="2000" dirty="0"/>
              <a:t>부과방식 연금과 적립방식 연금의 </a:t>
            </a:r>
            <a:r>
              <a:rPr lang="ko-KR" altLang="en-US" sz="2000" dirty="0" err="1"/>
              <a:t>수익비</a:t>
            </a:r>
            <a:r>
              <a:rPr lang="ko-KR" altLang="en-US" sz="2000" dirty="0"/>
              <a:t> 비교</a:t>
            </a:r>
            <a:r>
              <a:rPr lang="en-US" altLang="ko-KR" sz="2000" dirty="0"/>
              <a:t>: (1+r) vs.</a:t>
            </a:r>
            <a:r>
              <a:rPr lang="ko-KR" altLang="en-US" sz="2000" dirty="0"/>
              <a:t> </a:t>
            </a:r>
            <a:r>
              <a:rPr lang="en-US" altLang="ko-KR" sz="2000" dirty="0"/>
              <a:t>(1+g)(1+n)</a:t>
            </a:r>
          </a:p>
          <a:p>
            <a:endParaRPr lang="en-US" altLang="ko-KR" sz="2000" dirty="0"/>
          </a:p>
          <a:p>
            <a:r>
              <a:rPr lang="ko-KR" altLang="en-US" sz="2000" dirty="0"/>
              <a:t>부과방식 연금제도의 장점</a:t>
            </a:r>
            <a:endParaRPr lang="en-US" altLang="ko-KR" sz="2000" dirty="0"/>
          </a:p>
          <a:p>
            <a:endParaRPr lang="en-US" altLang="ko-KR" sz="14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환경 변화에 유연하게 적응</a:t>
            </a:r>
            <a:r>
              <a:rPr lang="en-US" altLang="ko-KR" sz="2000" dirty="0"/>
              <a:t>, </a:t>
            </a:r>
            <a:r>
              <a:rPr lang="ko-KR" altLang="en-US" sz="2000" dirty="0"/>
              <a:t>대처해 나갈 수 있는 능력</a:t>
            </a: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개인별 보험료 부담과 급여 혜택의 상관관계가 완화 적용되므로 정치적 의사결정에 따라 소득재분배의 기능 상당부분 수용</a:t>
            </a: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도입 초기의 노인세대</a:t>
            </a:r>
            <a:r>
              <a:rPr lang="en-US" altLang="ko-KR" sz="2000" dirty="0"/>
              <a:t>, </a:t>
            </a:r>
            <a:r>
              <a:rPr lang="ko-KR" altLang="en-US" sz="2000" dirty="0"/>
              <a:t>이후의 저소득계층이나 </a:t>
            </a:r>
            <a:r>
              <a:rPr lang="ko-KR" altLang="en-US" sz="2000" dirty="0" err="1"/>
              <a:t>비정규직</a:t>
            </a:r>
            <a:r>
              <a:rPr lang="ko-KR" altLang="en-US" sz="2000" dirty="0"/>
              <a:t> 근로계층에게도 일정한 노후소득보장의 혜택 제공</a:t>
            </a:r>
            <a:endParaRPr lang="en-US" altLang="ko-KR" sz="2000" dirty="0"/>
          </a:p>
        </p:txBody>
      </p:sp>
      <p:sp>
        <p:nvSpPr>
          <p:cNvPr id="3" name="내용 개체 틀 1"/>
          <p:cNvSpPr txBox="1">
            <a:spLocks/>
          </p:cNvSpPr>
          <p:nvPr/>
        </p:nvSpPr>
        <p:spPr>
          <a:xfrm>
            <a:off x="467544" y="5733256"/>
            <a:ext cx="822960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ko-KR" sz="2000"/>
              <a:t>(3) </a:t>
            </a:r>
            <a:r>
              <a:rPr lang="ko-KR" altLang="en-US" sz="2000"/>
              <a:t>적립방식과 부과방식 연금제도의 기능과 특징에 대한 종합 고찰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283418432"/>
      </p:ext>
    </p:extLst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22896"/>
              </p:ext>
            </p:extLst>
          </p:nvPr>
        </p:nvGraphicFramePr>
        <p:xfrm>
          <a:off x="251520" y="188640"/>
          <a:ext cx="8712968" cy="6256272"/>
        </p:xfrm>
        <a:graphic>
          <a:graphicData uri="http://schemas.openxmlformats.org/drawingml/2006/table">
            <a:tbl>
              <a:tblPr/>
              <a:tblGrid>
                <a:gridCol w="1728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2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91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구분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적립방식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부과방식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7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재정 관리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가입자 개인단위의 재정관리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전체 가입계층 공동재정의 운영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수지균형의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기준기간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전체 생애기간 동안 납부한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총보험료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=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기대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총급여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나눔고딕" panose="020D0804000000000000" pitchFamily="50" charset="-127"/>
                        <a:ea typeface="나눔고딕" panose="020D0804000000000000" pitchFamily="50" charset="-127"/>
                      </a:endParaRP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전체 가입자를 대상으로 매년도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총수입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=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총지출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연금급여의 수준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납부한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총보험료액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 및 이자율에 연동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: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연금의 보험료 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가입기간 동안 소득의 평균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(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평균소득월액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)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과 가입기간에 연동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: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연금의 소득 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부담과 급여의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매우 긴밀하게 연계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느슨한 연계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49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분배적 기능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원칙적으로 배제되어야 함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정책적 선택에 따라 폭넓게 반영될 수 있음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도입 초기 노인세대의 소득보장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원칙적으로 불가능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보장 가능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42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기금의 규모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현재와 미래의 잠재적 급여를 완전하게 충당할 수 있는 수준의 적립기금 유지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환경의 변화에 따른 제도적 충격을 완화해 줄 수 있는 소규모의 완충기금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노후소득보장의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원천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개인이 납부한 보험료 및 이자수입에 근거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(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즉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,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적립기금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)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나눔고딕" panose="020D0804000000000000" pitchFamily="50" charset="-127"/>
                        <a:ea typeface="나눔고딕" panose="020D0804000000000000" pitchFamily="50" charset="-127"/>
                      </a:endParaRP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세대 간 계약에 근거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7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관리운영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민간 상업보험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공적 연금제도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6444912"/>
            <a:ext cx="4823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[</a:t>
            </a:r>
            <a:r>
              <a:rPr lang="ko-KR" altLang="en-US" sz="1200" dirty="0"/>
              <a:t>표</a:t>
            </a:r>
            <a:r>
              <a:rPr lang="en-US" altLang="ko-KR" sz="1200" dirty="0"/>
              <a:t>14-3] </a:t>
            </a:r>
            <a:r>
              <a:rPr lang="ko-KR" altLang="en-US" sz="1200" dirty="0"/>
              <a:t>적립방식과 부과방식 연금제도에 있어서 주요 특징의 비교</a:t>
            </a:r>
          </a:p>
        </p:txBody>
      </p:sp>
    </p:spTree>
    <p:extLst>
      <p:ext uri="{BB962C8B-B14F-4D97-AF65-F5344CB8AC3E}">
        <p14:creationId xmlns:p14="http://schemas.microsoft.com/office/powerpoint/2010/main" val="2369473016"/>
      </p:ext>
    </p:extLst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4. </a:t>
            </a:r>
            <a:r>
              <a:rPr lang="ko-KR" altLang="en-US" sz="2000" dirty="0"/>
              <a:t>경제</a:t>
            </a:r>
            <a:r>
              <a:rPr lang="en-US" altLang="ko-KR" sz="2000" dirty="0"/>
              <a:t>, </a:t>
            </a:r>
            <a:r>
              <a:rPr lang="ko-KR" altLang="en-US" sz="2000" dirty="0"/>
              <a:t>사회 환경변화에 대처한 적립방식과 부과방식 연금제도의 대응 능력 비교</a:t>
            </a: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2000" dirty="0"/>
              <a:t>적립방식과 부과방식 연금제도의 수익률 비교</a:t>
            </a:r>
            <a:endParaRPr lang="en-US" altLang="ko-KR" sz="2000" dirty="0"/>
          </a:p>
          <a:p>
            <a:pPr marL="0" indent="0">
              <a:buNone/>
            </a:pPr>
            <a:endParaRPr lang="ko-KR" altLang="en-US" sz="18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1556792"/>
            <a:ext cx="8172400" cy="518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77595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048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2000" dirty="0"/>
              <a:t>4. </a:t>
            </a:r>
            <a:r>
              <a:rPr lang="ko-KR" altLang="en-US" sz="2000" dirty="0"/>
              <a:t>경제</a:t>
            </a:r>
            <a:r>
              <a:rPr lang="en-US" altLang="ko-KR" sz="2000" dirty="0"/>
              <a:t>, </a:t>
            </a:r>
            <a:r>
              <a:rPr lang="ko-KR" altLang="en-US" sz="2000" dirty="0"/>
              <a:t>사회 환경변화에 대처한 적립방식과 부과방식 연금제도의 대응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2000" dirty="0"/>
              <a:t>적립방식과 부과방식 연금제도의 수익률 비교</a:t>
            </a:r>
            <a:endParaRPr lang="en-US" altLang="ko-KR" sz="2000" dirty="0"/>
          </a:p>
          <a:p>
            <a:endParaRPr lang="en-US" altLang="ko-KR" sz="1800" dirty="0"/>
          </a:p>
          <a:p>
            <a:r>
              <a:rPr lang="ko-KR" altLang="en-US" sz="1800" dirty="0"/>
              <a:t>수익률 비교는 다음과 같은 측면에서 적절하지 않을 수 있음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제도 설계</a:t>
            </a:r>
            <a:r>
              <a:rPr lang="en-US" altLang="ko-KR" sz="1800" dirty="0"/>
              <a:t>, </a:t>
            </a:r>
            <a:r>
              <a:rPr lang="ko-KR" altLang="en-US" sz="1800" dirty="0"/>
              <a:t>특히 보험료 및 급여수준 결정</a:t>
            </a:r>
            <a:r>
              <a:rPr lang="en-US" altLang="ko-KR" sz="1800" dirty="0"/>
              <a:t>, </a:t>
            </a:r>
            <a:r>
              <a:rPr lang="ko-KR" altLang="en-US" sz="1800" dirty="0"/>
              <a:t>정책적으로 기획된 분배적 기능 등 전반적으로 국가 주도로 생성된 부과방식의 </a:t>
            </a:r>
            <a:r>
              <a:rPr lang="ko-KR" altLang="en-US" sz="1800" dirty="0" err="1"/>
              <a:t>공적연금을</a:t>
            </a:r>
            <a:r>
              <a:rPr lang="ko-KR" altLang="en-US" sz="1800" dirty="0"/>
              <a:t> 단순히 수익률 관점에서 적립방식의 민간연금과 비교하는 것은 적절하지 않음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수익률 비교에 있어서 투자자본의 위험률도 함께 반영되어야 함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 err="1"/>
              <a:t>사적연금과</a:t>
            </a:r>
            <a:r>
              <a:rPr lang="ko-KR" altLang="en-US" sz="1800" dirty="0"/>
              <a:t> </a:t>
            </a:r>
            <a:r>
              <a:rPr lang="ko-KR" altLang="en-US" sz="1800" dirty="0" err="1"/>
              <a:t>공적연금은</a:t>
            </a:r>
            <a:r>
              <a:rPr lang="ko-KR" altLang="en-US" sz="1800" dirty="0"/>
              <a:t> 각각 제도의 목적과 성격 자체가 상이하므로 단순히 수익률 관점에서 비교 대상이 되어서는 안됨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고령화 문제에 대처한 재정관리방식의 대응능력 비교</a:t>
            </a:r>
            <a:endParaRPr lang="en-US" altLang="ko-KR" sz="2000" dirty="0"/>
          </a:p>
          <a:p>
            <a:r>
              <a:rPr lang="ko-KR" altLang="en-US" sz="1800" dirty="0"/>
              <a:t>부과방식 </a:t>
            </a:r>
            <a:r>
              <a:rPr lang="en-US" altLang="ko-KR" sz="1800" dirty="0"/>
              <a:t>– </a:t>
            </a:r>
            <a:r>
              <a:rPr lang="ko-KR" altLang="en-US" sz="1800" dirty="0"/>
              <a:t>세대 간 부양원리와 같은 기능적 특성으로 인해 노인부양비 부담을 다음 세대로 전가하게 된다는 비판</a:t>
            </a:r>
            <a:r>
              <a:rPr lang="en-US" altLang="ko-KR" sz="1800" dirty="0"/>
              <a:t>, </a:t>
            </a:r>
            <a:r>
              <a:rPr lang="ko-KR" altLang="en-US" sz="1800" dirty="0"/>
              <a:t>특히 고령화 사회에서 심각하게 발생</a:t>
            </a:r>
            <a:endParaRPr lang="en-US" altLang="ko-KR" sz="1800" dirty="0"/>
          </a:p>
          <a:p>
            <a:r>
              <a:rPr lang="ko-KR" altLang="en-US" sz="1800" dirty="0"/>
              <a:t>적립방식 </a:t>
            </a:r>
            <a:r>
              <a:rPr lang="en-US" altLang="ko-KR" sz="1800" dirty="0"/>
              <a:t>– </a:t>
            </a:r>
            <a:r>
              <a:rPr lang="ko-KR" altLang="en-US" sz="1800" dirty="0"/>
              <a:t>외형적으로는</a:t>
            </a:r>
            <a:r>
              <a:rPr lang="en-US" altLang="ko-KR" sz="1800" dirty="0"/>
              <a:t> </a:t>
            </a:r>
            <a:r>
              <a:rPr lang="ko-KR" altLang="en-US" sz="1800" dirty="0"/>
              <a:t>고령화의 문제로부터 독립적</a:t>
            </a:r>
            <a:r>
              <a:rPr lang="en-US" altLang="ko-KR" sz="1800" dirty="0"/>
              <a:t>. </a:t>
            </a:r>
          </a:p>
          <a:p>
            <a:r>
              <a:rPr lang="ko-KR" altLang="en-US" sz="1800" dirty="0"/>
              <a:t>적립방식 또한 고령화의 영향</a:t>
            </a:r>
            <a:r>
              <a:rPr lang="en-US" altLang="ko-KR" sz="1800" dirty="0"/>
              <a:t>: </a:t>
            </a:r>
            <a:r>
              <a:rPr lang="ko-KR" altLang="en-US" sz="1800" dirty="0"/>
              <a:t>평균수명↑ →보험료↑ 급여수준↓→ 수익률↓ ∵ 평균수명은 공통적 위험</a:t>
            </a:r>
            <a:r>
              <a:rPr lang="en-US" altLang="ko-KR" sz="1800" dirty="0"/>
              <a:t>(common risk)</a:t>
            </a:r>
            <a:r>
              <a:rPr lang="ko-KR" altLang="en-US" sz="1800" dirty="0"/>
              <a:t>으로서 위험의 분산이 불가능</a:t>
            </a:r>
            <a:endParaRPr lang="en-US" altLang="ko-KR" sz="1800" dirty="0"/>
          </a:p>
          <a:p>
            <a:r>
              <a:rPr lang="ko-KR" altLang="en-US" sz="1800" dirty="0"/>
              <a:t>고령화 사회의 연금재정 불안문제는 부과방식 및 적립방식 공통적으로 해당</a:t>
            </a:r>
            <a:r>
              <a:rPr lang="en-US" altLang="ko-KR" sz="1800" dirty="0"/>
              <a:t>: </a:t>
            </a:r>
            <a:r>
              <a:rPr lang="ko-KR" altLang="en-US" sz="1800" dirty="0"/>
              <a:t>부과방식은 노인부양비의 증가로 인해 직접적 발생</a:t>
            </a:r>
            <a:r>
              <a:rPr lang="en-US" altLang="ko-KR" sz="1800" dirty="0"/>
              <a:t>, </a:t>
            </a:r>
            <a:r>
              <a:rPr lang="ko-KR" altLang="en-US" sz="1800" dirty="0"/>
              <a:t>반면에 적립방식은 우회적으로 적립기금의 실질가치 하락과 그로 인한 기금운용 수익률의 하락으로 발생</a:t>
            </a:r>
          </a:p>
        </p:txBody>
      </p:sp>
    </p:spTree>
    <p:extLst>
      <p:ext uri="{BB962C8B-B14F-4D97-AF65-F5344CB8AC3E}">
        <p14:creationId xmlns:p14="http://schemas.microsoft.com/office/powerpoint/2010/main" val="190220449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t="1301" r="5826" b="2412"/>
          <a:stretch/>
        </p:blipFill>
        <p:spPr>
          <a:xfrm>
            <a:off x="1259632" y="764704"/>
            <a:ext cx="662473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16686"/>
      </p:ext>
    </p:extLst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88640"/>
            <a:ext cx="8424936" cy="65253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2000" dirty="0"/>
              <a:t>5. </a:t>
            </a:r>
            <a:r>
              <a:rPr lang="ko-KR" altLang="en-US" sz="2000" dirty="0"/>
              <a:t>재정관리방식의 선택과 경제성장 효과</a:t>
            </a: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1800" dirty="0"/>
              <a:t>논의의 배경</a:t>
            </a:r>
            <a:endParaRPr lang="en-US" altLang="ko-KR" sz="1800" dirty="0"/>
          </a:p>
          <a:p>
            <a:r>
              <a:rPr lang="ko-KR" altLang="en-US" sz="1800" dirty="0"/>
              <a:t>고령화 사회에서 생산인구의 감소는 국내총생산을 위축</a:t>
            </a:r>
            <a:r>
              <a:rPr lang="en-US" altLang="ko-KR" sz="1800" dirty="0"/>
              <a:t>, </a:t>
            </a:r>
            <a:r>
              <a:rPr lang="ko-KR" altLang="en-US" sz="1800" dirty="0"/>
              <a:t>동시에 노인인구 증가는 노인부양비 부담을 가중</a:t>
            </a:r>
            <a:endParaRPr lang="en-US" altLang="ko-KR" sz="1800" dirty="0"/>
          </a:p>
          <a:p>
            <a:r>
              <a:rPr lang="ko-KR" altLang="en-US" sz="1800" dirty="0"/>
              <a:t>생산성이 중요</a:t>
            </a:r>
            <a:r>
              <a:rPr lang="en-US" altLang="ko-KR" sz="1800" dirty="0"/>
              <a:t>! : </a:t>
            </a:r>
            <a:r>
              <a:rPr lang="ko-KR" altLang="en-US" sz="1800" dirty="0"/>
              <a:t>적립방식이 생산성 향상에 기여할 수 있다는 학문적 주장</a:t>
            </a:r>
            <a:endParaRPr lang="en-US" altLang="ko-KR" sz="1800" dirty="0"/>
          </a:p>
          <a:p>
            <a:r>
              <a:rPr lang="ko-KR" altLang="en-US" sz="1800" dirty="0"/>
              <a:t>적립방식은 개인의 </a:t>
            </a:r>
            <a:r>
              <a:rPr lang="ko-KR" altLang="en-US" sz="1800" dirty="0" err="1"/>
              <a:t>연금수급권이</a:t>
            </a:r>
            <a:r>
              <a:rPr lang="ko-KR" altLang="en-US" sz="1800" dirty="0"/>
              <a:t> 지불준비금 형태로 사전적 적립</a:t>
            </a:r>
            <a:r>
              <a:rPr lang="en-US" altLang="ko-KR" sz="1800" dirty="0"/>
              <a:t>, </a:t>
            </a:r>
            <a:r>
              <a:rPr lang="ko-KR" altLang="en-US" sz="1800" dirty="0"/>
              <a:t>미래 세대의 노인부양비 부담 경감</a:t>
            </a:r>
            <a:r>
              <a:rPr lang="en-US" altLang="ko-KR" sz="1800" dirty="0"/>
              <a:t>, </a:t>
            </a:r>
            <a:r>
              <a:rPr lang="ko-KR" altLang="en-US" sz="1800" dirty="0"/>
              <a:t>국내저축 증가 및 투자 활성화와 자본축적 기여</a:t>
            </a:r>
            <a:r>
              <a:rPr lang="en-US" altLang="ko-KR" sz="1800" dirty="0"/>
              <a:t>, </a:t>
            </a:r>
            <a:r>
              <a:rPr lang="ko-KR" altLang="en-US" sz="1800" dirty="0"/>
              <a:t>결과적으로 경제성장 촉진</a:t>
            </a:r>
            <a:endParaRPr lang="en-US" altLang="ko-KR" sz="1800" dirty="0"/>
          </a:p>
          <a:p>
            <a:r>
              <a:rPr lang="ko-KR" altLang="en-US" sz="1800" dirty="0"/>
              <a:t>부과방식 연금제도에서 생산세대의 보험료는 노인세대의 소득보장을 위해 전액 지급</a:t>
            </a:r>
            <a:r>
              <a:rPr lang="en-US" altLang="ko-KR" sz="1800" dirty="0"/>
              <a:t>(= </a:t>
            </a:r>
            <a:r>
              <a:rPr lang="ko-KR" altLang="en-US" sz="1800" dirty="0"/>
              <a:t>소비</a:t>
            </a:r>
            <a:r>
              <a:rPr lang="en-US" altLang="ko-KR" sz="1800" dirty="0"/>
              <a:t>)</a:t>
            </a:r>
          </a:p>
          <a:p>
            <a:r>
              <a:rPr lang="en-US" altLang="ko-KR" sz="1800" dirty="0"/>
              <a:t>Feldstein(1974): </a:t>
            </a:r>
            <a:r>
              <a:rPr lang="ko-KR" altLang="en-US" sz="1800" dirty="0"/>
              <a:t>부과방식의 미국 사회보장제도는 민간저축을 최대 </a:t>
            </a:r>
            <a:r>
              <a:rPr lang="en-US" altLang="ko-KR" sz="1800" dirty="0"/>
              <a:t>50%, </a:t>
            </a:r>
            <a:r>
              <a:rPr lang="ko-KR" altLang="en-US" sz="1800" dirty="0"/>
              <a:t>자본축적을 </a:t>
            </a:r>
            <a:r>
              <a:rPr lang="en-US" altLang="ko-KR" sz="1800" dirty="0"/>
              <a:t>38% </a:t>
            </a:r>
            <a:r>
              <a:rPr lang="ko-KR" altLang="en-US" sz="1800" dirty="0"/>
              <a:t>감소시켜 미국경제의 성장잠재력을 현저하게 약화 주장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과연 부과방식 연금제도는 국내저축을 떨어뜨리는 작용을 하게 되는가</a:t>
            </a:r>
            <a:r>
              <a:rPr lang="en-US" altLang="ko-KR" sz="1800" dirty="0"/>
              <a:t>?</a:t>
            </a:r>
          </a:p>
          <a:p>
            <a:pPr marL="0" indent="0">
              <a:buNone/>
            </a:pPr>
            <a:r>
              <a:rPr lang="en-US" altLang="ko-KR" sz="1800" dirty="0"/>
              <a:t>: ①</a:t>
            </a:r>
            <a:r>
              <a:rPr lang="ko-KR" altLang="en-US" sz="1800" dirty="0"/>
              <a:t>경제활동주체의 시간선호와 경제적 의사결정에 있어서의 시야</a:t>
            </a:r>
            <a:endParaRPr lang="en-US" altLang="ko-KR" sz="1800" dirty="0"/>
          </a:p>
          <a:p>
            <a:r>
              <a:rPr lang="en-US" altLang="ko-KR" sz="1800" dirty="0"/>
              <a:t>Aaron(1982) : </a:t>
            </a:r>
            <a:r>
              <a:rPr lang="ko-KR" altLang="en-US" sz="1800" dirty="0"/>
              <a:t>공적연금제도가 저축동기에 미치는 효과는 개인이 경제적 의사결정 과정에서 바탕이 되는 </a:t>
            </a:r>
            <a:r>
              <a:rPr lang="en-US" altLang="ko-KR" sz="1800" dirty="0"/>
              <a:t>＇</a:t>
            </a:r>
            <a:r>
              <a:rPr lang="ko-KR" altLang="en-US" sz="1800" dirty="0"/>
              <a:t>시간적 범주</a:t>
            </a:r>
            <a:r>
              <a:rPr lang="en-US" altLang="ko-KR" sz="1800" dirty="0"/>
              <a:t>(</a:t>
            </a:r>
            <a:r>
              <a:rPr lang="ko-KR" altLang="en-US" sz="1800" dirty="0"/>
              <a:t>시간선호</a:t>
            </a:r>
            <a:r>
              <a:rPr lang="en-US" altLang="ko-KR" sz="1800" dirty="0"/>
              <a:t>)’</a:t>
            </a:r>
            <a:r>
              <a:rPr lang="ko-KR" altLang="en-US" sz="1800" dirty="0"/>
              <a:t>와 시야에 따라 차이</a:t>
            </a:r>
            <a:endParaRPr lang="en-US" altLang="ko-KR" sz="1800" dirty="0"/>
          </a:p>
          <a:p>
            <a:r>
              <a:rPr lang="ko-KR" altLang="en-US" sz="1800" dirty="0"/>
              <a:t>단기 안목적 시야 </a:t>
            </a:r>
            <a:r>
              <a:rPr lang="en-US" altLang="ko-KR" sz="1800" dirty="0"/>
              <a:t>: </a:t>
            </a:r>
            <a:r>
              <a:rPr lang="ko-KR" altLang="en-US" sz="1800" dirty="0"/>
              <a:t>연금보험료를 조세로 인식</a:t>
            </a:r>
            <a:r>
              <a:rPr lang="en-US" altLang="ko-KR" sz="1800" dirty="0"/>
              <a:t>, </a:t>
            </a:r>
            <a:r>
              <a:rPr lang="ko-KR" altLang="en-US" sz="1800" dirty="0"/>
              <a:t>미래소득에 대해 높은 할인율 적용</a:t>
            </a:r>
            <a:r>
              <a:rPr lang="en-US" altLang="ko-KR" sz="1800" dirty="0"/>
              <a:t>. </a:t>
            </a:r>
            <a:r>
              <a:rPr lang="ko-KR" altLang="en-US" sz="1800" dirty="0"/>
              <a:t>따라서 부과방식 연금제도가 개인의 저축에 미치는 영향력은 미미</a:t>
            </a:r>
            <a:endParaRPr lang="en-US" altLang="ko-KR" sz="1800" dirty="0"/>
          </a:p>
          <a:p>
            <a:r>
              <a:rPr lang="ko-KR" altLang="en-US" sz="1800" dirty="0"/>
              <a:t>생애주기모형 </a:t>
            </a:r>
            <a:r>
              <a:rPr lang="en-US" altLang="ko-KR" sz="1800" dirty="0"/>
              <a:t>: </a:t>
            </a:r>
            <a:r>
              <a:rPr lang="ko-KR" altLang="en-US" sz="1800" dirty="0"/>
              <a:t>개인의 경제행위</a:t>
            </a:r>
            <a:r>
              <a:rPr lang="en-US" altLang="ko-KR" sz="1800" dirty="0"/>
              <a:t>, </a:t>
            </a:r>
            <a:r>
              <a:rPr lang="ko-KR" altLang="en-US" sz="1800" dirty="0"/>
              <a:t>의사결정이 </a:t>
            </a:r>
            <a:r>
              <a:rPr lang="ko-KR" altLang="en-US" sz="1800" dirty="0" err="1"/>
              <a:t>일생동안으로</a:t>
            </a:r>
            <a:r>
              <a:rPr lang="ko-KR" altLang="en-US" sz="1800" dirty="0"/>
              <a:t> 맞추어져 이루어짐</a:t>
            </a:r>
            <a:r>
              <a:rPr lang="en-US" altLang="ko-KR" sz="1800" dirty="0"/>
              <a:t>, </a:t>
            </a:r>
            <a:r>
              <a:rPr lang="ko-KR" altLang="en-US" sz="1800" dirty="0"/>
              <a:t>연금보험료를 노후대비를 위한 저축으로 인식</a:t>
            </a:r>
            <a:r>
              <a:rPr lang="en-US" altLang="ko-KR" sz="1800" dirty="0"/>
              <a:t>. ∴ </a:t>
            </a:r>
            <a:r>
              <a:rPr lang="ko-KR" altLang="en-US" sz="1800" dirty="0"/>
              <a:t>부과방식 연금제도는 국내저축을 현저하게 떨어뜨리는 작용을 하게 됨</a:t>
            </a:r>
            <a:r>
              <a:rPr lang="en-US" altLang="ko-KR" sz="1800" dirty="0"/>
              <a:t>.</a:t>
            </a:r>
          </a:p>
          <a:p>
            <a:r>
              <a:rPr lang="ko-KR" altLang="en-US" sz="1800" dirty="0"/>
              <a:t>다세대모형</a:t>
            </a:r>
            <a:r>
              <a:rPr lang="en-US" altLang="ko-KR" sz="1800" dirty="0"/>
              <a:t>: </a:t>
            </a:r>
            <a:r>
              <a:rPr lang="ko-KR" altLang="en-US" sz="1800" dirty="0"/>
              <a:t>후세대를 위한 유증동기</a:t>
            </a:r>
            <a:r>
              <a:rPr lang="en-US" altLang="ko-KR" sz="1800" dirty="0"/>
              <a:t>(bequest motive). </a:t>
            </a:r>
            <a:r>
              <a:rPr lang="ko-KR" altLang="en-US" sz="1800" dirty="0"/>
              <a:t>따라서 제도 도입 당시의 노인세대는 자신에게 주어진 제도적 선물</a:t>
            </a:r>
            <a:r>
              <a:rPr lang="en-US" altLang="ko-KR" sz="1800" dirty="0"/>
              <a:t>(windfall benefit)</a:t>
            </a:r>
            <a:r>
              <a:rPr lang="ko-KR" altLang="en-US" sz="1800" dirty="0"/>
              <a:t>을 전액 소비하지 않고 대신 후손을 위한 저축으로 활용</a:t>
            </a:r>
          </a:p>
        </p:txBody>
      </p:sp>
    </p:spTree>
    <p:extLst>
      <p:ext uri="{BB962C8B-B14F-4D97-AF65-F5344CB8AC3E}">
        <p14:creationId xmlns:p14="http://schemas.microsoft.com/office/powerpoint/2010/main" val="2011617206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296375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" t="6193" r="1419" b="11056"/>
          <a:stretch/>
        </p:blipFill>
        <p:spPr>
          <a:xfrm>
            <a:off x="262648" y="3933056"/>
            <a:ext cx="8618704" cy="192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1460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23528" y="332656"/>
            <a:ext cx="8352928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1800" dirty="0"/>
              <a:t>② 다양한 저축동기들의 상호작용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개인은 다양한 저축동기 가짐</a:t>
            </a:r>
            <a:r>
              <a:rPr lang="en-US" altLang="ko-KR" sz="1800" dirty="0"/>
              <a:t>, </a:t>
            </a:r>
            <a:r>
              <a:rPr lang="ko-KR" altLang="en-US" sz="1800" dirty="0"/>
              <a:t>각각의 동기는 밀접한 상관관계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공적 연금제도는 개인별 상황</a:t>
            </a:r>
            <a:r>
              <a:rPr lang="en-US" altLang="ko-KR" sz="1800" dirty="0"/>
              <a:t>, </a:t>
            </a:r>
            <a:r>
              <a:rPr lang="ko-KR" altLang="en-US" sz="1800" dirty="0"/>
              <a:t>욕구 우선순위에 따라 모든 저축동기를 동시에 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조정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ko-KR" altLang="en-US" sz="1800" dirty="0"/>
              <a:t>③ 부과방식 연금제도의 저축증대 효과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-</a:t>
            </a:r>
            <a:r>
              <a:rPr lang="en-US" altLang="ko-KR" sz="1800" dirty="0" err="1"/>
              <a:t>Cagan</a:t>
            </a:r>
            <a:r>
              <a:rPr lang="en-US" altLang="ko-KR" sz="1800" dirty="0"/>
              <a:t>(1965): </a:t>
            </a:r>
            <a:r>
              <a:rPr lang="ko-KR" altLang="en-US" sz="1800" dirty="0"/>
              <a:t>부과방식 제도 도입으로 노인계층에게 바로 연금을 지급하게 될 경우</a:t>
            </a:r>
            <a:r>
              <a:rPr lang="en-US" altLang="ko-KR" sz="1800" dirty="0"/>
              <a:t>, </a:t>
            </a:r>
            <a:r>
              <a:rPr lang="ko-KR" altLang="en-US" sz="1800" dirty="0"/>
              <a:t>국민에게 노후대비의 중요성을 인식시키는 </a:t>
            </a:r>
            <a:r>
              <a:rPr lang="en-US" altLang="ko-KR" sz="1800" dirty="0"/>
              <a:t>‘</a:t>
            </a:r>
            <a:r>
              <a:rPr lang="ko-KR" altLang="en-US" sz="1800" dirty="0"/>
              <a:t>인지효과</a:t>
            </a:r>
            <a:r>
              <a:rPr lang="en-US" altLang="ko-KR" sz="1800" dirty="0"/>
              <a:t>(</a:t>
            </a:r>
            <a:r>
              <a:rPr lang="en-US" altLang="ko-KR" sz="1800" dirty="0" err="1"/>
              <a:t>recognitive</a:t>
            </a:r>
            <a:r>
              <a:rPr lang="en-US" altLang="ko-KR" sz="1800" dirty="0"/>
              <a:t> effect)＇</a:t>
            </a:r>
            <a:r>
              <a:rPr lang="ko-KR" altLang="en-US" sz="1800" dirty="0"/>
              <a:t>작용</a:t>
            </a:r>
            <a:r>
              <a:rPr lang="en-US" altLang="ko-KR" sz="1800" dirty="0"/>
              <a:t>, </a:t>
            </a:r>
            <a:r>
              <a:rPr lang="ko-KR" altLang="en-US" sz="1800" dirty="0"/>
              <a:t>전체적으로 저축을 증가시키는 효과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-</a:t>
            </a:r>
            <a:r>
              <a:rPr lang="en-US" altLang="ko-KR" sz="1800" dirty="0" err="1"/>
              <a:t>Katona</a:t>
            </a:r>
            <a:r>
              <a:rPr lang="en-US" altLang="ko-KR" sz="1800" dirty="0"/>
              <a:t>(1964): </a:t>
            </a:r>
            <a:r>
              <a:rPr lang="ko-KR" altLang="en-US" sz="1800" dirty="0"/>
              <a:t>노후준비 필요성에 대한 </a:t>
            </a:r>
            <a:r>
              <a:rPr lang="en-US" altLang="ko-KR" sz="1800" dirty="0"/>
              <a:t>‘</a:t>
            </a:r>
            <a:r>
              <a:rPr lang="ko-KR" altLang="en-US" sz="1800" dirty="0"/>
              <a:t>교육적 효과</a:t>
            </a:r>
            <a:r>
              <a:rPr lang="en-US" altLang="ko-KR" sz="1800" dirty="0"/>
              <a:t>(education effect)＇</a:t>
            </a:r>
            <a:r>
              <a:rPr lang="ko-KR" altLang="en-US" sz="1800" dirty="0"/>
              <a:t>를 통해 국민들의 효용함수가 변화하게 되고</a:t>
            </a:r>
            <a:r>
              <a:rPr lang="en-US" altLang="ko-KR" sz="1800" dirty="0"/>
              <a:t>, ‘</a:t>
            </a:r>
            <a:r>
              <a:rPr lang="ko-KR" altLang="en-US" sz="1800" dirty="0"/>
              <a:t>목표 접근 가설</a:t>
            </a:r>
            <a:r>
              <a:rPr lang="en-US" altLang="ko-KR" sz="1800" dirty="0"/>
              <a:t>(goal gradient hypothesis)‘</a:t>
            </a:r>
            <a:r>
              <a:rPr lang="ko-KR" altLang="en-US" sz="1800" dirty="0"/>
              <a:t>에 따라 연금수급연령에 가까워질수록 더욱 저축동기가 강화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-Eisner(1983): ‘</a:t>
            </a:r>
            <a:r>
              <a:rPr lang="ko-KR" altLang="en-US" sz="1800" dirty="0"/>
              <a:t>예상하지 못한 소득</a:t>
            </a:r>
            <a:r>
              <a:rPr lang="en-US" altLang="ko-KR" sz="1800" dirty="0"/>
              <a:t>‘</a:t>
            </a:r>
            <a:r>
              <a:rPr lang="ko-KR" altLang="en-US" sz="1800" dirty="0"/>
              <a:t>은 노령계층의 유효수요 증대</a:t>
            </a:r>
            <a:r>
              <a:rPr lang="en-US" altLang="ko-KR" sz="1800" dirty="0"/>
              <a:t>, </a:t>
            </a:r>
            <a:r>
              <a:rPr lang="ko-KR" altLang="en-US" sz="1800" dirty="0"/>
              <a:t>이는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‘</a:t>
            </a:r>
            <a:r>
              <a:rPr lang="ko-KR" altLang="en-US" sz="1800" dirty="0"/>
              <a:t>승수효과</a:t>
            </a:r>
            <a:r>
              <a:rPr lang="en-US" altLang="ko-KR" sz="1800" dirty="0"/>
              <a:t>‘</a:t>
            </a:r>
            <a:r>
              <a:rPr lang="ko-KR" altLang="en-US" sz="1800" dirty="0"/>
              <a:t>를 통해 국내총생산과 국민소득 증가</a:t>
            </a:r>
            <a:r>
              <a:rPr lang="en-US" altLang="ko-KR" sz="1800" dirty="0"/>
              <a:t> </a:t>
            </a:r>
            <a:r>
              <a:rPr lang="ko-KR" altLang="en-US" sz="1800" dirty="0"/>
              <a:t>및 국내저축 증가 작용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, </a:t>
            </a:r>
            <a:r>
              <a:rPr lang="ko-KR" altLang="en-US" sz="1800" dirty="0" err="1"/>
              <a:t>공적연금제도의</a:t>
            </a:r>
            <a:r>
              <a:rPr lang="ko-KR" altLang="en-US" sz="1800" dirty="0"/>
              <a:t> 경제성장 효과와 저축증대 효과는 대량실업</a:t>
            </a:r>
            <a:r>
              <a:rPr lang="en-US" altLang="ko-KR" sz="1800" dirty="0"/>
              <a:t>, </a:t>
            </a:r>
            <a:r>
              <a:rPr lang="ko-KR" altLang="en-US" sz="1800" dirty="0"/>
              <a:t>극심한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경기침체에서 크게 발생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736480093"/>
      </p:ext>
    </p:extLst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6085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ko-KR" altLang="en-US" sz="1800" dirty="0">
                <a:latin typeface="맑은 고딕" panose="020B0503020000020004" pitchFamily="50" charset="-127"/>
              </a:rPr>
              <a:t>④ </a:t>
            </a:r>
            <a:r>
              <a:rPr lang="en-US" altLang="ko-KR" sz="1800" dirty="0">
                <a:latin typeface="맑은 고딕" panose="020B0503020000020004" pitchFamily="50" charset="-127"/>
              </a:rPr>
              <a:t>Feldstein</a:t>
            </a:r>
            <a:r>
              <a:rPr lang="ko-KR" altLang="en-US" sz="1800" dirty="0">
                <a:latin typeface="맑은 고딕" panose="020B0503020000020004" pitchFamily="50" charset="-127"/>
              </a:rPr>
              <a:t>의 퇴직효과</a:t>
            </a:r>
            <a:r>
              <a:rPr lang="en-US" altLang="ko-KR" sz="1800" dirty="0">
                <a:latin typeface="맑은 고딕" panose="020B0503020000020004" pitchFamily="50" charset="-127"/>
              </a:rPr>
              <a:t>(retirement effect)</a:t>
            </a:r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공적연금제도는 개인의 생애근로기간을 축소시키는 작용</a:t>
            </a:r>
            <a:r>
              <a:rPr lang="en-US" altLang="ko-KR" sz="1800" dirty="0">
                <a:latin typeface="맑은 고딕" panose="020B0503020000020004" pitchFamily="50" charset="-127"/>
              </a:rPr>
              <a:t>, </a:t>
            </a:r>
          </a:p>
          <a:p>
            <a:pPr marL="0" indent="0">
              <a:buNone/>
            </a:pPr>
            <a:r>
              <a:rPr lang="ko-KR" altLang="en-US" sz="1800" dirty="0">
                <a:latin typeface="맑은 고딕" panose="020B0503020000020004" pitchFamily="50" charset="-127"/>
              </a:rPr>
              <a:t>    만약 개인이 연금수급연령을 지나 일을 지속하게 될 경우 근로조사</a:t>
            </a:r>
            <a:r>
              <a:rPr lang="en-US" altLang="ko-KR" sz="1800" dirty="0">
                <a:latin typeface="맑은 고딕" panose="020B0503020000020004" pitchFamily="50" charset="-127"/>
              </a:rPr>
              <a:t>(work test)</a:t>
            </a:r>
            <a:r>
              <a:rPr lang="ko-KR" altLang="en-US" sz="1800" dirty="0">
                <a:latin typeface="맑은 고딕" panose="020B0503020000020004" pitchFamily="50" charset="-127"/>
              </a:rPr>
              <a:t>로 인해 연금       지급이 중단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또는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삭감되는 불이익 발생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근로조사는 고령계층의 근로동기를 현저하게 제약하는 부작용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 </a:t>
            </a:r>
            <a:r>
              <a:rPr lang="ko-KR" altLang="en-US" sz="1800" dirty="0">
                <a:latin typeface="맑은 고딕" panose="020B0503020000020004" pitchFamily="50" charset="-127"/>
              </a:rPr>
              <a:t>따라서 </a:t>
            </a:r>
            <a:r>
              <a:rPr lang="ko-KR" altLang="en-US" sz="1800" dirty="0" err="1">
                <a:latin typeface="맑은 고딕" panose="020B0503020000020004" pitchFamily="50" charset="-127"/>
              </a:rPr>
              <a:t>개인은</a:t>
            </a:r>
            <a:r>
              <a:rPr lang="ko-KR" altLang="en-US" sz="1800" dirty="0">
                <a:latin typeface="맑은 고딕" panose="020B0503020000020004" pitchFamily="50" charset="-127"/>
              </a:rPr>
              <a:t> 늘어난 노후여가를 재정적으로 뒷받침하기 위해 추가적인 저축동기를 가지게 됨</a:t>
            </a:r>
            <a:r>
              <a:rPr lang="en-US" altLang="ko-KR" sz="1800" dirty="0">
                <a:latin typeface="맑은 고딕" panose="020B0503020000020004" pitchFamily="50" charset="-127"/>
              </a:rPr>
              <a:t>.</a:t>
            </a:r>
          </a:p>
          <a:p>
            <a:pPr marL="0" indent="0">
              <a:buNone/>
            </a:pP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이러한 퇴직효과는 부과방식 공적연금제도가 국내저축에 미치는 파급효과에 함께 반영되어야 함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ko-KR" altLang="ko-KR" sz="1800" dirty="0">
                <a:latin typeface="맑은 고딕" panose="020B0503020000020004" pitchFamily="50" charset="-127"/>
              </a:rPr>
              <a:t>⑤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적립방식 연금제도에 있어서 저축증대효과의 제한성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적립방식 연금제도에서 예상되는 저축증대 효과는 제도의 도입 이후 성숙 </a:t>
            </a:r>
            <a:r>
              <a:rPr lang="ko-KR" altLang="en-US" sz="1800" dirty="0" err="1"/>
              <a:t>시기까지에</a:t>
            </a:r>
            <a:r>
              <a:rPr lang="ko-KR" altLang="en-US" sz="1800" dirty="0"/>
              <a:t> 대해서만 제한적으로 발생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왜냐하면 제도의 성숙시기에 도달하게 되면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적립기금은 최대로 도달한 상태에서 매년도 급여지출과 보험료 수입이 개략적으로 균형을 유지</a:t>
            </a:r>
            <a:r>
              <a:rPr lang="en-US" altLang="ko-KR" sz="1800" dirty="0"/>
              <a:t>(= </a:t>
            </a:r>
            <a:r>
              <a:rPr lang="ko-KR" altLang="en-US" sz="1800" dirty="0"/>
              <a:t>부과방식의 속성</a:t>
            </a:r>
            <a:r>
              <a:rPr lang="en-US" altLang="ko-KR" sz="1800" dirty="0"/>
              <a:t>)</a:t>
            </a:r>
            <a:r>
              <a:rPr lang="ko-KR" altLang="en-US" sz="1800" dirty="0"/>
              <a:t>하게 되기 때문임</a:t>
            </a:r>
            <a:r>
              <a:rPr lang="en-US" altLang="ko-KR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7861372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62533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60529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적립방식의 연금제도가 반드시 경제성장을 담보할 수 있는가</a:t>
            </a:r>
            <a:r>
              <a:rPr lang="en-US" altLang="ko-KR" sz="1800" dirty="0"/>
              <a:t>?</a:t>
            </a:r>
          </a:p>
          <a:p>
            <a:r>
              <a:rPr lang="ko-KR" altLang="en-US" sz="1800" dirty="0" err="1"/>
              <a:t>공적연금</a:t>
            </a:r>
            <a:r>
              <a:rPr lang="ko-KR" altLang="en-US" sz="1800" dirty="0"/>
              <a:t> 재정관리방식의 선택이 국내저축에 미치는 파급효과는 매우 다양한 요인들이 상호 복합적으로 작용하여 명확한 답변이 불가</a:t>
            </a:r>
            <a:endParaRPr lang="en-US" altLang="ko-KR" sz="1800" dirty="0"/>
          </a:p>
          <a:p>
            <a:endParaRPr lang="en-US" altLang="ko-KR" sz="1800" dirty="0"/>
          </a:p>
          <a:p>
            <a:r>
              <a:rPr lang="ko-KR" altLang="en-US" sz="1800" dirty="0"/>
              <a:t>적립방식을 선택했을 때 경제성장 성과를 실현하기 위해서 가져야 할 조건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부과방식보다 국내저축 증가에 상대적으로 높은 기여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저축의 증가분은 가장 적절한 곳에 투자</a:t>
            </a:r>
            <a:r>
              <a:rPr lang="en-US" altLang="ko-KR" sz="1800" dirty="0"/>
              <a:t>: </a:t>
            </a:r>
            <a:r>
              <a:rPr lang="ko-KR" altLang="en-US" sz="1800" dirty="0"/>
              <a:t>늘어나게 된 저축이 생산부분 대신에 투기나 소비목적으로 활용될 수도 있기 때문임</a:t>
            </a:r>
            <a:r>
              <a:rPr lang="en-US" altLang="ko-KR" sz="1800" dirty="0"/>
              <a:t>.</a:t>
            </a:r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투자의 증가가 생산의 증가로 이어져야 함</a:t>
            </a:r>
            <a:r>
              <a:rPr lang="en-US" altLang="ko-KR" sz="1800" dirty="0"/>
              <a:t>: </a:t>
            </a:r>
            <a:r>
              <a:rPr lang="ko-KR" altLang="en-US" sz="1800" dirty="0"/>
              <a:t>신규투자</a:t>
            </a:r>
            <a:r>
              <a:rPr lang="en-US" altLang="ko-KR" sz="1800" dirty="0"/>
              <a:t>, </a:t>
            </a:r>
            <a:r>
              <a:rPr lang="ko-KR" altLang="en-US" sz="1800" dirty="0"/>
              <a:t>가장 생산적 부문에 투자되어야 함</a:t>
            </a:r>
            <a:r>
              <a:rPr lang="en-US" altLang="ko-KR" sz="1800" dirty="0"/>
              <a:t>.</a:t>
            </a:r>
          </a:p>
          <a:p>
            <a:pPr>
              <a:buFont typeface="+mj-ea"/>
              <a:buAutoNum type="circleNumDbPlain"/>
            </a:pPr>
            <a:endParaRPr lang="en-US" altLang="ko-KR" sz="1800" dirty="0"/>
          </a:p>
          <a:p>
            <a:r>
              <a:rPr lang="ko-KR" altLang="en-US" sz="1800" dirty="0"/>
              <a:t>이상의 세 가지 전제조건이 성립되어야만 적립방식이 부과방식보다 생산증대와 경제성장에 기여하는 효과가 크다는 주장이 성립</a:t>
            </a:r>
            <a:endParaRPr lang="en-US" altLang="ko-KR" sz="1800" dirty="0"/>
          </a:p>
          <a:p>
            <a:r>
              <a:rPr lang="ko-KR" altLang="en-US" sz="1800" dirty="0"/>
              <a:t>하지만 세 가지의 전제조건은 매우 제한적인 상황에서만 충족</a:t>
            </a:r>
            <a:endParaRPr lang="en-US" altLang="ko-KR" sz="1800" dirty="0"/>
          </a:p>
          <a:p>
            <a:r>
              <a:rPr lang="ko-KR" altLang="en-US" sz="1800" dirty="0"/>
              <a:t>고령화사회에 대비하여 공적연금제도를 적립방식으로 전환</a:t>
            </a:r>
            <a:r>
              <a:rPr lang="en-US" altLang="ko-KR" sz="1800" dirty="0"/>
              <a:t>, </a:t>
            </a:r>
            <a:r>
              <a:rPr lang="ko-KR" altLang="en-US" sz="1800" dirty="0"/>
              <a:t>적립방식의 특성을 강화하는 방식으로 제도 변경을 하는 것은 타당하지 않을 수 있음</a:t>
            </a:r>
            <a:r>
              <a:rPr lang="en-US" altLang="ko-KR" sz="1800" dirty="0"/>
              <a:t>.</a:t>
            </a:r>
          </a:p>
          <a:p>
            <a:r>
              <a:rPr lang="ko-KR" altLang="en-US" sz="1800" dirty="0"/>
              <a:t>왜냐하면 고령화 사회의 문제는 적립방식이나 부과방식에 공통적으로 해당될 수 있기 때문임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89280270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0" y="1556792"/>
            <a:ext cx="9144000" cy="316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244430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4) </a:t>
            </a:r>
            <a:r>
              <a:rPr lang="ko-KR" altLang="en-US" sz="1800" dirty="0"/>
              <a:t>적립방식과 부과방식 연금제도에 있어서 수지상등의 원칙</a:t>
            </a:r>
            <a:endParaRPr lang="en-US" altLang="ko-KR" sz="1800" dirty="0"/>
          </a:p>
          <a:p>
            <a:pPr>
              <a:buAutoNum type="arabicParenBoth"/>
            </a:pPr>
            <a:r>
              <a:rPr lang="ko-KR" altLang="en-US" sz="1800" dirty="0"/>
              <a:t>의의</a:t>
            </a:r>
            <a:endParaRPr lang="en-US" altLang="ko-KR" sz="1800" dirty="0"/>
          </a:p>
          <a:p>
            <a:r>
              <a:rPr lang="ko-KR" altLang="en-US" sz="1800" dirty="0"/>
              <a:t>보험은 금융</a:t>
            </a:r>
            <a:r>
              <a:rPr lang="en-US" altLang="ko-KR" sz="1800" dirty="0"/>
              <a:t>, </a:t>
            </a:r>
            <a:r>
              <a:rPr lang="ko-KR" altLang="en-US" sz="1800" dirty="0"/>
              <a:t>실물시장은 물론 일상생활 전반에 걸쳐 중대한 영향</a:t>
            </a:r>
            <a:endParaRPr lang="en-US" altLang="ko-KR" sz="1800" dirty="0"/>
          </a:p>
          <a:p>
            <a:r>
              <a:rPr lang="ko-KR" altLang="en-US" sz="1800" dirty="0"/>
              <a:t>모든 보험상품은 국가로부터 인∙허가를 받아야 하며</a:t>
            </a:r>
            <a:r>
              <a:rPr lang="en-US" altLang="ko-KR" sz="1800" dirty="0"/>
              <a:t>, </a:t>
            </a:r>
            <a:r>
              <a:rPr lang="ko-KR" altLang="en-US" sz="1800" dirty="0"/>
              <a:t>개별 상품은 원칙적으로 각자 독립적인 재정을 유지해야 함</a:t>
            </a:r>
            <a:endParaRPr lang="en-US" altLang="ko-KR" sz="1800" dirty="0"/>
          </a:p>
          <a:p>
            <a:r>
              <a:rPr lang="ko-KR" altLang="en-US" sz="1800" dirty="0"/>
              <a:t>보험시장의 안정성 유지를 목적으로 보험감독당국은 감독권 행사</a:t>
            </a:r>
            <a:endParaRPr lang="en-US" altLang="ko-KR" sz="1800" dirty="0"/>
          </a:p>
          <a:p>
            <a:r>
              <a:rPr lang="ko-KR" altLang="en-US" sz="1800" dirty="0"/>
              <a:t>보험회사의 재정적 건전성에 대한 평가 </a:t>
            </a:r>
            <a:r>
              <a:rPr lang="en-US" altLang="ko-KR" sz="1800" dirty="0"/>
              <a:t>:  </a:t>
            </a:r>
            <a:r>
              <a:rPr lang="ko-KR" altLang="en-US" sz="1800" dirty="0"/>
              <a:t>개별 상품별 지불능력</a:t>
            </a:r>
            <a:r>
              <a:rPr lang="en-US" altLang="ko-KR" sz="1800" dirty="0"/>
              <a:t>(solvency)</a:t>
            </a:r>
            <a:r>
              <a:rPr lang="ko-KR" altLang="en-US" sz="1800" dirty="0"/>
              <a:t>을 대상</a:t>
            </a:r>
            <a:endParaRPr lang="en-US" altLang="ko-KR" sz="1800" dirty="0"/>
          </a:p>
          <a:p>
            <a:r>
              <a:rPr lang="ko-KR" altLang="en-US" sz="1800" dirty="0"/>
              <a:t>지불능력에 대한 평가 </a:t>
            </a:r>
            <a:r>
              <a:rPr lang="en-US" altLang="ko-KR" sz="1800" dirty="0"/>
              <a:t>: </a:t>
            </a:r>
            <a:r>
              <a:rPr lang="ko-KR" altLang="en-US" sz="1800" dirty="0"/>
              <a:t>보험계약의 유지기간</a:t>
            </a:r>
            <a:r>
              <a:rPr lang="en-US" altLang="ko-KR" sz="1800" dirty="0"/>
              <a:t>, </a:t>
            </a:r>
            <a:r>
              <a:rPr lang="ko-KR" altLang="en-US" sz="1800" dirty="0"/>
              <a:t>보험집단의 규모 등에 따라 상이하여 통일적 기준 제시 한계</a:t>
            </a:r>
            <a:r>
              <a:rPr lang="en-US" altLang="ko-KR" sz="1800" dirty="0"/>
              <a:t>, </a:t>
            </a:r>
            <a:r>
              <a:rPr lang="ko-KR" altLang="en-US" sz="1800" dirty="0"/>
              <a:t>따라서 총량적 수지상등의 원칙에 근거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적립방식 연금제도에 있어서 수지상등의 원칙</a:t>
            </a:r>
            <a:endParaRPr lang="en-US" altLang="ko-KR" sz="1800" dirty="0"/>
          </a:p>
          <a:p>
            <a:r>
              <a:rPr lang="ko-KR" altLang="en-US" sz="1800" dirty="0"/>
              <a:t>보험수리적 중립성이 유지되어야 함</a:t>
            </a:r>
            <a:endParaRPr lang="en-US" altLang="ko-KR" sz="1800" dirty="0"/>
          </a:p>
          <a:p>
            <a:r>
              <a:rPr lang="ko-KR" altLang="en-US" sz="1800" dirty="0"/>
              <a:t>개인별 수지상등의 원칙</a:t>
            </a:r>
            <a:r>
              <a:rPr lang="en-US" altLang="ko-KR" sz="1800" dirty="0"/>
              <a:t>, </a:t>
            </a:r>
            <a:r>
              <a:rPr lang="ko-KR" altLang="en-US" sz="1800" dirty="0"/>
              <a:t>한계적 수지상등의 원칙 적용</a:t>
            </a:r>
            <a:endParaRPr lang="en-US" altLang="ko-KR" sz="1800" dirty="0"/>
          </a:p>
          <a:p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부과방식 연금제도에 있어서 수지상등의 원칙</a:t>
            </a:r>
            <a:endParaRPr lang="en-US" altLang="ko-KR" sz="1800" dirty="0"/>
          </a:p>
          <a:p>
            <a:r>
              <a:rPr lang="ko-KR" altLang="en-US" sz="1800" dirty="0"/>
              <a:t>총량적 수지상등의 원칙 적용</a:t>
            </a:r>
            <a:r>
              <a:rPr lang="en-US" altLang="ko-KR" sz="1800" dirty="0"/>
              <a:t> – </a:t>
            </a:r>
            <a:r>
              <a:rPr lang="ko-KR" altLang="en-US" sz="1800" dirty="0"/>
              <a:t>적립방식과는 근본적으로 다른 차이점</a:t>
            </a:r>
            <a:r>
              <a:rPr lang="en-US" altLang="ko-KR" sz="1800" dirty="0"/>
              <a:t>(</a:t>
            </a:r>
            <a:r>
              <a:rPr lang="ko-KR" altLang="en-US" sz="1800" dirty="0"/>
              <a:t>수지상등의 단위</a:t>
            </a:r>
            <a:r>
              <a:rPr lang="en-US" altLang="ko-KR" sz="1800" dirty="0"/>
              <a:t>:</a:t>
            </a:r>
            <a:r>
              <a:rPr lang="ko-KR" altLang="en-US" sz="1800" dirty="0"/>
              <a:t>전체 가입자와 </a:t>
            </a:r>
            <a:r>
              <a:rPr lang="ko-KR" altLang="en-US" sz="1800" dirty="0" err="1"/>
              <a:t>수급자</a:t>
            </a:r>
            <a:r>
              <a:rPr lang="en-US" altLang="ko-KR" sz="1800" dirty="0"/>
              <a:t>, </a:t>
            </a:r>
            <a:r>
              <a:rPr lang="ko-KR" altLang="en-US" sz="1800" dirty="0"/>
              <a:t>재정의 수지균형</a:t>
            </a:r>
            <a:r>
              <a:rPr lang="en-US" altLang="ko-KR" sz="1800" dirty="0"/>
              <a:t>: </a:t>
            </a:r>
            <a:r>
              <a:rPr lang="ko-KR" altLang="en-US" sz="1800" dirty="0"/>
              <a:t>매년 단위</a:t>
            </a:r>
            <a:r>
              <a:rPr lang="en-US" altLang="ko-KR" sz="1800" dirty="0"/>
              <a:t>)</a:t>
            </a:r>
          </a:p>
          <a:p>
            <a:r>
              <a:rPr lang="ko-KR" altLang="en-US" sz="1800" dirty="0"/>
              <a:t>형평성 문제 해결을 위해 참여적 수지상등의 원칙 적용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87145688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836712"/>
            <a:ext cx="849694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(2) </a:t>
            </a:r>
            <a:r>
              <a:rPr lang="ko-KR" altLang="en-US" dirty="0"/>
              <a:t>귀착효과의 사회계층별 차이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기업이 부담해야 하는 보험료를 근로자에게 전가 가능하더라도</a:t>
            </a:r>
            <a:r>
              <a:rPr lang="en-US" altLang="ko-KR" dirty="0"/>
              <a:t>, </a:t>
            </a:r>
            <a:r>
              <a:rPr lang="ko-KR" altLang="en-US" dirty="0"/>
              <a:t>실제적 수준은</a:t>
            </a:r>
            <a:endParaRPr lang="en-US" altLang="ko-KR" dirty="0"/>
          </a:p>
          <a:p>
            <a:r>
              <a:rPr lang="en-US" altLang="ko-KR" dirty="0"/>
              <a:t>    </a:t>
            </a:r>
            <a:r>
              <a:rPr lang="ko-KR" altLang="en-US" dirty="0"/>
              <a:t>노동의 특성에 따라 차이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노동공급이 완전탄력적인 경우 </a:t>
            </a:r>
            <a:r>
              <a:rPr lang="en-US" altLang="ko-KR" dirty="0"/>
              <a:t>:</a:t>
            </a:r>
          </a:p>
          <a:p>
            <a:r>
              <a:rPr lang="en-US" altLang="ko-KR" dirty="0"/>
              <a:t>    -</a:t>
            </a:r>
            <a:r>
              <a:rPr lang="ko-KR" altLang="en-US" dirty="0"/>
              <a:t>노동의 공급이 임금 변화에 매우 민감하게 반응</a:t>
            </a:r>
            <a:r>
              <a:rPr lang="en-US" altLang="ko-KR" dirty="0"/>
              <a:t>, ‘</a:t>
            </a:r>
            <a:r>
              <a:rPr lang="ko-KR" altLang="en-US" dirty="0"/>
              <a:t>중심부 노동시장</a:t>
            </a:r>
            <a:r>
              <a:rPr lang="en-US" altLang="ko-KR" dirty="0"/>
              <a:t>‘</a:t>
            </a:r>
          </a:p>
          <a:p>
            <a:r>
              <a:rPr lang="en-US" altLang="ko-KR" dirty="0"/>
              <a:t>    -</a:t>
            </a:r>
            <a:r>
              <a:rPr lang="ko-KR" altLang="en-US" dirty="0"/>
              <a:t>노동자는 학력이나 전문성의 수준 높고 자신의 노동력에 대한 수요가 폭 넓어    </a:t>
            </a:r>
            <a:endParaRPr lang="en-US" altLang="ko-KR" dirty="0"/>
          </a:p>
          <a:p>
            <a:r>
              <a:rPr lang="en-US" altLang="ko-KR" dirty="0"/>
              <a:t>      </a:t>
            </a:r>
            <a:r>
              <a:rPr lang="ko-KR" altLang="en-US" dirty="0"/>
              <a:t>이직이 용이함</a:t>
            </a:r>
            <a:endParaRPr lang="en-US" altLang="ko-KR" dirty="0"/>
          </a:p>
          <a:p>
            <a:r>
              <a:rPr lang="en-US" altLang="ko-KR" dirty="0"/>
              <a:t>    -</a:t>
            </a:r>
            <a:r>
              <a:rPr lang="ko-KR" altLang="en-US" dirty="0"/>
              <a:t>노동의 공급탄력성이 커질수록 근로자가 갖는 협상력은 더 커지는 효과</a:t>
            </a:r>
            <a:endParaRPr lang="en-US" altLang="ko-KR" dirty="0"/>
          </a:p>
          <a:p>
            <a:r>
              <a:rPr lang="en-US" altLang="ko-KR" dirty="0"/>
              <a:t>    -</a:t>
            </a:r>
            <a:r>
              <a:rPr lang="ko-KR" altLang="en-US" dirty="0"/>
              <a:t>기업은 사회보험료의 인상에 따른 비용을 근로자에게 전가하는 것이 </a:t>
            </a:r>
            <a:r>
              <a:rPr lang="ko-KR" altLang="en-US" dirty="0" err="1"/>
              <a:t>용이하</a:t>
            </a:r>
            <a:endParaRPr lang="en-US" altLang="ko-KR" dirty="0"/>
          </a:p>
          <a:p>
            <a:r>
              <a:rPr lang="en-US" altLang="ko-KR" dirty="0"/>
              <a:t>     </a:t>
            </a:r>
            <a:r>
              <a:rPr lang="ko-KR" altLang="en-US" dirty="0"/>
              <a:t>지 않게 됨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노동공급이 </a:t>
            </a:r>
            <a:r>
              <a:rPr lang="ko-KR" altLang="en-US" dirty="0" err="1"/>
              <a:t>완전비탄력적인</a:t>
            </a:r>
            <a:r>
              <a:rPr lang="ko-KR" altLang="en-US" dirty="0"/>
              <a:t> 경우 </a:t>
            </a:r>
            <a:r>
              <a:rPr lang="en-US" altLang="ko-KR" dirty="0"/>
              <a:t>:</a:t>
            </a:r>
          </a:p>
          <a:p>
            <a:r>
              <a:rPr lang="en-US" altLang="ko-KR" dirty="0"/>
              <a:t>    -</a:t>
            </a:r>
            <a:r>
              <a:rPr lang="ko-KR" altLang="en-US" dirty="0"/>
              <a:t>노동의 공급이 임금 변화에 민감하게 반응하지 않음</a:t>
            </a:r>
            <a:r>
              <a:rPr lang="en-US" altLang="ko-KR" dirty="0"/>
              <a:t>, ‘</a:t>
            </a:r>
            <a:r>
              <a:rPr lang="ko-KR" altLang="en-US" dirty="0"/>
              <a:t>주변부 노동시장</a:t>
            </a:r>
            <a:r>
              <a:rPr lang="en-US" altLang="ko-KR" dirty="0"/>
              <a:t>‘</a:t>
            </a:r>
          </a:p>
          <a:p>
            <a:r>
              <a:rPr lang="en-US" altLang="ko-KR" dirty="0"/>
              <a:t>    -</a:t>
            </a:r>
            <a:r>
              <a:rPr lang="ko-KR" altLang="en-US" dirty="0" err="1"/>
              <a:t>비정규직</a:t>
            </a:r>
            <a:r>
              <a:rPr lang="en-US" altLang="ko-KR" dirty="0"/>
              <a:t>, </a:t>
            </a:r>
            <a:r>
              <a:rPr lang="ko-KR" altLang="en-US" dirty="0"/>
              <a:t>여성</a:t>
            </a:r>
            <a:r>
              <a:rPr lang="en-US" altLang="ko-KR" dirty="0"/>
              <a:t>, </a:t>
            </a:r>
            <a:r>
              <a:rPr lang="ko-KR" altLang="en-US" dirty="0"/>
              <a:t>고령 근로자 등 인력수요가 제한적인 근로계층이 주로 해당</a:t>
            </a:r>
            <a:endParaRPr lang="en-US" altLang="ko-KR" dirty="0"/>
          </a:p>
          <a:p>
            <a:r>
              <a:rPr lang="en-US" altLang="ko-KR" dirty="0"/>
              <a:t>    -</a:t>
            </a:r>
            <a:r>
              <a:rPr lang="ko-KR" altLang="en-US" dirty="0"/>
              <a:t>기업은 법률에 따라 부과된 추가적인 보험료의 대부분을 근로자들에게 전가</a:t>
            </a:r>
            <a:endParaRPr lang="en-US" altLang="ko-KR" dirty="0"/>
          </a:p>
          <a:p>
            <a:r>
              <a:rPr lang="en-US" altLang="ko-KR" dirty="0"/>
              <a:t>     </a:t>
            </a:r>
            <a:r>
              <a:rPr lang="ko-KR" altLang="en-US" dirty="0"/>
              <a:t>하는 것이 용이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647969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" t="2431" r="8629" b="3049"/>
          <a:stretch/>
        </p:blipFill>
        <p:spPr>
          <a:xfrm>
            <a:off x="467544" y="1340768"/>
            <a:ext cx="8352928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8338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2565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2400" b="1" dirty="0"/>
              <a:t>제</a:t>
            </a:r>
            <a:r>
              <a:rPr lang="en-US" altLang="ko-KR" sz="2400" b="1" dirty="0"/>
              <a:t>2</a:t>
            </a:r>
            <a:r>
              <a:rPr lang="ko-KR" altLang="en-US" sz="2400" b="1" dirty="0"/>
              <a:t>절 사회복지제도의 재정체계와 재원의 종류</a:t>
            </a:r>
            <a:endParaRPr lang="en-US" altLang="ko-KR" sz="2400" b="1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b="1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ko-KR" altLang="en-US" sz="1800" dirty="0"/>
              <a:t>사회복지 재정체계</a:t>
            </a:r>
            <a:endParaRPr lang="en-US" altLang="ko-KR" sz="1800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제도의 재정수입 및 급여지출</a:t>
            </a:r>
            <a:r>
              <a:rPr lang="en-US" altLang="ko-KR" sz="1800" dirty="0"/>
              <a:t>, </a:t>
            </a:r>
            <a:r>
              <a:rPr lang="ko-KR" altLang="en-US" sz="1800" dirty="0"/>
              <a:t>기금의 관리운용 등 재정 흐름의 전 과정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사회복지제도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사회보험제도</a:t>
            </a:r>
            <a:r>
              <a:rPr lang="en-US" altLang="ko-KR" sz="1800" dirty="0"/>
              <a:t>)</a:t>
            </a:r>
            <a:r>
              <a:rPr lang="ko-KR" altLang="en-US" sz="1800" dirty="0"/>
              <a:t>는 운영재원 조달을 위해 가입자에게 보험료   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징수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국가가 재정 지원</a:t>
            </a:r>
            <a:r>
              <a:rPr lang="en-US" altLang="ko-KR" sz="1800" dirty="0"/>
              <a:t>(</a:t>
            </a:r>
            <a:r>
              <a:rPr lang="ko-KR" altLang="en-US" sz="1800" dirty="0"/>
              <a:t>목적세</a:t>
            </a:r>
            <a:r>
              <a:rPr lang="en-US" altLang="ko-KR" sz="1800" dirty="0"/>
              <a:t>, </a:t>
            </a:r>
            <a:r>
              <a:rPr lang="ko-KR" altLang="en-US" sz="1800" dirty="0"/>
              <a:t>보조금</a:t>
            </a:r>
            <a:r>
              <a:rPr lang="en-US" altLang="ko-KR" sz="1800" dirty="0"/>
              <a:t>, </a:t>
            </a:r>
            <a:r>
              <a:rPr lang="ko-KR" altLang="en-US" sz="1800" dirty="0"/>
              <a:t>관리운영비 지원</a:t>
            </a:r>
            <a:r>
              <a:rPr lang="en-US" altLang="ko-KR" sz="1800" dirty="0"/>
              <a:t>, </a:t>
            </a:r>
            <a:r>
              <a:rPr lang="ko-KR" altLang="en-US" sz="1800" dirty="0"/>
              <a:t>일반보조금 등</a:t>
            </a:r>
            <a:r>
              <a:rPr lang="en-US" altLang="ko-KR" sz="1800" dirty="0"/>
              <a:t>)</a:t>
            </a:r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근로자의 보험료는 정액의 형태</a:t>
            </a:r>
            <a:r>
              <a:rPr lang="en-US" altLang="ko-KR" sz="1800" dirty="0"/>
              <a:t>, </a:t>
            </a:r>
            <a:r>
              <a:rPr lang="ko-KR" altLang="en-US" sz="1800" dirty="0"/>
              <a:t>임금비례</a:t>
            </a:r>
            <a:r>
              <a:rPr lang="en-US" altLang="ko-KR" sz="1800" dirty="0"/>
              <a:t>, </a:t>
            </a:r>
            <a:r>
              <a:rPr lang="ko-KR" altLang="en-US" sz="1800" dirty="0"/>
              <a:t>소득등급별 누진적으로 부과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재정적 측면뿐만 아니라 제도 자체의 목표</a:t>
            </a:r>
            <a:r>
              <a:rPr lang="en-US" altLang="ko-KR" sz="1800" dirty="0"/>
              <a:t>, </a:t>
            </a:r>
            <a:r>
              <a:rPr lang="ko-KR" altLang="en-US" sz="1800" dirty="0"/>
              <a:t>특성</a:t>
            </a:r>
            <a:r>
              <a:rPr lang="en-US" altLang="ko-KR" sz="1800" dirty="0"/>
              <a:t> </a:t>
            </a:r>
            <a:r>
              <a:rPr lang="ko-KR" altLang="en-US" sz="1800" dirty="0"/>
              <a:t>그리고 사회</a:t>
            </a:r>
            <a:r>
              <a:rPr lang="en-US" altLang="ko-KR" sz="1800" dirty="0"/>
              <a:t>, </a:t>
            </a:r>
            <a:r>
              <a:rPr lang="ko-KR" altLang="en-US" sz="1800" dirty="0"/>
              <a:t>경제</a:t>
            </a:r>
            <a:r>
              <a:rPr lang="en-US" altLang="ko-KR" sz="1800" dirty="0"/>
              <a:t>, </a:t>
            </a:r>
            <a:r>
              <a:rPr lang="ko-KR" altLang="en-US" sz="1800" dirty="0"/>
              <a:t>정치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적</a:t>
            </a:r>
            <a:r>
              <a:rPr lang="en-US" altLang="ko-KR" sz="1800" dirty="0"/>
              <a:t> </a:t>
            </a:r>
            <a:r>
              <a:rPr lang="ko-KR" altLang="en-US" sz="1800" dirty="0"/>
              <a:t>고려 등을 종합적으로 감안하여 결정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부과방식과 적립방식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비용지출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급여지출</a:t>
            </a:r>
            <a:r>
              <a:rPr lang="en-US" altLang="ko-KR" sz="1800" dirty="0"/>
              <a:t>, </a:t>
            </a:r>
            <a:r>
              <a:rPr lang="ko-KR" altLang="en-US" sz="1800" dirty="0"/>
              <a:t>투자비용</a:t>
            </a:r>
            <a:r>
              <a:rPr lang="en-US" altLang="ko-KR" sz="1800" dirty="0"/>
              <a:t>, </a:t>
            </a:r>
            <a:r>
              <a:rPr lang="ko-KR" altLang="en-US" sz="1800" dirty="0"/>
              <a:t>행정관리비용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4971</TotalTime>
  <Words>4071</Words>
  <Application>Microsoft Office PowerPoint</Application>
  <PresentationFormat>화면 슬라이드 쇼(4:3)</PresentationFormat>
  <Paragraphs>820</Paragraphs>
  <Slides>67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67</vt:i4>
      </vt:variant>
    </vt:vector>
  </HeadingPairs>
  <TitlesOfParts>
    <vt:vector size="75" baseType="lpstr">
      <vt:lpstr>08서울남산체 M</vt:lpstr>
      <vt:lpstr>나눔고딕</vt:lpstr>
      <vt:lpstr>맑은 고딕</vt:lpstr>
      <vt:lpstr>바탕</vt:lpstr>
      <vt:lpstr>함초롬바탕</vt:lpstr>
      <vt:lpstr>Arial</vt:lpstr>
      <vt:lpstr>Wingdings</vt:lpstr>
      <vt:lpstr>Office 테마</vt:lpstr>
      <vt:lpstr>제14장 사회복지제도 운영재원의 조달 및 재정관리방식</vt:lpstr>
      <vt:lpstr>제1절 사회복지재원의 조달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제4절 재정관리방식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194</cp:revision>
  <dcterms:created xsi:type="dcterms:W3CDTF">2013-02-19T13:16:54Z</dcterms:created>
  <dcterms:modified xsi:type="dcterms:W3CDTF">2018-04-03T06:22:45Z</dcterms:modified>
</cp:coreProperties>
</file>