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8"/>
  </p:notes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5" r:id="rId9"/>
    <p:sldId id="266" r:id="rId10"/>
    <p:sldId id="302" r:id="rId11"/>
    <p:sldId id="296" r:id="rId12"/>
    <p:sldId id="267" r:id="rId13"/>
    <p:sldId id="268" r:id="rId14"/>
    <p:sldId id="298" r:id="rId15"/>
    <p:sldId id="269" r:id="rId16"/>
    <p:sldId id="270" r:id="rId17"/>
    <p:sldId id="271" r:id="rId18"/>
    <p:sldId id="289" r:id="rId19"/>
    <p:sldId id="272" r:id="rId20"/>
    <p:sldId id="273" r:id="rId21"/>
    <p:sldId id="274" r:id="rId22"/>
    <p:sldId id="290" r:id="rId23"/>
    <p:sldId id="299" r:id="rId24"/>
    <p:sldId id="301" r:id="rId25"/>
    <p:sldId id="275" r:id="rId26"/>
    <p:sldId id="277" r:id="rId27"/>
    <p:sldId id="278" r:id="rId28"/>
    <p:sldId id="279" r:id="rId29"/>
    <p:sldId id="300" r:id="rId30"/>
    <p:sldId id="295" r:id="rId31"/>
    <p:sldId id="303" r:id="rId32"/>
    <p:sldId id="294" r:id="rId33"/>
    <p:sldId id="281" r:id="rId34"/>
    <p:sldId id="282" r:id="rId35"/>
    <p:sldId id="283" r:id="rId36"/>
    <p:sldId id="284" r:id="rId37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orient="horz" pos="255">
          <p15:clr>
            <a:srgbClr val="A4A3A4"/>
          </p15:clr>
        </p15:guide>
        <p15:guide id="3" orient="horz" pos="890">
          <p15:clr>
            <a:srgbClr val="A4A3A4"/>
          </p15:clr>
        </p15:guide>
        <p15:guide id="4" pos="2880">
          <p15:clr>
            <a:srgbClr val="A4A3A4"/>
          </p15:clr>
        </p15:guide>
        <p15:guide id="5" pos="20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4346" autoAdjust="0"/>
    <p:restoredTop sz="94660"/>
  </p:normalViewPr>
  <p:slideViewPr>
    <p:cSldViewPr showGuides="1">
      <p:cViewPr varScale="1">
        <p:scale>
          <a:sx n="81" d="100"/>
          <a:sy n="81" d="100"/>
        </p:scale>
        <p:origin x="1099" y="58"/>
      </p:cViewPr>
      <p:guideLst>
        <p:guide orient="horz" pos="2160"/>
        <p:guide orient="horz" pos="255"/>
        <p:guide orient="horz" pos="890"/>
        <p:guide pos="2880"/>
        <p:guide pos="204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951451-8942-4C35-9C47-40CB1DFBF8DB}" type="datetimeFigureOut">
              <a:rPr lang="ko-KR" altLang="en-US" smtClean="0"/>
              <a:pPr/>
              <a:t>2019-05-28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7BE5A2-C806-4608-91B7-26C57AD2E6A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034196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DE00F1-DFA4-4B69-9DC7-90C196583358}" type="slidenum">
              <a:rPr lang="ko-KR" altLang="en-US" smtClean="0"/>
              <a:pPr/>
              <a:t>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919039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BE5A2-C806-4608-91B7-26C57AD2E6AD}" type="slidenum">
              <a:rPr lang="ko-KR" altLang="en-US" smtClean="0"/>
              <a:pPr/>
              <a:t>26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043364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Administrator\바탕 화면\정책론-타이틀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63758"/>
          </a:xfrm>
          <a:prstGeom prst="rect">
            <a:avLst/>
          </a:prstGeom>
          <a:noFill/>
        </p:spPr>
      </p:pic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EF7CA-189C-4819-BCCF-E7ACD8799376}" type="datetimeFigureOut">
              <a:rPr lang="ko-KR" altLang="en-US" smtClean="0"/>
              <a:pPr/>
              <a:t>2019-05-28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0EF39-D24C-47DE-ADAA-D2BA0449F2E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EF7CA-189C-4819-BCCF-E7ACD8799376}" type="datetimeFigureOut">
              <a:rPr lang="ko-KR" altLang="en-US" smtClean="0"/>
              <a:pPr/>
              <a:t>2019-05-28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0EF39-D24C-47DE-ADAA-D2BA0449F2E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EF7CA-189C-4819-BCCF-E7ACD8799376}" type="datetimeFigureOut">
              <a:rPr lang="ko-KR" altLang="en-US" smtClean="0"/>
              <a:pPr/>
              <a:t>2019-05-28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0EF39-D24C-47DE-ADAA-D2BA0449F2E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Documents and Settings\Administrator\바탕 화면\정책론-본문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63757"/>
          </a:xfrm>
          <a:prstGeom prst="rect">
            <a:avLst/>
          </a:prstGeom>
          <a:noFill/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EF7CA-189C-4819-BCCF-E7ACD8799376}" type="datetimeFigureOut">
              <a:rPr lang="ko-KR" altLang="en-US" smtClean="0"/>
              <a:pPr/>
              <a:t>2019-05-28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0EF39-D24C-47DE-ADAA-D2BA0449F2E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EF7CA-189C-4819-BCCF-E7ACD8799376}" type="datetimeFigureOut">
              <a:rPr lang="ko-KR" altLang="en-US" smtClean="0"/>
              <a:pPr/>
              <a:t>2019-05-28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0EF39-D24C-47DE-ADAA-D2BA0449F2E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EF7CA-189C-4819-BCCF-E7ACD8799376}" type="datetimeFigureOut">
              <a:rPr lang="ko-KR" altLang="en-US" smtClean="0"/>
              <a:pPr/>
              <a:t>2019-05-28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0EF39-D24C-47DE-ADAA-D2BA0449F2E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EF7CA-189C-4819-BCCF-E7ACD8799376}" type="datetimeFigureOut">
              <a:rPr lang="ko-KR" altLang="en-US" smtClean="0"/>
              <a:pPr/>
              <a:t>2019-05-28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0EF39-D24C-47DE-ADAA-D2BA0449F2E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EF7CA-189C-4819-BCCF-E7ACD8799376}" type="datetimeFigureOut">
              <a:rPr lang="ko-KR" altLang="en-US" smtClean="0"/>
              <a:pPr/>
              <a:t>2019-05-28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0EF39-D24C-47DE-ADAA-D2BA0449F2E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EF7CA-189C-4819-BCCF-E7ACD8799376}" type="datetimeFigureOut">
              <a:rPr lang="ko-KR" altLang="en-US" smtClean="0"/>
              <a:pPr/>
              <a:t>2019-05-28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0EF39-D24C-47DE-ADAA-D2BA0449F2E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EF7CA-189C-4819-BCCF-E7ACD8799376}" type="datetimeFigureOut">
              <a:rPr lang="ko-KR" altLang="en-US" smtClean="0"/>
              <a:pPr/>
              <a:t>2019-05-28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0EF39-D24C-47DE-ADAA-D2BA0449F2E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EF7CA-189C-4819-BCCF-E7ACD8799376}" type="datetimeFigureOut">
              <a:rPr lang="ko-KR" altLang="en-US" smtClean="0"/>
              <a:pPr/>
              <a:t>2019-05-28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0EF39-D24C-47DE-ADAA-D2BA0449F2E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3EF7CA-189C-4819-BCCF-E7ACD8799376}" type="datetimeFigureOut">
              <a:rPr lang="ko-KR" altLang="en-US" smtClean="0"/>
              <a:pPr/>
              <a:t>2019-05-28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90EF39-D24C-47DE-ADAA-D2BA0449F2E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fade/>
  </p:transition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제목 1"/>
          <p:cNvSpPr>
            <a:spLocks noGrp="1"/>
          </p:cNvSpPr>
          <p:nvPr>
            <p:ph type="ctrTitle"/>
          </p:nvPr>
        </p:nvSpPr>
        <p:spPr>
          <a:xfrm>
            <a:off x="144016" y="1912272"/>
            <a:ext cx="8820472" cy="2088232"/>
          </a:xfrm>
        </p:spPr>
        <p:txBody>
          <a:bodyPr>
            <a:noAutofit/>
          </a:bodyPr>
          <a:lstStyle/>
          <a:p>
            <a:pPr>
              <a:lnSpc>
                <a:spcPct val="130000"/>
              </a:lnSpc>
              <a:spcBef>
                <a:spcPts val="2000"/>
              </a:spcBef>
            </a:pPr>
            <a:r>
              <a:rPr lang="ko-KR" altLang="en-US" sz="4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ea"/>
                <a:ea typeface="+mn-ea"/>
              </a:rPr>
              <a:t>제</a:t>
            </a:r>
            <a:r>
              <a:rPr lang="en-US" altLang="ko-KR" sz="4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ea"/>
                <a:ea typeface="+mn-ea"/>
              </a:rPr>
              <a:t>13</a:t>
            </a:r>
            <a:r>
              <a:rPr lang="ko-KR" altLang="en-US" sz="4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ea"/>
                <a:ea typeface="+mn-ea"/>
              </a:rPr>
              <a:t>장</a:t>
            </a:r>
            <a:br>
              <a:rPr lang="en-US" altLang="ko-KR" sz="4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ea"/>
                <a:ea typeface="+mn-ea"/>
              </a:rPr>
            </a:br>
            <a:r>
              <a:rPr lang="ko-KR" altLang="en-US" sz="4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ea"/>
                <a:ea typeface="+mn-ea"/>
              </a:rPr>
              <a:t>사회복지제도의 급여</a:t>
            </a:r>
          </a:p>
        </p:txBody>
      </p:sp>
      <p:sp>
        <p:nvSpPr>
          <p:cNvPr id="4" name="부제목 2"/>
          <p:cNvSpPr>
            <a:spLocks noGrp="1"/>
          </p:cNvSpPr>
          <p:nvPr>
            <p:ph type="subTitle" idx="1"/>
          </p:nvPr>
        </p:nvSpPr>
        <p:spPr>
          <a:xfrm>
            <a:off x="323850" y="4891110"/>
            <a:ext cx="3248018" cy="1752600"/>
          </a:xfrm>
        </p:spPr>
        <p:txBody>
          <a:bodyPr vert="horz" lIns="91440" tIns="45720" rIns="91440" bIns="45720" rtlCol="0">
            <a:noAutofit/>
          </a:bodyPr>
          <a:lstStyle/>
          <a:p>
            <a:pPr algn="l">
              <a:lnSpc>
                <a:spcPct val="120000"/>
              </a:lnSpc>
              <a:defRPr/>
            </a:pPr>
            <a:r>
              <a:rPr lang="ko-KR" altLang="en-US" sz="2400" dirty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ea"/>
              </a:rPr>
              <a:t>제</a:t>
            </a:r>
            <a:r>
              <a:rPr lang="en-US" altLang="ko-KR" sz="2000" dirty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ea"/>
              </a:rPr>
              <a:t>1</a:t>
            </a:r>
            <a:r>
              <a:rPr lang="ko-KR" altLang="en-US" sz="2000" dirty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ea"/>
              </a:rPr>
              <a:t>절 급여의 목표</a:t>
            </a:r>
            <a:endParaRPr lang="en-US" altLang="ko-KR" sz="2000" dirty="0">
              <a:ln w="17780" cmpd="sng">
                <a:noFill/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+mn-ea"/>
            </a:endParaRPr>
          </a:p>
          <a:p>
            <a:pPr algn="l">
              <a:lnSpc>
                <a:spcPct val="120000"/>
              </a:lnSpc>
              <a:defRPr/>
            </a:pPr>
            <a:r>
              <a:rPr lang="ko-KR" altLang="en-US" sz="2000" dirty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ea"/>
              </a:rPr>
              <a:t>제</a:t>
            </a:r>
            <a:r>
              <a:rPr lang="en-US" altLang="ko-KR" sz="2000" dirty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ea"/>
              </a:rPr>
              <a:t>2</a:t>
            </a:r>
            <a:r>
              <a:rPr lang="ko-KR" altLang="en-US" sz="2000" dirty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ea"/>
              </a:rPr>
              <a:t>절 급여의 유형</a:t>
            </a:r>
            <a:endParaRPr lang="en-US" altLang="ko-KR" sz="2000" dirty="0">
              <a:ln w="17780" cmpd="sng">
                <a:noFill/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+mn-ea"/>
            </a:endParaRPr>
          </a:p>
          <a:p>
            <a:pPr algn="l">
              <a:lnSpc>
                <a:spcPct val="120000"/>
              </a:lnSpc>
              <a:defRPr/>
            </a:pPr>
            <a:r>
              <a:rPr lang="ko-KR" altLang="en-US" sz="2000" dirty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ea"/>
              </a:rPr>
              <a:t>제</a:t>
            </a:r>
            <a:r>
              <a:rPr lang="en-US" altLang="ko-KR" sz="2000" dirty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ea"/>
              </a:rPr>
              <a:t>3</a:t>
            </a:r>
            <a:r>
              <a:rPr lang="ko-KR" altLang="en-US" sz="2000" dirty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ea"/>
              </a:rPr>
              <a:t>절 현금급여의 수준</a:t>
            </a:r>
            <a:endParaRPr lang="en-US" altLang="ko-KR" sz="2000" dirty="0">
              <a:ln w="17780" cmpd="sng">
                <a:noFill/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+mn-ea"/>
            </a:endParaRPr>
          </a:p>
          <a:p>
            <a:pPr algn="l">
              <a:lnSpc>
                <a:spcPct val="120000"/>
              </a:lnSpc>
              <a:defRPr/>
            </a:pPr>
            <a:r>
              <a:rPr lang="ko-KR" altLang="en-US" sz="2000" dirty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ea"/>
              </a:rPr>
              <a:t>제</a:t>
            </a:r>
            <a:r>
              <a:rPr lang="en-US" altLang="ko-KR" sz="2000" dirty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ea"/>
              </a:rPr>
              <a:t>4</a:t>
            </a:r>
            <a:r>
              <a:rPr lang="ko-KR" altLang="en-US" sz="2000" dirty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ea"/>
              </a:rPr>
              <a:t>절 현물급여의 수준</a:t>
            </a:r>
          </a:p>
        </p:txBody>
      </p:sp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>
          <a:xfrm>
            <a:off x="323850" y="404813"/>
            <a:ext cx="8229600" cy="5881707"/>
          </a:xfrm>
        </p:spPr>
        <p:txBody>
          <a:bodyPr>
            <a:normAutofit/>
          </a:bodyPr>
          <a:lstStyle/>
          <a:p>
            <a:pPr>
              <a:lnSpc>
                <a:spcPct val="130000"/>
              </a:lnSpc>
              <a:spcBef>
                <a:spcPts val="500"/>
              </a:spcBef>
              <a:buNone/>
            </a:pPr>
            <a:r>
              <a:rPr lang="en-US" altLang="ko-KR" sz="2400" dirty="0"/>
              <a:t>3) </a:t>
            </a:r>
            <a:r>
              <a:rPr lang="ko-KR" altLang="en-US" sz="2400" b="1" dirty="0"/>
              <a:t>현금급여와 현물급여의 기능 비교</a:t>
            </a:r>
            <a:endParaRPr lang="en-US" altLang="ko-KR" sz="2400" b="1" dirty="0"/>
          </a:p>
          <a:p>
            <a:pPr>
              <a:lnSpc>
                <a:spcPct val="130000"/>
              </a:lnSpc>
              <a:spcBef>
                <a:spcPts val="500"/>
              </a:spcBef>
              <a:buNone/>
            </a:pPr>
            <a:r>
              <a:rPr lang="en-US" altLang="ko-KR" sz="1800" dirty="0"/>
              <a:t>    : </a:t>
            </a:r>
            <a:r>
              <a:rPr lang="ko-KR" altLang="en-US" sz="1800" dirty="0"/>
              <a:t>보육교육비 지원 </a:t>
            </a:r>
            <a:r>
              <a:rPr lang="en-US" altLang="ko-KR" sz="1800" dirty="0"/>
              <a:t>vs. </a:t>
            </a:r>
            <a:r>
              <a:rPr lang="ko-KR" altLang="en-US" sz="1800" dirty="0"/>
              <a:t>양육수당</a:t>
            </a:r>
            <a:endParaRPr lang="en-US" altLang="ko-KR" sz="1800" dirty="0"/>
          </a:p>
          <a:p>
            <a:pPr marL="624078" indent="-514350">
              <a:lnSpc>
                <a:spcPct val="130000"/>
              </a:lnSpc>
              <a:spcBef>
                <a:spcPts val="500"/>
              </a:spcBef>
              <a:buNone/>
            </a:pPr>
            <a:r>
              <a:rPr lang="en-US" altLang="ko-KR" sz="1800" dirty="0"/>
              <a:t>(1) </a:t>
            </a:r>
            <a:r>
              <a:rPr lang="ko-KR" altLang="en-US" sz="1800" dirty="0"/>
              <a:t>현금급여가 상대적으로 유리하게 작용하는 사례</a:t>
            </a:r>
            <a:endParaRPr lang="en-US" altLang="ko-KR" sz="1800" dirty="0"/>
          </a:p>
          <a:p>
            <a:pPr marL="536575" indent="-244475">
              <a:lnSpc>
                <a:spcPct val="130000"/>
              </a:lnSpc>
              <a:spcBef>
                <a:spcPts val="500"/>
              </a:spcBef>
            </a:pPr>
            <a:r>
              <a:rPr lang="ko-KR" altLang="en-US" sz="1800" dirty="0"/>
              <a:t>순수시장에서의 최적소비 조합</a:t>
            </a:r>
            <a:endParaRPr lang="en-US" altLang="ko-KR" sz="1800" dirty="0"/>
          </a:p>
          <a:p>
            <a:pPr marL="536575" indent="-244475">
              <a:lnSpc>
                <a:spcPct val="130000"/>
              </a:lnSpc>
              <a:spcBef>
                <a:spcPts val="0"/>
              </a:spcBef>
              <a:buNone/>
            </a:pPr>
            <a:r>
              <a:rPr lang="en-US" altLang="ko-KR" sz="1800" dirty="0"/>
              <a:t>    : </a:t>
            </a:r>
            <a:r>
              <a:rPr lang="ko-KR" altLang="en-US" sz="1800" dirty="0"/>
              <a:t>예산선</a:t>
            </a:r>
            <a:r>
              <a:rPr lang="en-US" altLang="ko-KR" sz="1800" dirty="0"/>
              <a:t>(AB)</a:t>
            </a:r>
            <a:r>
              <a:rPr lang="ko-KR" altLang="en-US" sz="1800" dirty="0"/>
              <a:t>와 효용무차별곡선</a:t>
            </a:r>
            <a:r>
              <a:rPr lang="en-US" altLang="ko-KR" sz="1800" dirty="0"/>
              <a:t>(I1)</a:t>
            </a:r>
            <a:r>
              <a:rPr lang="ko-KR" altLang="en-US" sz="1800" dirty="0"/>
              <a:t>의 접점 </a:t>
            </a:r>
            <a:r>
              <a:rPr lang="en-US" altLang="ko-KR" sz="1800" dirty="0"/>
              <a:t>C1</a:t>
            </a:r>
          </a:p>
          <a:p>
            <a:pPr marL="536575" indent="-244475">
              <a:lnSpc>
                <a:spcPct val="130000"/>
              </a:lnSpc>
              <a:spcBef>
                <a:spcPts val="0"/>
              </a:spcBef>
              <a:buNone/>
            </a:pPr>
            <a:r>
              <a:rPr lang="en-US" altLang="ko-KR" sz="1800" dirty="0"/>
              <a:t>      → </a:t>
            </a:r>
            <a:r>
              <a:rPr lang="ko-KR" altLang="en-US" sz="1800" dirty="0"/>
              <a:t>요양서비스 </a:t>
            </a:r>
            <a:r>
              <a:rPr lang="en-US" altLang="ko-KR" sz="1800" dirty="0"/>
              <a:t>50</a:t>
            </a:r>
            <a:r>
              <a:rPr lang="ko-KR" altLang="en-US" sz="1800" dirty="0"/>
              <a:t>단위와 기타상품 </a:t>
            </a:r>
            <a:r>
              <a:rPr lang="en-US" altLang="ko-KR" sz="1800" dirty="0"/>
              <a:t>150</a:t>
            </a:r>
            <a:r>
              <a:rPr lang="ko-KR" altLang="en-US" sz="1800" dirty="0"/>
              <a:t>단위 소비</a:t>
            </a:r>
            <a:endParaRPr lang="en-US" altLang="ko-KR" sz="1800" dirty="0"/>
          </a:p>
          <a:p>
            <a:pPr marL="536575" indent="-244475">
              <a:lnSpc>
                <a:spcPct val="130000"/>
              </a:lnSpc>
              <a:spcBef>
                <a:spcPts val="1000"/>
              </a:spcBef>
            </a:pPr>
            <a:r>
              <a:rPr lang="ko-KR" altLang="en-US" sz="1800" dirty="0"/>
              <a:t>현물급여 제공 시 최적소비 조합</a:t>
            </a:r>
            <a:endParaRPr lang="en-US" altLang="ko-KR" sz="1800" dirty="0"/>
          </a:p>
          <a:p>
            <a:pPr marL="536575" indent="-244475">
              <a:lnSpc>
                <a:spcPct val="130000"/>
              </a:lnSpc>
              <a:spcBef>
                <a:spcPts val="0"/>
              </a:spcBef>
              <a:buNone/>
            </a:pPr>
            <a:r>
              <a:rPr lang="en-US" altLang="ko-KR" sz="1800" dirty="0"/>
              <a:t>    : </a:t>
            </a:r>
            <a:r>
              <a:rPr lang="ko-KR" altLang="en-US" sz="1800" dirty="0"/>
              <a:t>예산선</a:t>
            </a:r>
            <a:r>
              <a:rPr lang="en-US" altLang="ko-KR" sz="1800" dirty="0"/>
              <a:t>(AC2D)</a:t>
            </a:r>
            <a:r>
              <a:rPr lang="ko-KR" altLang="en-US" sz="1800" dirty="0"/>
              <a:t>와 효용무차별곡선</a:t>
            </a:r>
            <a:r>
              <a:rPr lang="en-US" altLang="ko-KR" sz="1800" dirty="0"/>
              <a:t>(C2)</a:t>
            </a:r>
            <a:r>
              <a:rPr lang="ko-KR" altLang="en-US" sz="1800" dirty="0"/>
              <a:t>의 교차점 </a:t>
            </a:r>
            <a:r>
              <a:rPr lang="en-US" altLang="ko-KR" sz="1800" dirty="0"/>
              <a:t>C2</a:t>
            </a:r>
          </a:p>
          <a:p>
            <a:pPr marL="536575" indent="-244475">
              <a:lnSpc>
                <a:spcPct val="130000"/>
              </a:lnSpc>
              <a:spcBef>
                <a:spcPts val="0"/>
              </a:spcBef>
              <a:buNone/>
            </a:pPr>
            <a:r>
              <a:rPr lang="en-US" altLang="ko-KR" sz="1800" dirty="0"/>
              <a:t>      → </a:t>
            </a:r>
            <a:r>
              <a:rPr lang="ko-KR" altLang="en-US" sz="1800" dirty="0"/>
              <a:t>요양서비스 </a:t>
            </a:r>
            <a:r>
              <a:rPr lang="en-US" altLang="ko-KR" sz="1800" dirty="0"/>
              <a:t>140</a:t>
            </a:r>
            <a:r>
              <a:rPr lang="ko-KR" altLang="en-US" sz="1800" dirty="0"/>
              <a:t>단위와 기타상품 </a:t>
            </a:r>
            <a:r>
              <a:rPr lang="en-US" altLang="ko-KR" sz="1800" dirty="0"/>
              <a:t>180</a:t>
            </a:r>
            <a:r>
              <a:rPr lang="ko-KR" altLang="en-US" sz="1800" dirty="0"/>
              <a:t>단위 소비</a:t>
            </a:r>
            <a:endParaRPr lang="en-US" altLang="ko-KR" sz="1800" dirty="0"/>
          </a:p>
          <a:p>
            <a:pPr marL="536575" indent="-244475">
              <a:lnSpc>
                <a:spcPct val="130000"/>
              </a:lnSpc>
              <a:spcBef>
                <a:spcPts val="1000"/>
              </a:spcBef>
            </a:pPr>
            <a:r>
              <a:rPr lang="en-US" altLang="ko-KR" sz="1800" dirty="0"/>
              <a:t>C1→C2</a:t>
            </a:r>
            <a:r>
              <a:rPr lang="ko-KR" altLang="en-US" sz="1800" dirty="0"/>
              <a:t>이동</a:t>
            </a:r>
            <a:endParaRPr lang="en-US" altLang="ko-KR" sz="1800" dirty="0"/>
          </a:p>
          <a:p>
            <a:pPr marL="536575" indent="-244475">
              <a:lnSpc>
                <a:spcPct val="130000"/>
              </a:lnSpc>
              <a:spcBef>
                <a:spcPts val="0"/>
              </a:spcBef>
              <a:buNone/>
            </a:pPr>
            <a:r>
              <a:rPr lang="en-US" altLang="ko-KR" sz="1800" dirty="0"/>
              <a:t>    : </a:t>
            </a:r>
            <a:r>
              <a:rPr lang="ko-KR" altLang="en-US" sz="1800" dirty="0"/>
              <a:t>소득효과</a:t>
            </a:r>
            <a:r>
              <a:rPr lang="en-US" altLang="ko-KR" sz="1800" dirty="0"/>
              <a:t>(</a:t>
            </a:r>
            <a:r>
              <a:rPr lang="ko-KR" altLang="en-US" sz="1800" dirty="0"/>
              <a:t>무상의 요양서비스 제공으로 개인의 가처분소득 증대효과</a:t>
            </a:r>
            <a:r>
              <a:rPr lang="en-US" altLang="ko-KR" sz="1800" dirty="0"/>
              <a:t> </a:t>
            </a:r>
          </a:p>
          <a:p>
            <a:pPr marL="536575" indent="-244475">
              <a:lnSpc>
                <a:spcPct val="130000"/>
              </a:lnSpc>
              <a:spcBef>
                <a:spcPts val="0"/>
              </a:spcBef>
              <a:buNone/>
            </a:pPr>
            <a:r>
              <a:rPr lang="en-US" altLang="ko-KR" sz="1800" dirty="0"/>
              <a:t>      </a:t>
            </a:r>
            <a:r>
              <a:rPr lang="ko-KR" altLang="en-US" sz="1800" dirty="0"/>
              <a:t>→ 기타 상품의 구매력 증대에 기여</a:t>
            </a:r>
            <a:r>
              <a:rPr lang="en-US" altLang="ko-KR" sz="1800" dirty="0"/>
              <a:t>)</a:t>
            </a:r>
            <a:r>
              <a:rPr lang="ko-KR" altLang="en-US" sz="1800" dirty="0"/>
              <a:t>와 대체효과</a:t>
            </a:r>
            <a:r>
              <a:rPr lang="en-US" altLang="ko-KR" sz="1800" dirty="0"/>
              <a:t>(</a:t>
            </a:r>
            <a:r>
              <a:rPr lang="ko-KR" altLang="en-US" sz="1800" dirty="0"/>
              <a:t>기타 상품의 상대가격 </a:t>
            </a:r>
            <a:endParaRPr lang="en-US" altLang="ko-KR" sz="1800" dirty="0"/>
          </a:p>
          <a:p>
            <a:pPr marL="536575" indent="-244475">
              <a:lnSpc>
                <a:spcPct val="130000"/>
              </a:lnSpc>
              <a:spcBef>
                <a:spcPts val="0"/>
              </a:spcBef>
              <a:buNone/>
            </a:pPr>
            <a:r>
              <a:rPr lang="en-US" altLang="ko-KR" sz="1800" dirty="0">
                <a:solidFill>
                  <a:schemeClr val="bg1"/>
                </a:solidFill>
              </a:rPr>
              <a:t>        . </a:t>
            </a:r>
            <a:r>
              <a:rPr lang="ko-KR" altLang="en-US" sz="1800" dirty="0"/>
              <a:t>인상효과로 인해 소비수요를 억제하는 기능</a:t>
            </a:r>
            <a:r>
              <a:rPr lang="en-US" altLang="ko-KR" sz="1800" dirty="0"/>
              <a:t>)</a:t>
            </a:r>
            <a:endParaRPr lang="ko-KR" altLang="en-US" sz="1800" dirty="0"/>
          </a:p>
        </p:txBody>
      </p:sp>
    </p:spTree>
    <p:extLst>
      <p:ext uri="{BB962C8B-B14F-4D97-AF65-F5344CB8AC3E}">
        <p14:creationId xmlns:p14="http://schemas.microsoft.com/office/powerpoint/2010/main" val="2686352233"/>
      </p:ext>
    </p:extLst>
  </p:cSld>
  <p:clrMapOvr>
    <a:masterClrMapping/>
  </p:clrMapOvr>
  <p:transition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2" name="그룹 61"/>
          <p:cNvGrpSpPr/>
          <p:nvPr/>
        </p:nvGrpSpPr>
        <p:grpSpPr>
          <a:xfrm>
            <a:off x="939826" y="404813"/>
            <a:ext cx="7258050" cy="6235519"/>
            <a:chOff x="239682" y="354013"/>
            <a:chExt cx="7258050" cy="6235519"/>
          </a:xfrm>
        </p:grpSpPr>
        <p:sp>
          <p:nvSpPr>
            <p:cNvPr id="5" name="모서리가 둥근 직사각형 4"/>
            <p:cNvSpPr/>
            <p:nvPr/>
          </p:nvSpPr>
          <p:spPr>
            <a:xfrm>
              <a:off x="239682" y="354013"/>
              <a:ext cx="7258050" cy="5953145"/>
            </a:xfrm>
            <a:prstGeom prst="roundRect">
              <a:avLst>
                <a:gd name="adj" fmla="val 8047"/>
              </a:avLst>
            </a:pr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dirty="0"/>
                <a:t>    </a:t>
              </a:r>
              <a:endParaRPr lang="ko-KR" altLang="en-US" dirty="0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376208" y="500042"/>
              <a:ext cx="121444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sz="1600" dirty="0"/>
                <a:t>기타상품</a:t>
              </a:r>
            </a:p>
          </p:txBody>
        </p:sp>
        <p:cxnSp>
          <p:nvCxnSpPr>
            <p:cNvPr id="9" name="직선 연결선 8"/>
            <p:cNvCxnSpPr/>
            <p:nvPr/>
          </p:nvCxnSpPr>
          <p:spPr>
            <a:xfrm rot="16200000" flipH="1">
              <a:off x="-835975" y="3035794"/>
              <a:ext cx="4860000" cy="1"/>
            </a:xfrm>
            <a:prstGeom prst="line">
              <a:avLst/>
            </a:prstGeom>
            <a:ln w="19050">
              <a:solidFill>
                <a:schemeClr val="tx1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직선 연결선 9"/>
            <p:cNvCxnSpPr/>
            <p:nvPr/>
          </p:nvCxnSpPr>
          <p:spPr>
            <a:xfrm rot="10800000" flipV="1">
              <a:off x="1587748" y="5474998"/>
              <a:ext cx="3960000" cy="1"/>
            </a:xfrm>
            <a:prstGeom prst="line">
              <a:avLst/>
            </a:prstGeom>
            <a:ln w="19050">
              <a:solidFill>
                <a:schemeClr val="tx1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직선 연결선 10"/>
            <p:cNvCxnSpPr/>
            <p:nvPr/>
          </p:nvCxnSpPr>
          <p:spPr>
            <a:xfrm rot="10800000">
              <a:off x="2936998" y="2761893"/>
              <a:ext cx="1980000" cy="2700000"/>
            </a:xfrm>
            <a:prstGeom prst="line">
              <a:avLst/>
            </a:prstGeom>
            <a:ln w="28575">
              <a:solidFill>
                <a:schemeClr val="tx2"/>
              </a:solidFill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직선 연결선 11"/>
            <p:cNvCxnSpPr/>
            <p:nvPr/>
          </p:nvCxnSpPr>
          <p:spPr>
            <a:xfrm rot="5400000" flipH="1" flipV="1">
              <a:off x="1562100" y="2000251"/>
              <a:ext cx="771525" cy="733425"/>
            </a:xfrm>
            <a:prstGeom prst="line">
              <a:avLst/>
            </a:prstGeom>
            <a:ln w="12700">
              <a:solidFill>
                <a:schemeClr val="tx1"/>
              </a:solidFill>
              <a:prstDash val="solid"/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직선 연결선 12"/>
            <p:cNvCxnSpPr/>
            <p:nvPr/>
          </p:nvCxnSpPr>
          <p:spPr>
            <a:xfrm rot="10800000" flipV="1">
              <a:off x="1587845" y="3243261"/>
              <a:ext cx="360000" cy="1"/>
            </a:xfrm>
            <a:prstGeom prst="line">
              <a:avLst/>
            </a:prstGeom>
            <a:ln w="9525">
              <a:solidFill>
                <a:schemeClr val="accent6">
                  <a:lumMod val="75000"/>
                </a:schemeClr>
              </a:solidFill>
              <a:prstDash val="sysDash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/>
            <p:cNvSpPr txBox="1"/>
            <p:nvPr/>
          </p:nvSpPr>
          <p:spPr>
            <a:xfrm>
              <a:off x="5567370" y="5294326"/>
              <a:ext cx="162243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sz="1600" dirty="0"/>
                <a:t>장기요양서비스</a:t>
              </a:r>
            </a:p>
          </p:txBody>
        </p:sp>
        <p:sp>
          <p:nvSpPr>
            <p:cNvPr id="19" name="내용 개체 틀 2"/>
            <p:cNvSpPr txBox="1">
              <a:spLocks/>
            </p:cNvSpPr>
            <p:nvPr/>
          </p:nvSpPr>
          <p:spPr>
            <a:xfrm>
              <a:off x="474634" y="6013468"/>
              <a:ext cx="6300774" cy="576064"/>
            </a:xfrm>
            <a:prstGeom prst="rect">
              <a:avLst/>
            </a:prstGeom>
          </p:spPr>
          <p:txBody>
            <a:bodyPr vert="horz">
              <a:normAutofit/>
            </a:bodyPr>
            <a:lstStyle/>
            <a:p>
              <a:pPr marL="365760" lvl="0" indent="-256032">
                <a:spcBef>
                  <a:spcPts val="400"/>
                </a:spcBef>
                <a:buClr>
                  <a:schemeClr val="accent1"/>
                </a:buClr>
                <a:buSzPct val="68000"/>
              </a:pPr>
              <a:r>
                <a:rPr lang="en-US" altLang="ko-KR" sz="1200" dirty="0"/>
                <a:t>[</a:t>
              </a:r>
              <a:r>
                <a:rPr lang="ko-KR" altLang="en-US" sz="1200" dirty="0"/>
                <a:t>그림 </a:t>
              </a:r>
              <a:r>
                <a:rPr lang="en-US" altLang="ko-KR" sz="1200" dirty="0"/>
                <a:t>13-1] </a:t>
              </a:r>
              <a:r>
                <a:rPr lang="ko-KR" altLang="en-US" sz="1200" dirty="0"/>
                <a:t>장기요양보험제도에 있어서 현금급여와 현물급여의 기능적 특성 비교 </a:t>
              </a:r>
              <a:r>
                <a:rPr lang="en-US" altLang="ko-KR" sz="1200" dirty="0"/>
                <a:t>p.319</a:t>
              </a:r>
              <a:endParaRPr lang="ko-KR" altLang="en-US" sz="1200" dirty="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1081063" y="3071810"/>
              <a:ext cx="5715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dirty="0"/>
                <a:t>150</a:t>
              </a:r>
              <a:endParaRPr lang="ko-KR" altLang="en-US" sz="1400" dirty="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081063" y="2630682"/>
              <a:ext cx="5715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dirty="0"/>
                <a:t>180</a:t>
              </a: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1081063" y="1757351"/>
              <a:ext cx="5715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dirty="0"/>
                <a:t>240</a:t>
              </a: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1081063" y="2357430"/>
              <a:ext cx="5715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dirty="0"/>
                <a:t>A</a:t>
              </a: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1185839" y="785794"/>
              <a:ext cx="5715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dirty="0"/>
                <a:t>E</a:t>
              </a: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1657330" y="5500702"/>
              <a:ext cx="5715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dirty="0"/>
                <a:t>50</a:t>
              </a:r>
              <a:endParaRPr lang="ko-KR" altLang="en-US" sz="1400" dirty="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2014520" y="5500702"/>
              <a:ext cx="5715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dirty="0"/>
                <a:t>90</a:t>
              </a:r>
              <a:endParaRPr lang="ko-KR" altLang="en-US" sz="1400" dirty="0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2662224" y="5500702"/>
              <a:ext cx="5715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dirty="0"/>
                <a:t>140</a:t>
              </a:r>
              <a:endParaRPr lang="ko-KR" altLang="en-US" sz="1400" dirty="0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3305166" y="5500702"/>
              <a:ext cx="5715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dirty="0"/>
                <a:t>B</a:t>
              </a:r>
              <a:endParaRPr lang="ko-KR" altLang="en-US" sz="1400" dirty="0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4643438" y="5500702"/>
              <a:ext cx="5715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dirty="0"/>
                <a:t>D</a:t>
              </a:r>
              <a:endParaRPr lang="ko-KR" altLang="en-US" sz="1400" dirty="0"/>
            </a:p>
          </p:txBody>
        </p:sp>
        <p:cxnSp>
          <p:nvCxnSpPr>
            <p:cNvPr id="31" name="직선 연결선 30"/>
            <p:cNvCxnSpPr/>
            <p:nvPr/>
          </p:nvCxnSpPr>
          <p:spPr>
            <a:xfrm rot="10800000" flipV="1">
              <a:off x="1581131" y="2776531"/>
              <a:ext cx="1368000" cy="1"/>
            </a:xfrm>
            <a:prstGeom prst="line">
              <a:avLst/>
            </a:prstGeom>
            <a:ln w="28575">
              <a:solidFill>
                <a:schemeClr val="tx2"/>
              </a:solidFill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직선 연결선 31"/>
            <p:cNvCxnSpPr/>
            <p:nvPr/>
          </p:nvCxnSpPr>
          <p:spPr>
            <a:xfrm rot="10800000" flipV="1">
              <a:off x="1590084" y="2771199"/>
              <a:ext cx="1368000" cy="1"/>
            </a:xfrm>
            <a:prstGeom prst="line">
              <a:avLst/>
            </a:prstGeom>
            <a:ln w="9525">
              <a:solidFill>
                <a:schemeClr val="accent6">
                  <a:lumMod val="75000"/>
                </a:schemeClr>
              </a:solidFill>
              <a:prstDash val="sysDash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직선 연결선 32"/>
            <p:cNvCxnSpPr/>
            <p:nvPr/>
          </p:nvCxnSpPr>
          <p:spPr>
            <a:xfrm rot="16200000" flipH="1" flipV="1">
              <a:off x="822320" y="4341838"/>
              <a:ext cx="2232000" cy="1"/>
            </a:xfrm>
            <a:prstGeom prst="line">
              <a:avLst/>
            </a:prstGeom>
            <a:ln w="9525">
              <a:solidFill>
                <a:schemeClr val="accent6">
                  <a:lumMod val="75000"/>
                </a:schemeClr>
              </a:solidFill>
              <a:prstDash val="sysDash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직선 연결선 33"/>
            <p:cNvCxnSpPr/>
            <p:nvPr/>
          </p:nvCxnSpPr>
          <p:spPr>
            <a:xfrm rot="16200000" flipH="1" flipV="1">
              <a:off x="560086" y="3703364"/>
              <a:ext cx="3528000" cy="1"/>
            </a:xfrm>
            <a:prstGeom prst="line">
              <a:avLst/>
            </a:prstGeom>
            <a:ln w="9525">
              <a:solidFill>
                <a:schemeClr val="accent6">
                  <a:lumMod val="75000"/>
                </a:schemeClr>
              </a:solidFill>
              <a:prstDash val="sysDash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직선 연결선 34"/>
            <p:cNvCxnSpPr/>
            <p:nvPr/>
          </p:nvCxnSpPr>
          <p:spPr>
            <a:xfrm rot="10800000" flipH="1" flipV="1">
              <a:off x="1599321" y="1966902"/>
              <a:ext cx="720000" cy="1"/>
            </a:xfrm>
            <a:prstGeom prst="line">
              <a:avLst/>
            </a:prstGeom>
            <a:ln w="9525">
              <a:solidFill>
                <a:schemeClr val="accent6">
                  <a:lumMod val="75000"/>
                </a:schemeClr>
              </a:solidFill>
              <a:prstDash val="sysDash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직선 연결선 35"/>
            <p:cNvCxnSpPr/>
            <p:nvPr/>
          </p:nvCxnSpPr>
          <p:spPr>
            <a:xfrm rot="16200000" flipH="1" flipV="1">
              <a:off x="1597977" y="4117365"/>
              <a:ext cx="2700000" cy="1"/>
            </a:xfrm>
            <a:prstGeom prst="line">
              <a:avLst/>
            </a:prstGeom>
            <a:ln w="9525">
              <a:solidFill>
                <a:schemeClr val="accent6">
                  <a:lumMod val="75000"/>
                </a:schemeClr>
              </a:solidFill>
              <a:prstDash val="sysDash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직선 연결선 36"/>
            <p:cNvCxnSpPr/>
            <p:nvPr/>
          </p:nvCxnSpPr>
          <p:spPr>
            <a:xfrm rot="10800000">
              <a:off x="1595418" y="2761893"/>
              <a:ext cx="1980000" cy="2700000"/>
            </a:xfrm>
            <a:prstGeom prst="line">
              <a:avLst/>
            </a:prstGeom>
            <a:ln w="15875">
              <a:solidFill>
                <a:schemeClr val="tx1"/>
              </a:solidFill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직선 연결선 37"/>
            <p:cNvCxnSpPr/>
            <p:nvPr/>
          </p:nvCxnSpPr>
          <p:spPr>
            <a:xfrm rot="10800000">
              <a:off x="1590715" y="928702"/>
              <a:ext cx="3348000" cy="4572000"/>
            </a:xfrm>
            <a:prstGeom prst="line">
              <a:avLst/>
            </a:prstGeom>
            <a:ln w="9525">
              <a:solidFill>
                <a:schemeClr val="accent6">
                  <a:lumMod val="75000"/>
                </a:schemeClr>
              </a:solidFill>
              <a:prstDash val="sysDash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TextBox 42"/>
            <p:cNvSpPr txBox="1"/>
            <p:nvPr/>
          </p:nvSpPr>
          <p:spPr>
            <a:xfrm>
              <a:off x="1533504" y="2099481"/>
              <a:ext cx="57150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 err="1"/>
                <a:t>cB</a:t>
              </a:r>
              <a:endParaRPr lang="en-US" altLang="ko-KR" sz="1200" dirty="0"/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1800206" y="2457443"/>
              <a:ext cx="57150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 err="1"/>
                <a:t>ikB</a:t>
              </a:r>
              <a:endParaRPr lang="en-US" altLang="ko-KR" sz="1200" dirty="0"/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1600179" y="3214686"/>
              <a:ext cx="42862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/>
                <a:t>C</a:t>
              </a:r>
              <a:r>
                <a:rPr lang="ko-KR" altLang="en-US" sz="1200" dirty="0"/>
                <a:t>₁</a:t>
              </a:r>
              <a:endParaRPr lang="en-US" altLang="ko-KR" sz="1200" dirty="0"/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3224203" y="3562351"/>
              <a:ext cx="42862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/>
                <a:t>I</a:t>
              </a:r>
              <a:r>
                <a:rPr lang="ko-KR" altLang="en-US" sz="1200" dirty="0"/>
                <a:t>₁</a:t>
              </a:r>
              <a:endParaRPr lang="en-US" altLang="ko-KR" sz="1200" dirty="0"/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2928926" y="2428868"/>
              <a:ext cx="42862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/>
                <a:t>C</a:t>
              </a:r>
              <a:r>
                <a:rPr lang="ko-KR" altLang="en-US" sz="1200" dirty="0"/>
                <a:t>₂</a:t>
              </a:r>
              <a:endParaRPr lang="en-US" altLang="ko-KR" sz="1200" dirty="0"/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2266934" y="1724013"/>
              <a:ext cx="42862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/>
                <a:t>C</a:t>
              </a:r>
              <a:r>
                <a:rPr lang="ko-KR" altLang="en-US" sz="1200" dirty="0"/>
                <a:t>₃</a:t>
              </a:r>
              <a:endParaRPr lang="en-US" altLang="ko-KR" sz="1200" dirty="0"/>
            </a:p>
          </p:txBody>
        </p:sp>
        <p:sp>
          <p:nvSpPr>
            <p:cNvPr id="51" name="타원 50"/>
            <p:cNvSpPr/>
            <p:nvPr/>
          </p:nvSpPr>
          <p:spPr>
            <a:xfrm>
              <a:off x="2295508" y="1919276"/>
              <a:ext cx="85741" cy="85741"/>
            </a:xfrm>
            <a:prstGeom prst="ellipse">
              <a:avLst/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2" name="타원 51"/>
            <p:cNvSpPr/>
            <p:nvPr/>
          </p:nvSpPr>
          <p:spPr>
            <a:xfrm>
              <a:off x="1900235" y="3200398"/>
              <a:ext cx="85741" cy="85741"/>
            </a:xfrm>
            <a:prstGeom prst="ellipse">
              <a:avLst/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5" name="자유형 54"/>
            <p:cNvSpPr/>
            <p:nvPr/>
          </p:nvSpPr>
          <p:spPr>
            <a:xfrm>
              <a:off x="1705033" y="2509843"/>
              <a:ext cx="1814432" cy="1333437"/>
            </a:xfrm>
            <a:custGeom>
              <a:avLst/>
              <a:gdLst>
                <a:gd name="connsiteX0" fmla="*/ 0 w 1371600"/>
                <a:gd name="connsiteY0" fmla="*/ 0 h 1771650"/>
                <a:gd name="connsiteX1" fmla="*/ 495300 w 1371600"/>
                <a:gd name="connsiteY1" fmla="*/ 1076325 h 1771650"/>
                <a:gd name="connsiteX2" fmla="*/ 1371600 w 1371600"/>
                <a:gd name="connsiteY2" fmla="*/ 1771650 h 1771650"/>
                <a:gd name="connsiteX3" fmla="*/ 1371600 w 1371600"/>
                <a:gd name="connsiteY3" fmla="*/ 1771650 h 1771650"/>
                <a:gd name="connsiteX0" fmla="*/ 3175 w 1050925"/>
                <a:gd name="connsiteY0" fmla="*/ 0 h 1366837"/>
                <a:gd name="connsiteX1" fmla="*/ 174625 w 1050925"/>
                <a:gd name="connsiteY1" fmla="*/ 671512 h 1366837"/>
                <a:gd name="connsiteX2" fmla="*/ 1050925 w 1050925"/>
                <a:gd name="connsiteY2" fmla="*/ 1366837 h 1366837"/>
                <a:gd name="connsiteX3" fmla="*/ 1050925 w 1050925"/>
                <a:gd name="connsiteY3" fmla="*/ 1366837 h 1366837"/>
                <a:gd name="connsiteX0" fmla="*/ 119022 w 1166772"/>
                <a:gd name="connsiteY0" fmla="*/ 221443 h 1588280"/>
                <a:gd name="connsiteX1" fmla="*/ 28575 w 1166772"/>
                <a:gd name="connsiteY1" fmla="*/ 111919 h 1588280"/>
                <a:gd name="connsiteX2" fmla="*/ 290472 w 1166772"/>
                <a:gd name="connsiteY2" fmla="*/ 892955 h 1588280"/>
                <a:gd name="connsiteX3" fmla="*/ 1166772 w 1166772"/>
                <a:gd name="connsiteY3" fmla="*/ 1588280 h 1588280"/>
                <a:gd name="connsiteX4" fmla="*/ 1166772 w 1166772"/>
                <a:gd name="connsiteY4" fmla="*/ 1588280 h 1588280"/>
                <a:gd name="connsiteX0" fmla="*/ 152340 w 1200090"/>
                <a:gd name="connsiteY0" fmla="*/ 221443 h 1588280"/>
                <a:gd name="connsiteX1" fmla="*/ 61893 w 1200090"/>
                <a:gd name="connsiteY1" fmla="*/ 111919 h 1588280"/>
                <a:gd name="connsiteX2" fmla="*/ 323790 w 1200090"/>
                <a:gd name="connsiteY2" fmla="*/ 892955 h 1588280"/>
                <a:gd name="connsiteX3" fmla="*/ 1200090 w 1200090"/>
                <a:gd name="connsiteY3" fmla="*/ 1588280 h 1588280"/>
                <a:gd name="connsiteX4" fmla="*/ 1200090 w 1200090"/>
                <a:gd name="connsiteY4" fmla="*/ 1588280 h 1588280"/>
                <a:gd name="connsiteX0" fmla="*/ 152340 w 1200090"/>
                <a:gd name="connsiteY0" fmla="*/ 221443 h 1588280"/>
                <a:gd name="connsiteX1" fmla="*/ 61893 w 1200090"/>
                <a:gd name="connsiteY1" fmla="*/ 111919 h 1588280"/>
                <a:gd name="connsiteX2" fmla="*/ 323790 w 1200090"/>
                <a:gd name="connsiteY2" fmla="*/ 892955 h 1588280"/>
                <a:gd name="connsiteX3" fmla="*/ 1200090 w 1200090"/>
                <a:gd name="connsiteY3" fmla="*/ 1588280 h 1588280"/>
                <a:gd name="connsiteX4" fmla="*/ 1200090 w 1200090"/>
                <a:gd name="connsiteY4" fmla="*/ 1588280 h 1588280"/>
                <a:gd name="connsiteX0" fmla="*/ 152340 w 1200090"/>
                <a:gd name="connsiteY0" fmla="*/ 221443 h 1588280"/>
                <a:gd name="connsiteX1" fmla="*/ 61893 w 1200090"/>
                <a:gd name="connsiteY1" fmla="*/ 111919 h 1588280"/>
                <a:gd name="connsiteX2" fmla="*/ 323790 w 1200090"/>
                <a:gd name="connsiteY2" fmla="*/ 892955 h 1588280"/>
                <a:gd name="connsiteX3" fmla="*/ 1200090 w 1200090"/>
                <a:gd name="connsiteY3" fmla="*/ 1588280 h 1588280"/>
                <a:gd name="connsiteX4" fmla="*/ 1200090 w 1200090"/>
                <a:gd name="connsiteY4" fmla="*/ 1588280 h 1588280"/>
                <a:gd name="connsiteX0" fmla="*/ 61893 w 1200090"/>
                <a:gd name="connsiteY0" fmla="*/ 0 h 1476361"/>
                <a:gd name="connsiteX1" fmla="*/ 323790 w 1200090"/>
                <a:gd name="connsiteY1" fmla="*/ 781036 h 1476361"/>
                <a:gd name="connsiteX2" fmla="*/ 1200090 w 1200090"/>
                <a:gd name="connsiteY2" fmla="*/ 1476361 h 1476361"/>
                <a:gd name="connsiteX3" fmla="*/ 1200090 w 1200090"/>
                <a:gd name="connsiteY3" fmla="*/ 1476361 h 1476361"/>
                <a:gd name="connsiteX0" fmla="*/ 28535 w 1166732"/>
                <a:gd name="connsiteY0" fmla="*/ 0 h 1476361"/>
                <a:gd name="connsiteX1" fmla="*/ 290432 w 1166732"/>
                <a:gd name="connsiteY1" fmla="*/ 781036 h 1476361"/>
                <a:gd name="connsiteX2" fmla="*/ 1166732 w 1166732"/>
                <a:gd name="connsiteY2" fmla="*/ 1476361 h 1476361"/>
                <a:gd name="connsiteX3" fmla="*/ 1166732 w 1166732"/>
                <a:gd name="connsiteY3" fmla="*/ 1476361 h 1476361"/>
                <a:gd name="connsiteX0" fmla="*/ 28535 w 1223878"/>
                <a:gd name="connsiteY0" fmla="*/ 0 h 1476361"/>
                <a:gd name="connsiteX1" fmla="*/ 290432 w 1223878"/>
                <a:gd name="connsiteY1" fmla="*/ 781036 h 1476361"/>
                <a:gd name="connsiteX2" fmla="*/ 1223878 w 1223878"/>
                <a:gd name="connsiteY2" fmla="*/ 785807 h 1476361"/>
                <a:gd name="connsiteX3" fmla="*/ 1166732 w 1223878"/>
                <a:gd name="connsiteY3" fmla="*/ 1476361 h 1476361"/>
                <a:gd name="connsiteX4" fmla="*/ 1166732 w 1223878"/>
                <a:gd name="connsiteY4" fmla="*/ 1476361 h 1476361"/>
                <a:gd name="connsiteX0" fmla="*/ 28535 w 1166732"/>
                <a:gd name="connsiteY0" fmla="*/ 0 h 1476361"/>
                <a:gd name="connsiteX1" fmla="*/ 290432 w 1166732"/>
                <a:gd name="connsiteY1" fmla="*/ 781036 h 1476361"/>
                <a:gd name="connsiteX2" fmla="*/ 1166732 w 1166732"/>
                <a:gd name="connsiteY2" fmla="*/ 1476361 h 1476361"/>
                <a:gd name="connsiteX3" fmla="*/ 1166732 w 1166732"/>
                <a:gd name="connsiteY3" fmla="*/ 1476361 h 1476361"/>
                <a:gd name="connsiteX0" fmla="*/ 28535 w 1166732"/>
                <a:gd name="connsiteY0" fmla="*/ 0 h 1476361"/>
                <a:gd name="connsiteX1" fmla="*/ 290432 w 1166732"/>
                <a:gd name="connsiteY1" fmla="*/ 781036 h 1476361"/>
                <a:gd name="connsiteX2" fmla="*/ 257134 w 1166732"/>
                <a:gd name="connsiteY2" fmla="*/ 747708 h 1476361"/>
                <a:gd name="connsiteX3" fmla="*/ 1166732 w 1166732"/>
                <a:gd name="connsiteY3" fmla="*/ 1476361 h 1476361"/>
                <a:gd name="connsiteX4" fmla="*/ 1166732 w 1166732"/>
                <a:gd name="connsiteY4" fmla="*/ 1476361 h 1476361"/>
                <a:gd name="connsiteX0" fmla="*/ 28535 w 1166732"/>
                <a:gd name="connsiteY0" fmla="*/ 0 h 1476361"/>
                <a:gd name="connsiteX1" fmla="*/ 290432 w 1166732"/>
                <a:gd name="connsiteY1" fmla="*/ 781036 h 1476361"/>
                <a:gd name="connsiteX2" fmla="*/ 1166732 w 1166732"/>
                <a:gd name="connsiteY2" fmla="*/ 1476361 h 1476361"/>
                <a:gd name="connsiteX3" fmla="*/ 1166732 w 1166732"/>
                <a:gd name="connsiteY3" fmla="*/ 1476361 h 1476361"/>
                <a:gd name="connsiteX0" fmla="*/ 28535 w 1166732"/>
                <a:gd name="connsiteY0" fmla="*/ 0 h 1476361"/>
                <a:gd name="connsiteX1" fmla="*/ 233300 w 1166732"/>
                <a:gd name="connsiteY1" fmla="*/ 728650 h 1476361"/>
                <a:gd name="connsiteX2" fmla="*/ 1166732 w 1166732"/>
                <a:gd name="connsiteY2" fmla="*/ 1476361 h 1476361"/>
                <a:gd name="connsiteX3" fmla="*/ 1166732 w 1166732"/>
                <a:gd name="connsiteY3" fmla="*/ 1476361 h 1476361"/>
                <a:gd name="connsiteX0" fmla="*/ 28535 w 1166732"/>
                <a:gd name="connsiteY0" fmla="*/ 0 h 1476361"/>
                <a:gd name="connsiteX1" fmla="*/ 233300 w 1166732"/>
                <a:gd name="connsiteY1" fmla="*/ 728650 h 1476361"/>
                <a:gd name="connsiteX2" fmla="*/ 1166732 w 1166732"/>
                <a:gd name="connsiteY2" fmla="*/ 1476361 h 1476361"/>
                <a:gd name="connsiteX3" fmla="*/ 1166732 w 1166732"/>
                <a:gd name="connsiteY3" fmla="*/ 1476361 h 1476361"/>
                <a:gd name="connsiteX0" fmla="*/ 28535 w 1490582"/>
                <a:gd name="connsiteY0" fmla="*/ 0 h 1476361"/>
                <a:gd name="connsiteX1" fmla="*/ 233300 w 1490582"/>
                <a:gd name="connsiteY1" fmla="*/ 728650 h 1476361"/>
                <a:gd name="connsiteX2" fmla="*/ 1166732 w 1490582"/>
                <a:gd name="connsiteY2" fmla="*/ 1476361 h 1476361"/>
                <a:gd name="connsiteX3" fmla="*/ 1490582 w 1490582"/>
                <a:gd name="connsiteY3" fmla="*/ 1119147 h 1476361"/>
                <a:gd name="connsiteX0" fmla="*/ 38910 w 1500957"/>
                <a:gd name="connsiteY0" fmla="*/ 0 h 1119147"/>
                <a:gd name="connsiteX1" fmla="*/ 243675 w 1500957"/>
                <a:gd name="connsiteY1" fmla="*/ 728650 h 1119147"/>
                <a:gd name="connsiteX2" fmla="*/ 1500957 w 1500957"/>
                <a:gd name="connsiteY2" fmla="*/ 1119147 h 1119147"/>
                <a:gd name="connsiteX0" fmla="*/ 92885 w 1878782"/>
                <a:gd name="connsiteY0" fmla="*/ 0 h 1333437"/>
                <a:gd name="connsiteX1" fmla="*/ 297650 w 1878782"/>
                <a:gd name="connsiteY1" fmla="*/ 728650 h 1333437"/>
                <a:gd name="connsiteX2" fmla="*/ 1878782 w 1878782"/>
                <a:gd name="connsiteY2" fmla="*/ 1333437 h 1333437"/>
                <a:gd name="connsiteX0" fmla="*/ 92885 w 1878782"/>
                <a:gd name="connsiteY0" fmla="*/ 0 h 1333437"/>
                <a:gd name="connsiteX1" fmla="*/ 297650 w 1878782"/>
                <a:gd name="connsiteY1" fmla="*/ 728650 h 1333437"/>
                <a:gd name="connsiteX2" fmla="*/ 1878782 w 1878782"/>
                <a:gd name="connsiteY2" fmla="*/ 1333437 h 1333437"/>
                <a:gd name="connsiteX0" fmla="*/ 50039 w 1835936"/>
                <a:gd name="connsiteY0" fmla="*/ 0 h 1333437"/>
                <a:gd name="connsiteX1" fmla="*/ 254804 w 1835936"/>
                <a:gd name="connsiteY1" fmla="*/ 728650 h 1333437"/>
                <a:gd name="connsiteX2" fmla="*/ 1835936 w 1835936"/>
                <a:gd name="connsiteY2" fmla="*/ 1333437 h 1333437"/>
                <a:gd name="connsiteX0" fmla="*/ 28535 w 1814432"/>
                <a:gd name="connsiteY0" fmla="*/ 0 h 1333437"/>
                <a:gd name="connsiteX1" fmla="*/ 233300 w 1814432"/>
                <a:gd name="connsiteY1" fmla="*/ 728650 h 1333437"/>
                <a:gd name="connsiteX2" fmla="*/ 1814432 w 1814432"/>
                <a:gd name="connsiteY2" fmla="*/ 1333437 h 1333437"/>
                <a:gd name="connsiteX0" fmla="*/ 28535 w 1814432"/>
                <a:gd name="connsiteY0" fmla="*/ 0 h 1333437"/>
                <a:gd name="connsiteX1" fmla="*/ 233300 w 1814432"/>
                <a:gd name="connsiteY1" fmla="*/ 728650 h 1333437"/>
                <a:gd name="connsiteX2" fmla="*/ 1814432 w 1814432"/>
                <a:gd name="connsiteY2" fmla="*/ 1333437 h 1333437"/>
                <a:gd name="connsiteX0" fmla="*/ 28535 w 1814432"/>
                <a:gd name="connsiteY0" fmla="*/ 0 h 1333437"/>
                <a:gd name="connsiteX1" fmla="*/ 233300 w 1814432"/>
                <a:gd name="connsiteY1" fmla="*/ 728650 h 1333437"/>
                <a:gd name="connsiteX2" fmla="*/ 1814432 w 1814432"/>
                <a:gd name="connsiteY2" fmla="*/ 1333437 h 13334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14432" h="1333437">
                  <a:moveTo>
                    <a:pt x="28535" y="0"/>
                  </a:moveTo>
                  <a:cubicBezTo>
                    <a:pt x="0" y="250043"/>
                    <a:pt x="102361" y="539754"/>
                    <a:pt x="233300" y="728650"/>
                  </a:cubicBezTo>
                  <a:cubicBezTo>
                    <a:pt x="507151" y="1050899"/>
                    <a:pt x="1181032" y="1271132"/>
                    <a:pt x="1814432" y="1333437"/>
                  </a:cubicBezTo>
                </a:path>
              </a:pathLst>
            </a:custGeom>
            <a:ln w="12700">
              <a:solidFill>
                <a:schemeClr val="tx1"/>
              </a:solidFill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6" name="자유형 55"/>
            <p:cNvSpPr/>
            <p:nvPr/>
          </p:nvSpPr>
          <p:spPr>
            <a:xfrm>
              <a:off x="2076410" y="1647824"/>
              <a:ext cx="2419294" cy="1366352"/>
            </a:xfrm>
            <a:custGeom>
              <a:avLst/>
              <a:gdLst>
                <a:gd name="connsiteX0" fmla="*/ 0 w 1371600"/>
                <a:gd name="connsiteY0" fmla="*/ 0 h 1771650"/>
                <a:gd name="connsiteX1" fmla="*/ 495300 w 1371600"/>
                <a:gd name="connsiteY1" fmla="*/ 1076325 h 1771650"/>
                <a:gd name="connsiteX2" fmla="*/ 1371600 w 1371600"/>
                <a:gd name="connsiteY2" fmla="*/ 1771650 h 1771650"/>
                <a:gd name="connsiteX3" fmla="*/ 1371600 w 1371600"/>
                <a:gd name="connsiteY3" fmla="*/ 1771650 h 1771650"/>
                <a:gd name="connsiteX0" fmla="*/ 3175 w 1050925"/>
                <a:gd name="connsiteY0" fmla="*/ 0 h 1366837"/>
                <a:gd name="connsiteX1" fmla="*/ 174625 w 1050925"/>
                <a:gd name="connsiteY1" fmla="*/ 671512 h 1366837"/>
                <a:gd name="connsiteX2" fmla="*/ 1050925 w 1050925"/>
                <a:gd name="connsiteY2" fmla="*/ 1366837 h 1366837"/>
                <a:gd name="connsiteX3" fmla="*/ 1050925 w 1050925"/>
                <a:gd name="connsiteY3" fmla="*/ 1366837 h 1366837"/>
                <a:gd name="connsiteX0" fmla="*/ 119022 w 1166772"/>
                <a:gd name="connsiteY0" fmla="*/ 221443 h 1588280"/>
                <a:gd name="connsiteX1" fmla="*/ 28575 w 1166772"/>
                <a:gd name="connsiteY1" fmla="*/ 111919 h 1588280"/>
                <a:gd name="connsiteX2" fmla="*/ 290472 w 1166772"/>
                <a:gd name="connsiteY2" fmla="*/ 892955 h 1588280"/>
                <a:gd name="connsiteX3" fmla="*/ 1166772 w 1166772"/>
                <a:gd name="connsiteY3" fmla="*/ 1588280 h 1588280"/>
                <a:gd name="connsiteX4" fmla="*/ 1166772 w 1166772"/>
                <a:gd name="connsiteY4" fmla="*/ 1588280 h 1588280"/>
                <a:gd name="connsiteX0" fmla="*/ 152340 w 1200090"/>
                <a:gd name="connsiteY0" fmla="*/ 221443 h 1588280"/>
                <a:gd name="connsiteX1" fmla="*/ 61893 w 1200090"/>
                <a:gd name="connsiteY1" fmla="*/ 111919 h 1588280"/>
                <a:gd name="connsiteX2" fmla="*/ 323790 w 1200090"/>
                <a:gd name="connsiteY2" fmla="*/ 892955 h 1588280"/>
                <a:gd name="connsiteX3" fmla="*/ 1200090 w 1200090"/>
                <a:gd name="connsiteY3" fmla="*/ 1588280 h 1588280"/>
                <a:gd name="connsiteX4" fmla="*/ 1200090 w 1200090"/>
                <a:gd name="connsiteY4" fmla="*/ 1588280 h 1588280"/>
                <a:gd name="connsiteX0" fmla="*/ 152340 w 1200090"/>
                <a:gd name="connsiteY0" fmla="*/ 221443 h 1588280"/>
                <a:gd name="connsiteX1" fmla="*/ 61893 w 1200090"/>
                <a:gd name="connsiteY1" fmla="*/ 111919 h 1588280"/>
                <a:gd name="connsiteX2" fmla="*/ 323790 w 1200090"/>
                <a:gd name="connsiteY2" fmla="*/ 892955 h 1588280"/>
                <a:gd name="connsiteX3" fmla="*/ 1200090 w 1200090"/>
                <a:gd name="connsiteY3" fmla="*/ 1588280 h 1588280"/>
                <a:gd name="connsiteX4" fmla="*/ 1200090 w 1200090"/>
                <a:gd name="connsiteY4" fmla="*/ 1588280 h 1588280"/>
                <a:gd name="connsiteX0" fmla="*/ 152340 w 1200090"/>
                <a:gd name="connsiteY0" fmla="*/ 221443 h 1588280"/>
                <a:gd name="connsiteX1" fmla="*/ 61893 w 1200090"/>
                <a:gd name="connsiteY1" fmla="*/ 111919 h 1588280"/>
                <a:gd name="connsiteX2" fmla="*/ 323790 w 1200090"/>
                <a:gd name="connsiteY2" fmla="*/ 892955 h 1588280"/>
                <a:gd name="connsiteX3" fmla="*/ 1200090 w 1200090"/>
                <a:gd name="connsiteY3" fmla="*/ 1588280 h 1588280"/>
                <a:gd name="connsiteX4" fmla="*/ 1200090 w 1200090"/>
                <a:gd name="connsiteY4" fmla="*/ 1588280 h 1588280"/>
                <a:gd name="connsiteX0" fmla="*/ 61893 w 1200090"/>
                <a:gd name="connsiteY0" fmla="*/ 0 h 1476361"/>
                <a:gd name="connsiteX1" fmla="*/ 323790 w 1200090"/>
                <a:gd name="connsiteY1" fmla="*/ 781036 h 1476361"/>
                <a:gd name="connsiteX2" fmla="*/ 1200090 w 1200090"/>
                <a:gd name="connsiteY2" fmla="*/ 1476361 h 1476361"/>
                <a:gd name="connsiteX3" fmla="*/ 1200090 w 1200090"/>
                <a:gd name="connsiteY3" fmla="*/ 1476361 h 1476361"/>
                <a:gd name="connsiteX0" fmla="*/ 28535 w 1166732"/>
                <a:gd name="connsiteY0" fmla="*/ 0 h 1476361"/>
                <a:gd name="connsiteX1" fmla="*/ 290432 w 1166732"/>
                <a:gd name="connsiteY1" fmla="*/ 781036 h 1476361"/>
                <a:gd name="connsiteX2" fmla="*/ 1166732 w 1166732"/>
                <a:gd name="connsiteY2" fmla="*/ 1476361 h 1476361"/>
                <a:gd name="connsiteX3" fmla="*/ 1166732 w 1166732"/>
                <a:gd name="connsiteY3" fmla="*/ 1476361 h 1476361"/>
                <a:gd name="connsiteX0" fmla="*/ 28535 w 1223878"/>
                <a:gd name="connsiteY0" fmla="*/ 0 h 1476361"/>
                <a:gd name="connsiteX1" fmla="*/ 290432 w 1223878"/>
                <a:gd name="connsiteY1" fmla="*/ 781036 h 1476361"/>
                <a:gd name="connsiteX2" fmla="*/ 1223878 w 1223878"/>
                <a:gd name="connsiteY2" fmla="*/ 785807 h 1476361"/>
                <a:gd name="connsiteX3" fmla="*/ 1166732 w 1223878"/>
                <a:gd name="connsiteY3" fmla="*/ 1476361 h 1476361"/>
                <a:gd name="connsiteX4" fmla="*/ 1166732 w 1223878"/>
                <a:gd name="connsiteY4" fmla="*/ 1476361 h 1476361"/>
                <a:gd name="connsiteX0" fmla="*/ 28535 w 1166732"/>
                <a:gd name="connsiteY0" fmla="*/ 0 h 1476361"/>
                <a:gd name="connsiteX1" fmla="*/ 290432 w 1166732"/>
                <a:gd name="connsiteY1" fmla="*/ 781036 h 1476361"/>
                <a:gd name="connsiteX2" fmla="*/ 1166732 w 1166732"/>
                <a:gd name="connsiteY2" fmla="*/ 1476361 h 1476361"/>
                <a:gd name="connsiteX3" fmla="*/ 1166732 w 1166732"/>
                <a:gd name="connsiteY3" fmla="*/ 1476361 h 1476361"/>
                <a:gd name="connsiteX0" fmla="*/ 28535 w 1166732"/>
                <a:gd name="connsiteY0" fmla="*/ 0 h 1476361"/>
                <a:gd name="connsiteX1" fmla="*/ 290432 w 1166732"/>
                <a:gd name="connsiteY1" fmla="*/ 781036 h 1476361"/>
                <a:gd name="connsiteX2" fmla="*/ 257134 w 1166732"/>
                <a:gd name="connsiteY2" fmla="*/ 747708 h 1476361"/>
                <a:gd name="connsiteX3" fmla="*/ 1166732 w 1166732"/>
                <a:gd name="connsiteY3" fmla="*/ 1476361 h 1476361"/>
                <a:gd name="connsiteX4" fmla="*/ 1166732 w 1166732"/>
                <a:gd name="connsiteY4" fmla="*/ 1476361 h 1476361"/>
                <a:gd name="connsiteX0" fmla="*/ 28535 w 1166732"/>
                <a:gd name="connsiteY0" fmla="*/ 0 h 1476361"/>
                <a:gd name="connsiteX1" fmla="*/ 290432 w 1166732"/>
                <a:gd name="connsiteY1" fmla="*/ 781036 h 1476361"/>
                <a:gd name="connsiteX2" fmla="*/ 1166732 w 1166732"/>
                <a:gd name="connsiteY2" fmla="*/ 1476361 h 1476361"/>
                <a:gd name="connsiteX3" fmla="*/ 1166732 w 1166732"/>
                <a:gd name="connsiteY3" fmla="*/ 1476361 h 1476361"/>
                <a:gd name="connsiteX0" fmla="*/ 28535 w 1166732"/>
                <a:gd name="connsiteY0" fmla="*/ 0 h 1476361"/>
                <a:gd name="connsiteX1" fmla="*/ 233300 w 1166732"/>
                <a:gd name="connsiteY1" fmla="*/ 728650 h 1476361"/>
                <a:gd name="connsiteX2" fmla="*/ 1166732 w 1166732"/>
                <a:gd name="connsiteY2" fmla="*/ 1476361 h 1476361"/>
                <a:gd name="connsiteX3" fmla="*/ 1166732 w 1166732"/>
                <a:gd name="connsiteY3" fmla="*/ 1476361 h 1476361"/>
                <a:gd name="connsiteX0" fmla="*/ 28535 w 1166732"/>
                <a:gd name="connsiteY0" fmla="*/ 0 h 1476361"/>
                <a:gd name="connsiteX1" fmla="*/ 233300 w 1166732"/>
                <a:gd name="connsiteY1" fmla="*/ 728650 h 1476361"/>
                <a:gd name="connsiteX2" fmla="*/ 1166732 w 1166732"/>
                <a:gd name="connsiteY2" fmla="*/ 1476361 h 1476361"/>
                <a:gd name="connsiteX3" fmla="*/ 1166732 w 1166732"/>
                <a:gd name="connsiteY3" fmla="*/ 1476361 h 1476361"/>
                <a:gd name="connsiteX0" fmla="*/ 28535 w 1490582"/>
                <a:gd name="connsiteY0" fmla="*/ 0 h 1476361"/>
                <a:gd name="connsiteX1" fmla="*/ 233300 w 1490582"/>
                <a:gd name="connsiteY1" fmla="*/ 728650 h 1476361"/>
                <a:gd name="connsiteX2" fmla="*/ 1166732 w 1490582"/>
                <a:gd name="connsiteY2" fmla="*/ 1476361 h 1476361"/>
                <a:gd name="connsiteX3" fmla="*/ 1490582 w 1490582"/>
                <a:gd name="connsiteY3" fmla="*/ 1119147 h 1476361"/>
                <a:gd name="connsiteX0" fmla="*/ 38910 w 1500957"/>
                <a:gd name="connsiteY0" fmla="*/ 0 h 1119147"/>
                <a:gd name="connsiteX1" fmla="*/ 243675 w 1500957"/>
                <a:gd name="connsiteY1" fmla="*/ 728650 h 1119147"/>
                <a:gd name="connsiteX2" fmla="*/ 1500957 w 1500957"/>
                <a:gd name="connsiteY2" fmla="*/ 1119147 h 1119147"/>
                <a:gd name="connsiteX0" fmla="*/ 92885 w 1878782"/>
                <a:gd name="connsiteY0" fmla="*/ 0 h 1333437"/>
                <a:gd name="connsiteX1" fmla="*/ 297650 w 1878782"/>
                <a:gd name="connsiteY1" fmla="*/ 728650 h 1333437"/>
                <a:gd name="connsiteX2" fmla="*/ 1878782 w 1878782"/>
                <a:gd name="connsiteY2" fmla="*/ 1333437 h 1333437"/>
                <a:gd name="connsiteX0" fmla="*/ 92885 w 1878782"/>
                <a:gd name="connsiteY0" fmla="*/ 0 h 1333437"/>
                <a:gd name="connsiteX1" fmla="*/ 297650 w 1878782"/>
                <a:gd name="connsiteY1" fmla="*/ 728650 h 1333437"/>
                <a:gd name="connsiteX2" fmla="*/ 1878782 w 1878782"/>
                <a:gd name="connsiteY2" fmla="*/ 1333437 h 1333437"/>
                <a:gd name="connsiteX0" fmla="*/ 50039 w 1835936"/>
                <a:gd name="connsiteY0" fmla="*/ 0 h 1333437"/>
                <a:gd name="connsiteX1" fmla="*/ 254804 w 1835936"/>
                <a:gd name="connsiteY1" fmla="*/ 728650 h 1333437"/>
                <a:gd name="connsiteX2" fmla="*/ 1835936 w 1835936"/>
                <a:gd name="connsiteY2" fmla="*/ 1333437 h 1333437"/>
                <a:gd name="connsiteX0" fmla="*/ 28535 w 1814432"/>
                <a:gd name="connsiteY0" fmla="*/ 0 h 1333437"/>
                <a:gd name="connsiteX1" fmla="*/ 233300 w 1814432"/>
                <a:gd name="connsiteY1" fmla="*/ 728650 h 1333437"/>
                <a:gd name="connsiteX2" fmla="*/ 1814432 w 1814432"/>
                <a:gd name="connsiteY2" fmla="*/ 1333437 h 1333437"/>
                <a:gd name="connsiteX0" fmla="*/ 28535 w 1814432"/>
                <a:gd name="connsiteY0" fmla="*/ 0 h 1333437"/>
                <a:gd name="connsiteX1" fmla="*/ 233300 w 1814432"/>
                <a:gd name="connsiteY1" fmla="*/ 728650 h 1333437"/>
                <a:gd name="connsiteX2" fmla="*/ 1814432 w 1814432"/>
                <a:gd name="connsiteY2" fmla="*/ 1333437 h 1333437"/>
                <a:gd name="connsiteX0" fmla="*/ 28535 w 1814432"/>
                <a:gd name="connsiteY0" fmla="*/ 0 h 1333437"/>
                <a:gd name="connsiteX1" fmla="*/ 233300 w 1814432"/>
                <a:gd name="connsiteY1" fmla="*/ 728650 h 1333437"/>
                <a:gd name="connsiteX2" fmla="*/ 1814432 w 1814432"/>
                <a:gd name="connsiteY2" fmla="*/ 1333437 h 1333437"/>
                <a:gd name="connsiteX0" fmla="*/ 28535 w 1814432"/>
                <a:gd name="connsiteY0" fmla="*/ 0 h 1333437"/>
                <a:gd name="connsiteX1" fmla="*/ 614314 w 1814432"/>
                <a:gd name="connsiteY1" fmla="*/ 1000119 h 1333437"/>
                <a:gd name="connsiteX2" fmla="*/ 1814432 w 1814432"/>
                <a:gd name="connsiteY2" fmla="*/ 1333437 h 1333437"/>
                <a:gd name="connsiteX0" fmla="*/ 28535 w 2138282"/>
                <a:gd name="connsiteY0" fmla="*/ 0 h 1322368"/>
                <a:gd name="connsiteX1" fmla="*/ 614314 w 2138282"/>
                <a:gd name="connsiteY1" fmla="*/ 1000119 h 1322368"/>
                <a:gd name="connsiteX2" fmla="*/ 2138282 w 2138282"/>
                <a:gd name="connsiteY2" fmla="*/ 1119099 h 1322368"/>
                <a:gd name="connsiteX0" fmla="*/ 28535 w 2138282"/>
                <a:gd name="connsiteY0" fmla="*/ 0 h 1322368"/>
                <a:gd name="connsiteX1" fmla="*/ 614314 w 2138282"/>
                <a:gd name="connsiteY1" fmla="*/ 1000119 h 1322368"/>
                <a:gd name="connsiteX2" fmla="*/ 2138282 w 2138282"/>
                <a:gd name="connsiteY2" fmla="*/ 1119099 h 1322368"/>
                <a:gd name="connsiteX0" fmla="*/ 28535 w 2138282"/>
                <a:gd name="connsiteY0" fmla="*/ 0 h 1237773"/>
                <a:gd name="connsiteX1" fmla="*/ 614314 w 2138282"/>
                <a:gd name="connsiteY1" fmla="*/ 1000119 h 1237773"/>
                <a:gd name="connsiteX2" fmla="*/ 2138282 w 2138282"/>
                <a:gd name="connsiteY2" fmla="*/ 1119099 h 1237773"/>
                <a:gd name="connsiteX0" fmla="*/ 28535 w 2447829"/>
                <a:gd name="connsiteY0" fmla="*/ 0 h 1375874"/>
                <a:gd name="connsiteX1" fmla="*/ 923861 w 2447829"/>
                <a:gd name="connsiteY1" fmla="*/ 1138220 h 1375874"/>
                <a:gd name="connsiteX2" fmla="*/ 2447829 w 2447829"/>
                <a:gd name="connsiteY2" fmla="*/ 1257200 h 1375874"/>
                <a:gd name="connsiteX0" fmla="*/ 0 w 2419294"/>
                <a:gd name="connsiteY0" fmla="*/ 0 h 1375874"/>
                <a:gd name="connsiteX1" fmla="*/ 895326 w 2419294"/>
                <a:gd name="connsiteY1" fmla="*/ 1138220 h 1375874"/>
                <a:gd name="connsiteX2" fmla="*/ 2419294 w 2419294"/>
                <a:gd name="connsiteY2" fmla="*/ 1257200 h 1375874"/>
                <a:gd name="connsiteX0" fmla="*/ 0 w 2419294"/>
                <a:gd name="connsiteY0" fmla="*/ 0 h 1375874"/>
                <a:gd name="connsiteX1" fmla="*/ 895326 w 2419294"/>
                <a:gd name="connsiteY1" fmla="*/ 1138220 h 1375874"/>
                <a:gd name="connsiteX2" fmla="*/ 2419294 w 2419294"/>
                <a:gd name="connsiteY2" fmla="*/ 1257200 h 1375874"/>
                <a:gd name="connsiteX0" fmla="*/ 0 w 2419294"/>
                <a:gd name="connsiteY0" fmla="*/ 0 h 1375874"/>
                <a:gd name="connsiteX1" fmla="*/ 895326 w 2419294"/>
                <a:gd name="connsiteY1" fmla="*/ 1138220 h 1375874"/>
                <a:gd name="connsiteX2" fmla="*/ 2419294 w 2419294"/>
                <a:gd name="connsiteY2" fmla="*/ 1257200 h 1375874"/>
                <a:gd name="connsiteX0" fmla="*/ 0 w 2419294"/>
                <a:gd name="connsiteY0" fmla="*/ 0 h 1366352"/>
                <a:gd name="connsiteX1" fmla="*/ 895326 w 2419294"/>
                <a:gd name="connsiteY1" fmla="*/ 1138220 h 1366352"/>
                <a:gd name="connsiteX2" fmla="*/ 2419294 w 2419294"/>
                <a:gd name="connsiteY2" fmla="*/ 1257200 h 1366352"/>
                <a:gd name="connsiteX0" fmla="*/ 0 w 2419294"/>
                <a:gd name="connsiteY0" fmla="*/ 0 h 1366352"/>
                <a:gd name="connsiteX1" fmla="*/ 895326 w 2419294"/>
                <a:gd name="connsiteY1" fmla="*/ 1138220 h 1366352"/>
                <a:gd name="connsiteX2" fmla="*/ 2419294 w 2419294"/>
                <a:gd name="connsiteY2" fmla="*/ 1257200 h 13663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419294" h="1366352">
                  <a:moveTo>
                    <a:pt x="0" y="0"/>
                  </a:moveTo>
                  <a:cubicBezTo>
                    <a:pt x="81037" y="440563"/>
                    <a:pt x="544481" y="976306"/>
                    <a:pt x="895326" y="1138220"/>
                  </a:cubicBezTo>
                  <a:cubicBezTo>
                    <a:pt x="1246171" y="1300134"/>
                    <a:pt x="1976402" y="1366352"/>
                    <a:pt x="2419294" y="1257200"/>
                  </a:cubicBezTo>
                </a:path>
              </a:pathLst>
            </a:custGeom>
            <a:ln w="12700">
              <a:solidFill>
                <a:schemeClr val="tx1"/>
              </a:solidFill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9" name="자유형 58"/>
            <p:cNvSpPr/>
            <p:nvPr/>
          </p:nvSpPr>
          <p:spPr>
            <a:xfrm>
              <a:off x="2152706" y="1517650"/>
              <a:ext cx="2419294" cy="1366352"/>
            </a:xfrm>
            <a:custGeom>
              <a:avLst/>
              <a:gdLst>
                <a:gd name="connsiteX0" fmla="*/ 0 w 1371600"/>
                <a:gd name="connsiteY0" fmla="*/ 0 h 1771650"/>
                <a:gd name="connsiteX1" fmla="*/ 495300 w 1371600"/>
                <a:gd name="connsiteY1" fmla="*/ 1076325 h 1771650"/>
                <a:gd name="connsiteX2" fmla="*/ 1371600 w 1371600"/>
                <a:gd name="connsiteY2" fmla="*/ 1771650 h 1771650"/>
                <a:gd name="connsiteX3" fmla="*/ 1371600 w 1371600"/>
                <a:gd name="connsiteY3" fmla="*/ 1771650 h 1771650"/>
                <a:gd name="connsiteX0" fmla="*/ 3175 w 1050925"/>
                <a:gd name="connsiteY0" fmla="*/ 0 h 1366837"/>
                <a:gd name="connsiteX1" fmla="*/ 174625 w 1050925"/>
                <a:gd name="connsiteY1" fmla="*/ 671512 h 1366837"/>
                <a:gd name="connsiteX2" fmla="*/ 1050925 w 1050925"/>
                <a:gd name="connsiteY2" fmla="*/ 1366837 h 1366837"/>
                <a:gd name="connsiteX3" fmla="*/ 1050925 w 1050925"/>
                <a:gd name="connsiteY3" fmla="*/ 1366837 h 1366837"/>
                <a:gd name="connsiteX0" fmla="*/ 119022 w 1166772"/>
                <a:gd name="connsiteY0" fmla="*/ 221443 h 1588280"/>
                <a:gd name="connsiteX1" fmla="*/ 28575 w 1166772"/>
                <a:gd name="connsiteY1" fmla="*/ 111919 h 1588280"/>
                <a:gd name="connsiteX2" fmla="*/ 290472 w 1166772"/>
                <a:gd name="connsiteY2" fmla="*/ 892955 h 1588280"/>
                <a:gd name="connsiteX3" fmla="*/ 1166772 w 1166772"/>
                <a:gd name="connsiteY3" fmla="*/ 1588280 h 1588280"/>
                <a:gd name="connsiteX4" fmla="*/ 1166772 w 1166772"/>
                <a:gd name="connsiteY4" fmla="*/ 1588280 h 1588280"/>
                <a:gd name="connsiteX0" fmla="*/ 152340 w 1200090"/>
                <a:gd name="connsiteY0" fmla="*/ 221443 h 1588280"/>
                <a:gd name="connsiteX1" fmla="*/ 61893 w 1200090"/>
                <a:gd name="connsiteY1" fmla="*/ 111919 h 1588280"/>
                <a:gd name="connsiteX2" fmla="*/ 323790 w 1200090"/>
                <a:gd name="connsiteY2" fmla="*/ 892955 h 1588280"/>
                <a:gd name="connsiteX3" fmla="*/ 1200090 w 1200090"/>
                <a:gd name="connsiteY3" fmla="*/ 1588280 h 1588280"/>
                <a:gd name="connsiteX4" fmla="*/ 1200090 w 1200090"/>
                <a:gd name="connsiteY4" fmla="*/ 1588280 h 1588280"/>
                <a:gd name="connsiteX0" fmla="*/ 152340 w 1200090"/>
                <a:gd name="connsiteY0" fmla="*/ 221443 h 1588280"/>
                <a:gd name="connsiteX1" fmla="*/ 61893 w 1200090"/>
                <a:gd name="connsiteY1" fmla="*/ 111919 h 1588280"/>
                <a:gd name="connsiteX2" fmla="*/ 323790 w 1200090"/>
                <a:gd name="connsiteY2" fmla="*/ 892955 h 1588280"/>
                <a:gd name="connsiteX3" fmla="*/ 1200090 w 1200090"/>
                <a:gd name="connsiteY3" fmla="*/ 1588280 h 1588280"/>
                <a:gd name="connsiteX4" fmla="*/ 1200090 w 1200090"/>
                <a:gd name="connsiteY4" fmla="*/ 1588280 h 1588280"/>
                <a:gd name="connsiteX0" fmla="*/ 152340 w 1200090"/>
                <a:gd name="connsiteY0" fmla="*/ 221443 h 1588280"/>
                <a:gd name="connsiteX1" fmla="*/ 61893 w 1200090"/>
                <a:gd name="connsiteY1" fmla="*/ 111919 h 1588280"/>
                <a:gd name="connsiteX2" fmla="*/ 323790 w 1200090"/>
                <a:gd name="connsiteY2" fmla="*/ 892955 h 1588280"/>
                <a:gd name="connsiteX3" fmla="*/ 1200090 w 1200090"/>
                <a:gd name="connsiteY3" fmla="*/ 1588280 h 1588280"/>
                <a:gd name="connsiteX4" fmla="*/ 1200090 w 1200090"/>
                <a:gd name="connsiteY4" fmla="*/ 1588280 h 1588280"/>
                <a:gd name="connsiteX0" fmla="*/ 61893 w 1200090"/>
                <a:gd name="connsiteY0" fmla="*/ 0 h 1476361"/>
                <a:gd name="connsiteX1" fmla="*/ 323790 w 1200090"/>
                <a:gd name="connsiteY1" fmla="*/ 781036 h 1476361"/>
                <a:gd name="connsiteX2" fmla="*/ 1200090 w 1200090"/>
                <a:gd name="connsiteY2" fmla="*/ 1476361 h 1476361"/>
                <a:gd name="connsiteX3" fmla="*/ 1200090 w 1200090"/>
                <a:gd name="connsiteY3" fmla="*/ 1476361 h 1476361"/>
                <a:gd name="connsiteX0" fmla="*/ 28535 w 1166732"/>
                <a:gd name="connsiteY0" fmla="*/ 0 h 1476361"/>
                <a:gd name="connsiteX1" fmla="*/ 290432 w 1166732"/>
                <a:gd name="connsiteY1" fmla="*/ 781036 h 1476361"/>
                <a:gd name="connsiteX2" fmla="*/ 1166732 w 1166732"/>
                <a:gd name="connsiteY2" fmla="*/ 1476361 h 1476361"/>
                <a:gd name="connsiteX3" fmla="*/ 1166732 w 1166732"/>
                <a:gd name="connsiteY3" fmla="*/ 1476361 h 1476361"/>
                <a:gd name="connsiteX0" fmla="*/ 28535 w 1223878"/>
                <a:gd name="connsiteY0" fmla="*/ 0 h 1476361"/>
                <a:gd name="connsiteX1" fmla="*/ 290432 w 1223878"/>
                <a:gd name="connsiteY1" fmla="*/ 781036 h 1476361"/>
                <a:gd name="connsiteX2" fmla="*/ 1223878 w 1223878"/>
                <a:gd name="connsiteY2" fmla="*/ 785807 h 1476361"/>
                <a:gd name="connsiteX3" fmla="*/ 1166732 w 1223878"/>
                <a:gd name="connsiteY3" fmla="*/ 1476361 h 1476361"/>
                <a:gd name="connsiteX4" fmla="*/ 1166732 w 1223878"/>
                <a:gd name="connsiteY4" fmla="*/ 1476361 h 1476361"/>
                <a:gd name="connsiteX0" fmla="*/ 28535 w 1166732"/>
                <a:gd name="connsiteY0" fmla="*/ 0 h 1476361"/>
                <a:gd name="connsiteX1" fmla="*/ 290432 w 1166732"/>
                <a:gd name="connsiteY1" fmla="*/ 781036 h 1476361"/>
                <a:gd name="connsiteX2" fmla="*/ 1166732 w 1166732"/>
                <a:gd name="connsiteY2" fmla="*/ 1476361 h 1476361"/>
                <a:gd name="connsiteX3" fmla="*/ 1166732 w 1166732"/>
                <a:gd name="connsiteY3" fmla="*/ 1476361 h 1476361"/>
                <a:gd name="connsiteX0" fmla="*/ 28535 w 1166732"/>
                <a:gd name="connsiteY0" fmla="*/ 0 h 1476361"/>
                <a:gd name="connsiteX1" fmla="*/ 290432 w 1166732"/>
                <a:gd name="connsiteY1" fmla="*/ 781036 h 1476361"/>
                <a:gd name="connsiteX2" fmla="*/ 257134 w 1166732"/>
                <a:gd name="connsiteY2" fmla="*/ 747708 h 1476361"/>
                <a:gd name="connsiteX3" fmla="*/ 1166732 w 1166732"/>
                <a:gd name="connsiteY3" fmla="*/ 1476361 h 1476361"/>
                <a:gd name="connsiteX4" fmla="*/ 1166732 w 1166732"/>
                <a:gd name="connsiteY4" fmla="*/ 1476361 h 1476361"/>
                <a:gd name="connsiteX0" fmla="*/ 28535 w 1166732"/>
                <a:gd name="connsiteY0" fmla="*/ 0 h 1476361"/>
                <a:gd name="connsiteX1" fmla="*/ 290432 w 1166732"/>
                <a:gd name="connsiteY1" fmla="*/ 781036 h 1476361"/>
                <a:gd name="connsiteX2" fmla="*/ 1166732 w 1166732"/>
                <a:gd name="connsiteY2" fmla="*/ 1476361 h 1476361"/>
                <a:gd name="connsiteX3" fmla="*/ 1166732 w 1166732"/>
                <a:gd name="connsiteY3" fmla="*/ 1476361 h 1476361"/>
                <a:gd name="connsiteX0" fmla="*/ 28535 w 1166732"/>
                <a:gd name="connsiteY0" fmla="*/ 0 h 1476361"/>
                <a:gd name="connsiteX1" fmla="*/ 233300 w 1166732"/>
                <a:gd name="connsiteY1" fmla="*/ 728650 h 1476361"/>
                <a:gd name="connsiteX2" fmla="*/ 1166732 w 1166732"/>
                <a:gd name="connsiteY2" fmla="*/ 1476361 h 1476361"/>
                <a:gd name="connsiteX3" fmla="*/ 1166732 w 1166732"/>
                <a:gd name="connsiteY3" fmla="*/ 1476361 h 1476361"/>
                <a:gd name="connsiteX0" fmla="*/ 28535 w 1166732"/>
                <a:gd name="connsiteY0" fmla="*/ 0 h 1476361"/>
                <a:gd name="connsiteX1" fmla="*/ 233300 w 1166732"/>
                <a:gd name="connsiteY1" fmla="*/ 728650 h 1476361"/>
                <a:gd name="connsiteX2" fmla="*/ 1166732 w 1166732"/>
                <a:gd name="connsiteY2" fmla="*/ 1476361 h 1476361"/>
                <a:gd name="connsiteX3" fmla="*/ 1166732 w 1166732"/>
                <a:gd name="connsiteY3" fmla="*/ 1476361 h 1476361"/>
                <a:gd name="connsiteX0" fmla="*/ 28535 w 1490582"/>
                <a:gd name="connsiteY0" fmla="*/ 0 h 1476361"/>
                <a:gd name="connsiteX1" fmla="*/ 233300 w 1490582"/>
                <a:gd name="connsiteY1" fmla="*/ 728650 h 1476361"/>
                <a:gd name="connsiteX2" fmla="*/ 1166732 w 1490582"/>
                <a:gd name="connsiteY2" fmla="*/ 1476361 h 1476361"/>
                <a:gd name="connsiteX3" fmla="*/ 1490582 w 1490582"/>
                <a:gd name="connsiteY3" fmla="*/ 1119147 h 1476361"/>
                <a:gd name="connsiteX0" fmla="*/ 38910 w 1500957"/>
                <a:gd name="connsiteY0" fmla="*/ 0 h 1119147"/>
                <a:gd name="connsiteX1" fmla="*/ 243675 w 1500957"/>
                <a:gd name="connsiteY1" fmla="*/ 728650 h 1119147"/>
                <a:gd name="connsiteX2" fmla="*/ 1500957 w 1500957"/>
                <a:gd name="connsiteY2" fmla="*/ 1119147 h 1119147"/>
                <a:gd name="connsiteX0" fmla="*/ 92885 w 1878782"/>
                <a:gd name="connsiteY0" fmla="*/ 0 h 1333437"/>
                <a:gd name="connsiteX1" fmla="*/ 297650 w 1878782"/>
                <a:gd name="connsiteY1" fmla="*/ 728650 h 1333437"/>
                <a:gd name="connsiteX2" fmla="*/ 1878782 w 1878782"/>
                <a:gd name="connsiteY2" fmla="*/ 1333437 h 1333437"/>
                <a:gd name="connsiteX0" fmla="*/ 92885 w 1878782"/>
                <a:gd name="connsiteY0" fmla="*/ 0 h 1333437"/>
                <a:gd name="connsiteX1" fmla="*/ 297650 w 1878782"/>
                <a:gd name="connsiteY1" fmla="*/ 728650 h 1333437"/>
                <a:gd name="connsiteX2" fmla="*/ 1878782 w 1878782"/>
                <a:gd name="connsiteY2" fmla="*/ 1333437 h 1333437"/>
                <a:gd name="connsiteX0" fmla="*/ 50039 w 1835936"/>
                <a:gd name="connsiteY0" fmla="*/ 0 h 1333437"/>
                <a:gd name="connsiteX1" fmla="*/ 254804 w 1835936"/>
                <a:gd name="connsiteY1" fmla="*/ 728650 h 1333437"/>
                <a:gd name="connsiteX2" fmla="*/ 1835936 w 1835936"/>
                <a:gd name="connsiteY2" fmla="*/ 1333437 h 1333437"/>
                <a:gd name="connsiteX0" fmla="*/ 28535 w 1814432"/>
                <a:gd name="connsiteY0" fmla="*/ 0 h 1333437"/>
                <a:gd name="connsiteX1" fmla="*/ 233300 w 1814432"/>
                <a:gd name="connsiteY1" fmla="*/ 728650 h 1333437"/>
                <a:gd name="connsiteX2" fmla="*/ 1814432 w 1814432"/>
                <a:gd name="connsiteY2" fmla="*/ 1333437 h 1333437"/>
                <a:gd name="connsiteX0" fmla="*/ 28535 w 1814432"/>
                <a:gd name="connsiteY0" fmla="*/ 0 h 1333437"/>
                <a:gd name="connsiteX1" fmla="*/ 233300 w 1814432"/>
                <a:gd name="connsiteY1" fmla="*/ 728650 h 1333437"/>
                <a:gd name="connsiteX2" fmla="*/ 1814432 w 1814432"/>
                <a:gd name="connsiteY2" fmla="*/ 1333437 h 1333437"/>
                <a:gd name="connsiteX0" fmla="*/ 28535 w 1814432"/>
                <a:gd name="connsiteY0" fmla="*/ 0 h 1333437"/>
                <a:gd name="connsiteX1" fmla="*/ 233300 w 1814432"/>
                <a:gd name="connsiteY1" fmla="*/ 728650 h 1333437"/>
                <a:gd name="connsiteX2" fmla="*/ 1814432 w 1814432"/>
                <a:gd name="connsiteY2" fmla="*/ 1333437 h 1333437"/>
                <a:gd name="connsiteX0" fmla="*/ 28535 w 1814432"/>
                <a:gd name="connsiteY0" fmla="*/ 0 h 1333437"/>
                <a:gd name="connsiteX1" fmla="*/ 614314 w 1814432"/>
                <a:gd name="connsiteY1" fmla="*/ 1000119 h 1333437"/>
                <a:gd name="connsiteX2" fmla="*/ 1814432 w 1814432"/>
                <a:gd name="connsiteY2" fmla="*/ 1333437 h 1333437"/>
                <a:gd name="connsiteX0" fmla="*/ 28535 w 2138282"/>
                <a:gd name="connsiteY0" fmla="*/ 0 h 1322368"/>
                <a:gd name="connsiteX1" fmla="*/ 614314 w 2138282"/>
                <a:gd name="connsiteY1" fmla="*/ 1000119 h 1322368"/>
                <a:gd name="connsiteX2" fmla="*/ 2138282 w 2138282"/>
                <a:gd name="connsiteY2" fmla="*/ 1119099 h 1322368"/>
                <a:gd name="connsiteX0" fmla="*/ 28535 w 2138282"/>
                <a:gd name="connsiteY0" fmla="*/ 0 h 1322368"/>
                <a:gd name="connsiteX1" fmla="*/ 614314 w 2138282"/>
                <a:gd name="connsiteY1" fmla="*/ 1000119 h 1322368"/>
                <a:gd name="connsiteX2" fmla="*/ 2138282 w 2138282"/>
                <a:gd name="connsiteY2" fmla="*/ 1119099 h 1322368"/>
                <a:gd name="connsiteX0" fmla="*/ 28535 w 2138282"/>
                <a:gd name="connsiteY0" fmla="*/ 0 h 1237773"/>
                <a:gd name="connsiteX1" fmla="*/ 614314 w 2138282"/>
                <a:gd name="connsiteY1" fmla="*/ 1000119 h 1237773"/>
                <a:gd name="connsiteX2" fmla="*/ 2138282 w 2138282"/>
                <a:gd name="connsiteY2" fmla="*/ 1119099 h 1237773"/>
                <a:gd name="connsiteX0" fmla="*/ 28535 w 2447829"/>
                <a:gd name="connsiteY0" fmla="*/ 0 h 1375874"/>
                <a:gd name="connsiteX1" fmla="*/ 923861 w 2447829"/>
                <a:gd name="connsiteY1" fmla="*/ 1138220 h 1375874"/>
                <a:gd name="connsiteX2" fmla="*/ 2447829 w 2447829"/>
                <a:gd name="connsiteY2" fmla="*/ 1257200 h 1375874"/>
                <a:gd name="connsiteX0" fmla="*/ 0 w 2419294"/>
                <a:gd name="connsiteY0" fmla="*/ 0 h 1375874"/>
                <a:gd name="connsiteX1" fmla="*/ 895326 w 2419294"/>
                <a:gd name="connsiteY1" fmla="*/ 1138220 h 1375874"/>
                <a:gd name="connsiteX2" fmla="*/ 2419294 w 2419294"/>
                <a:gd name="connsiteY2" fmla="*/ 1257200 h 1375874"/>
                <a:gd name="connsiteX0" fmla="*/ 0 w 2419294"/>
                <a:gd name="connsiteY0" fmla="*/ 0 h 1375874"/>
                <a:gd name="connsiteX1" fmla="*/ 895326 w 2419294"/>
                <a:gd name="connsiteY1" fmla="*/ 1138220 h 1375874"/>
                <a:gd name="connsiteX2" fmla="*/ 2419294 w 2419294"/>
                <a:gd name="connsiteY2" fmla="*/ 1257200 h 1375874"/>
                <a:gd name="connsiteX0" fmla="*/ 0 w 2419294"/>
                <a:gd name="connsiteY0" fmla="*/ 0 h 1375874"/>
                <a:gd name="connsiteX1" fmla="*/ 895326 w 2419294"/>
                <a:gd name="connsiteY1" fmla="*/ 1138220 h 1375874"/>
                <a:gd name="connsiteX2" fmla="*/ 2419294 w 2419294"/>
                <a:gd name="connsiteY2" fmla="*/ 1257200 h 1375874"/>
                <a:gd name="connsiteX0" fmla="*/ 0 w 2419294"/>
                <a:gd name="connsiteY0" fmla="*/ 0 h 1366352"/>
                <a:gd name="connsiteX1" fmla="*/ 895326 w 2419294"/>
                <a:gd name="connsiteY1" fmla="*/ 1138220 h 1366352"/>
                <a:gd name="connsiteX2" fmla="*/ 2419294 w 2419294"/>
                <a:gd name="connsiteY2" fmla="*/ 1257200 h 1366352"/>
                <a:gd name="connsiteX0" fmla="*/ 0 w 2419294"/>
                <a:gd name="connsiteY0" fmla="*/ 0 h 1366352"/>
                <a:gd name="connsiteX1" fmla="*/ 895326 w 2419294"/>
                <a:gd name="connsiteY1" fmla="*/ 1138220 h 1366352"/>
                <a:gd name="connsiteX2" fmla="*/ 2419294 w 2419294"/>
                <a:gd name="connsiteY2" fmla="*/ 1257200 h 13663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419294" h="1366352">
                  <a:moveTo>
                    <a:pt x="0" y="0"/>
                  </a:moveTo>
                  <a:cubicBezTo>
                    <a:pt x="81037" y="440563"/>
                    <a:pt x="544481" y="976306"/>
                    <a:pt x="895326" y="1138220"/>
                  </a:cubicBezTo>
                  <a:cubicBezTo>
                    <a:pt x="1246171" y="1300134"/>
                    <a:pt x="1976402" y="1366352"/>
                    <a:pt x="2419294" y="1257200"/>
                  </a:cubicBezTo>
                </a:path>
              </a:pathLst>
            </a:custGeom>
            <a:ln w="12700">
              <a:solidFill>
                <a:schemeClr val="tx1"/>
              </a:solidFill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4462462" y="2847971"/>
              <a:ext cx="428628" cy="227228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altLang="ko-KR" sz="1200" dirty="0">
                  <a:solidFill>
                    <a:schemeClr val="tx1"/>
                  </a:solidFill>
                  <a:latin typeface="+mn-ea"/>
                </a:rPr>
                <a:t>I</a:t>
              </a:r>
              <a:r>
                <a:rPr lang="ko-KR" altLang="en-US" sz="1200" dirty="0">
                  <a:solidFill>
                    <a:schemeClr val="tx1"/>
                  </a:solidFill>
                  <a:latin typeface="+mn-ea"/>
                </a:rPr>
                <a:t>₂</a:t>
              </a:r>
              <a:endParaRPr lang="en-US" altLang="ko-KR" sz="1200" dirty="0">
                <a:solidFill>
                  <a:schemeClr val="tx1"/>
                </a:solidFill>
                <a:latin typeface="+mn-ea"/>
              </a:endParaRP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4462462" y="2643182"/>
              <a:ext cx="428628" cy="214314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altLang="ko-KR" sz="1200" dirty="0">
                  <a:solidFill>
                    <a:schemeClr val="tx1"/>
                  </a:solidFill>
                  <a:latin typeface="+mn-ea"/>
                </a:rPr>
                <a:t>I</a:t>
              </a:r>
              <a:r>
                <a:rPr lang="ko-KR" altLang="en-US" sz="1200" dirty="0">
                  <a:solidFill>
                    <a:schemeClr val="tx1"/>
                  </a:solidFill>
                  <a:latin typeface="+mn-ea"/>
                </a:rPr>
                <a:t>₃</a:t>
              </a:r>
              <a:endParaRPr lang="en-US" altLang="ko-KR" sz="1200" dirty="0">
                <a:solidFill>
                  <a:schemeClr val="tx1"/>
                </a:solidFill>
                <a:latin typeface="+mn-ea"/>
              </a:endParaRPr>
            </a:p>
          </p:txBody>
        </p:sp>
      </p:grpSp>
    </p:spTree>
  </p:cSld>
  <p:clrMapOvr>
    <a:masterClrMapping/>
  </p:clrMapOvr>
  <p:transition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>
          <a:xfrm>
            <a:off x="323850" y="1412875"/>
            <a:ext cx="8229600" cy="4587893"/>
          </a:xfrm>
        </p:spPr>
        <p:txBody>
          <a:bodyPr>
            <a:normAutofit/>
          </a:bodyPr>
          <a:lstStyle/>
          <a:p>
            <a:pPr marL="536575" indent="-244475">
              <a:lnSpc>
                <a:spcPct val="130000"/>
              </a:lnSpc>
              <a:spcBef>
                <a:spcPts val="500"/>
              </a:spcBef>
            </a:pPr>
            <a:r>
              <a:rPr lang="ko-KR" altLang="en-US" sz="1800" dirty="0"/>
              <a:t>현금급여</a:t>
            </a:r>
            <a:r>
              <a:rPr lang="en-US" altLang="ko-KR" sz="1800" dirty="0"/>
              <a:t>(</a:t>
            </a:r>
            <a:r>
              <a:rPr lang="en-US" altLang="ko-KR" sz="1800" dirty="0" err="1"/>
              <a:t>cB</a:t>
            </a:r>
            <a:r>
              <a:rPr lang="en-US" altLang="ko-KR" sz="1800" dirty="0"/>
              <a:t>)</a:t>
            </a:r>
            <a:r>
              <a:rPr lang="ko-KR" altLang="en-US" sz="1800" dirty="0"/>
              <a:t> 제공 시 최적소비 조합</a:t>
            </a:r>
            <a:endParaRPr lang="en-US" altLang="ko-KR" sz="1800" dirty="0"/>
          </a:p>
          <a:p>
            <a:pPr marL="536575" indent="-244475">
              <a:lnSpc>
                <a:spcPct val="130000"/>
              </a:lnSpc>
              <a:spcBef>
                <a:spcPts val="0"/>
              </a:spcBef>
              <a:buNone/>
            </a:pPr>
            <a:r>
              <a:rPr lang="en-US" altLang="ko-KR" sz="1800" dirty="0"/>
              <a:t>     : </a:t>
            </a:r>
            <a:r>
              <a:rPr lang="ko-KR" altLang="en-US" sz="1800" dirty="0"/>
              <a:t>예산선</a:t>
            </a:r>
            <a:r>
              <a:rPr lang="en-US" altLang="ko-KR" sz="1800" dirty="0"/>
              <a:t>(ED)</a:t>
            </a:r>
            <a:r>
              <a:rPr lang="ko-KR" altLang="en-US" sz="1800" dirty="0"/>
              <a:t>와 효용무차별곡선</a:t>
            </a:r>
            <a:r>
              <a:rPr lang="en-US" altLang="ko-KR" sz="1800" dirty="0"/>
              <a:t>(I3)</a:t>
            </a:r>
            <a:r>
              <a:rPr lang="ko-KR" altLang="en-US" sz="1800" dirty="0"/>
              <a:t>의 접점 </a:t>
            </a:r>
            <a:r>
              <a:rPr lang="en-US" altLang="ko-KR" sz="1800" dirty="0"/>
              <a:t>C3</a:t>
            </a:r>
          </a:p>
          <a:p>
            <a:pPr marL="536575" indent="-244475">
              <a:lnSpc>
                <a:spcPct val="130000"/>
              </a:lnSpc>
              <a:spcBef>
                <a:spcPts val="0"/>
              </a:spcBef>
              <a:buNone/>
            </a:pPr>
            <a:r>
              <a:rPr lang="en-US" altLang="ko-KR" sz="1800" dirty="0"/>
              <a:t>       → </a:t>
            </a:r>
            <a:r>
              <a:rPr lang="ko-KR" altLang="en-US" sz="1800" dirty="0"/>
              <a:t>장기요양서비스 </a:t>
            </a:r>
            <a:r>
              <a:rPr lang="en-US" altLang="ko-KR" sz="1800" dirty="0"/>
              <a:t>90</a:t>
            </a:r>
            <a:r>
              <a:rPr lang="ko-KR" altLang="en-US" sz="1800" dirty="0"/>
              <a:t>단위와 기타 상품 </a:t>
            </a:r>
            <a:r>
              <a:rPr lang="en-US" altLang="ko-KR" sz="1800" dirty="0"/>
              <a:t>240</a:t>
            </a:r>
            <a:r>
              <a:rPr lang="ko-KR" altLang="en-US" sz="1800" dirty="0"/>
              <a:t>단위 소비</a:t>
            </a:r>
            <a:endParaRPr lang="en-US" altLang="ko-KR" sz="1800" dirty="0"/>
          </a:p>
          <a:p>
            <a:pPr marL="536575" indent="-244475">
              <a:lnSpc>
                <a:spcPct val="130000"/>
              </a:lnSpc>
              <a:spcBef>
                <a:spcPts val="500"/>
              </a:spcBef>
            </a:pPr>
            <a:r>
              <a:rPr lang="en-US" altLang="ko-KR" sz="1800" dirty="0"/>
              <a:t>C1→C3</a:t>
            </a:r>
            <a:r>
              <a:rPr lang="ko-KR" altLang="en-US" sz="1800" dirty="0"/>
              <a:t>이동</a:t>
            </a:r>
            <a:endParaRPr lang="en-US" altLang="ko-KR" sz="1800" dirty="0"/>
          </a:p>
          <a:p>
            <a:pPr marL="536575" indent="-244475">
              <a:lnSpc>
                <a:spcPct val="130000"/>
              </a:lnSpc>
              <a:spcBef>
                <a:spcPts val="0"/>
              </a:spcBef>
              <a:buNone/>
            </a:pPr>
            <a:r>
              <a:rPr lang="en-US" altLang="ko-KR" sz="1800" dirty="0"/>
              <a:t>     : </a:t>
            </a:r>
            <a:r>
              <a:rPr lang="ko-KR" altLang="en-US" sz="1800" dirty="0"/>
              <a:t>현금급여는 가처분소득을 증대시키는 소득효과만 발생</a:t>
            </a:r>
            <a:endParaRPr lang="en-US" altLang="ko-KR" sz="1800" dirty="0"/>
          </a:p>
          <a:p>
            <a:pPr marL="536575" indent="-244475">
              <a:lnSpc>
                <a:spcPct val="130000"/>
              </a:lnSpc>
              <a:spcBef>
                <a:spcPts val="0"/>
              </a:spcBef>
              <a:buNone/>
            </a:pPr>
            <a:r>
              <a:rPr lang="en-US" altLang="ko-KR" sz="1800" dirty="0"/>
              <a:t>     </a:t>
            </a:r>
            <a:r>
              <a:rPr lang="en-US" altLang="ko-KR" sz="1600" dirty="0"/>
              <a:t>(AB → ED</a:t>
            </a:r>
            <a:r>
              <a:rPr lang="ko-KR" altLang="en-US" sz="1600" dirty="0"/>
              <a:t>로 예산선의 평행이동</a:t>
            </a:r>
            <a:r>
              <a:rPr lang="en-US" altLang="ko-KR" sz="1600" dirty="0"/>
              <a:t>)</a:t>
            </a:r>
            <a:endParaRPr lang="en-US" altLang="ko-KR" sz="1800" dirty="0"/>
          </a:p>
          <a:p>
            <a:pPr marL="536575" indent="-244475">
              <a:lnSpc>
                <a:spcPct val="130000"/>
              </a:lnSpc>
              <a:spcBef>
                <a:spcPts val="500"/>
              </a:spcBef>
            </a:pPr>
            <a:r>
              <a:rPr lang="ko-KR" altLang="en-US" sz="1800" dirty="0"/>
              <a:t>현금급여의 이점</a:t>
            </a:r>
            <a:endParaRPr lang="en-US" altLang="ko-KR" sz="1800" dirty="0"/>
          </a:p>
          <a:p>
            <a:pPr marL="536575" indent="-244475">
              <a:lnSpc>
                <a:spcPct val="130000"/>
              </a:lnSpc>
              <a:spcBef>
                <a:spcPts val="0"/>
              </a:spcBef>
              <a:buNone/>
            </a:pPr>
            <a:r>
              <a:rPr lang="en-US" altLang="ko-KR" sz="1800" dirty="0"/>
              <a:t>     : </a:t>
            </a:r>
            <a:r>
              <a:rPr lang="ko-KR" altLang="en-US" sz="1800" dirty="0"/>
              <a:t>소비자 선택권 보장</a:t>
            </a:r>
            <a:r>
              <a:rPr lang="en-US" altLang="ko-KR" sz="1800" dirty="0"/>
              <a:t>, </a:t>
            </a:r>
          </a:p>
          <a:p>
            <a:pPr marL="536575" indent="-244475">
              <a:lnSpc>
                <a:spcPct val="130000"/>
              </a:lnSpc>
              <a:spcBef>
                <a:spcPts val="0"/>
              </a:spcBef>
              <a:buNone/>
            </a:pPr>
            <a:r>
              <a:rPr lang="en-US" altLang="ko-KR" sz="1800" dirty="0"/>
              <a:t>  </a:t>
            </a:r>
            <a:r>
              <a:rPr lang="ko-KR" altLang="en-US" sz="1800" dirty="0"/>
              <a:t>시장 및 경쟁원리의 적용 등으로 상대적으로 높은 효율성 보장</a:t>
            </a:r>
            <a:endParaRPr lang="en-US" altLang="ko-KR" sz="1800" dirty="0"/>
          </a:p>
          <a:p>
            <a:pPr marL="536575" indent="-244475">
              <a:lnSpc>
                <a:spcPct val="130000"/>
              </a:lnSpc>
              <a:spcBef>
                <a:spcPts val="500"/>
              </a:spcBef>
            </a:pPr>
            <a:r>
              <a:rPr lang="ko-KR" altLang="en-US" sz="1800" dirty="0"/>
              <a:t>현금급여의 단점</a:t>
            </a:r>
            <a:endParaRPr lang="en-US" altLang="ko-KR" sz="1800" dirty="0"/>
          </a:p>
          <a:p>
            <a:pPr marL="536575" indent="-244475">
              <a:lnSpc>
                <a:spcPct val="130000"/>
              </a:lnSpc>
              <a:spcBef>
                <a:spcPts val="0"/>
              </a:spcBef>
              <a:buNone/>
            </a:pPr>
            <a:r>
              <a:rPr lang="en-US" altLang="ko-KR" sz="1800" dirty="0"/>
              <a:t>     : </a:t>
            </a:r>
            <a:r>
              <a:rPr lang="ko-KR" altLang="en-US" sz="1800" dirty="0"/>
              <a:t>국가의 보장수준 목표와 불일치</a:t>
            </a:r>
          </a:p>
        </p:txBody>
      </p:sp>
    </p:spTree>
  </p:cSld>
  <p:clrMapOvr>
    <a:masterClrMapping/>
  </p:clrMapOvr>
  <p:transition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>
          <a:xfrm>
            <a:off x="142844" y="404813"/>
            <a:ext cx="8820150" cy="6238897"/>
          </a:xfrm>
        </p:spPr>
        <p:txBody>
          <a:bodyPr>
            <a:noAutofit/>
          </a:bodyPr>
          <a:lstStyle/>
          <a:p>
            <a:pPr>
              <a:lnSpc>
                <a:spcPct val="114000"/>
              </a:lnSpc>
              <a:spcBef>
                <a:spcPts val="500"/>
              </a:spcBef>
              <a:buNone/>
            </a:pPr>
            <a:r>
              <a:rPr lang="en-US" altLang="ko-KR" sz="2000" dirty="0"/>
              <a:t>(2) </a:t>
            </a:r>
            <a:r>
              <a:rPr lang="ko-KR" altLang="en-US" sz="2000" dirty="0"/>
              <a:t>현물급여가 상대적으로 유리하게 작용하는 사례</a:t>
            </a:r>
            <a:endParaRPr lang="en-US" altLang="ko-KR" sz="2000" dirty="0"/>
          </a:p>
          <a:p>
            <a:pPr>
              <a:lnSpc>
                <a:spcPct val="114000"/>
              </a:lnSpc>
              <a:spcBef>
                <a:spcPts val="0"/>
              </a:spcBef>
              <a:buNone/>
            </a:pPr>
            <a:r>
              <a:rPr lang="en-US" altLang="ko-KR" sz="1800" dirty="0"/>
              <a:t>      : </a:t>
            </a:r>
            <a:r>
              <a:rPr lang="ko-KR" altLang="en-US" sz="1800" dirty="0"/>
              <a:t>교육</a:t>
            </a:r>
            <a:r>
              <a:rPr lang="en-US" altLang="ko-KR" sz="1600" dirty="0"/>
              <a:t>(</a:t>
            </a:r>
            <a:r>
              <a:rPr lang="ko-KR" altLang="en-US" sz="1600" dirty="0"/>
              <a:t>공공성</a:t>
            </a:r>
            <a:r>
              <a:rPr lang="en-US" altLang="ko-KR" sz="1600" dirty="0"/>
              <a:t>, </a:t>
            </a:r>
            <a:r>
              <a:rPr lang="ko-KR" altLang="en-US" sz="1600" dirty="0"/>
              <a:t>계층사다리의 기능</a:t>
            </a:r>
            <a:r>
              <a:rPr lang="en-US" altLang="ko-KR" sz="1600" dirty="0"/>
              <a:t>, </a:t>
            </a:r>
            <a:r>
              <a:rPr lang="ko-KR" altLang="en-US" sz="1600" dirty="0"/>
              <a:t>접근성의 차별</a:t>
            </a:r>
            <a:r>
              <a:rPr lang="en-US" altLang="ko-KR" sz="1600" dirty="0"/>
              <a:t>)</a:t>
            </a:r>
          </a:p>
          <a:p>
            <a:pPr>
              <a:lnSpc>
                <a:spcPct val="114000"/>
              </a:lnSpc>
              <a:spcBef>
                <a:spcPts val="0"/>
              </a:spcBef>
              <a:buNone/>
            </a:pPr>
            <a:endParaRPr lang="en-US" altLang="ko-KR" sz="1000" dirty="0"/>
          </a:p>
          <a:p>
            <a:pPr marL="450850" indent="-268288">
              <a:lnSpc>
                <a:spcPct val="114000"/>
              </a:lnSpc>
              <a:spcBef>
                <a:spcPts val="500"/>
              </a:spcBef>
            </a:pPr>
            <a:r>
              <a:rPr lang="ko-KR" altLang="en-US" sz="1800" dirty="0"/>
              <a:t>순수 시장에서 최적 소비조합</a:t>
            </a:r>
            <a:endParaRPr lang="en-US" altLang="ko-KR" sz="1800" dirty="0"/>
          </a:p>
          <a:p>
            <a:pPr marL="450850" indent="-268288">
              <a:lnSpc>
                <a:spcPct val="114000"/>
              </a:lnSpc>
              <a:spcBef>
                <a:spcPts val="0"/>
              </a:spcBef>
              <a:buNone/>
            </a:pPr>
            <a:r>
              <a:rPr lang="en-US" altLang="ko-KR" sz="1700" dirty="0"/>
              <a:t>  : </a:t>
            </a:r>
            <a:r>
              <a:rPr lang="ko-KR" altLang="en-US" sz="1700" dirty="0"/>
              <a:t>예산선</a:t>
            </a:r>
            <a:r>
              <a:rPr lang="en-US" altLang="ko-KR" sz="1700" dirty="0"/>
              <a:t>(AB)</a:t>
            </a:r>
            <a:r>
              <a:rPr lang="ko-KR" altLang="en-US" sz="1700" dirty="0"/>
              <a:t>와 효용무차별곡선 </a:t>
            </a:r>
            <a:r>
              <a:rPr lang="en-US" altLang="ko-KR" sz="1700" dirty="0"/>
              <a:t>I1</a:t>
            </a:r>
            <a:r>
              <a:rPr lang="ko-KR" altLang="en-US" sz="1700" dirty="0"/>
              <a:t>의 접점 </a:t>
            </a:r>
            <a:r>
              <a:rPr lang="en-US" altLang="ko-KR" sz="1700" dirty="0"/>
              <a:t>a</a:t>
            </a:r>
            <a:r>
              <a:rPr lang="ko-KR" altLang="en-US" sz="1700" dirty="0"/>
              <a:t>에서 </a:t>
            </a:r>
            <a:r>
              <a:rPr lang="en-US" altLang="ko-KR" sz="1700" dirty="0"/>
              <a:t>50</a:t>
            </a:r>
            <a:r>
              <a:rPr lang="ko-KR" altLang="en-US" sz="1700" dirty="0"/>
              <a:t>단위의 교육과 </a:t>
            </a:r>
            <a:r>
              <a:rPr lang="en-US" altLang="ko-KR" sz="1700" dirty="0"/>
              <a:t>150</a:t>
            </a:r>
            <a:r>
              <a:rPr lang="ko-KR" altLang="en-US" sz="1700" dirty="0"/>
              <a:t>단위의 기타 </a:t>
            </a:r>
            <a:endParaRPr lang="en-US" altLang="ko-KR" sz="1700" dirty="0"/>
          </a:p>
          <a:p>
            <a:pPr marL="450850" indent="-268288">
              <a:lnSpc>
                <a:spcPct val="114000"/>
              </a:lnSpc>
              <a:spcBef>
                <a:spcPts val="0"/>
              </a:spcBef>
              <a:buNone/>
            </a:pPr>
            <a:r>
              <a:rPr lang="en-US" altLang="ko-KR" sz="1700" dirty="0"/>
              <a:t>  </a:t>
            </a:r>
            <a:r>
              <a:rPr lang="en-US" altLang="ko-KR" sz="1700" dirty="0">
                <a:solidFill>
                  <a:schemeClr val="bg1"/>
                </a:solidFill>
              </a:rPr>
              <a:t>.</a:t>
            </a:r>
            <a:r>
              <a:rPr lang="en-US" altLang="ko-KR" sz="1700" dirty="0"/>
              <a:t> </a:t>
            </a:r>
            <a:r>
              <a:rPr lang="ko-KR" altLang="en-US" sz="1700" dirty="0"/>
              <a:t>상품 선택</a:t>
            </a:r>
            <a:endParaRPr lang="en-US" altLang="ko-KR" sz="1700" dirty="0"/>
          </a:p>
          <a:p>
            <a:pPr marL="450850" indent="-268288">
              <a:lnSpc>
                <a:spcPct val="114000"/>
              </a:lnSpc>
              <a:spcBef>
                <a:spcPts val="500"/>
              </a:spcBef>
            </a:pPr>
            <a:r>
              <a:rPr lang="ko-KR" altLang="en-US" sz="1800" dirty="0"/>
              <a:t>교육빈곤계층에 대한 지원</a:t>
            </a:r>
            <a:endParaRPr lang="en-US" altLang="ko-KR" sz="1800" dirty="0"/>
          </a:p>
          <a:p>
            <a:pPr marL="450850" indent="-268288">
              <a:lnSpc>
                <a:spcPct val="114000"/>
              </a:lnSpc>
              <a:spcBef>
                <a:spcPts val="500"/>
              </a:spcBef>
            </a:pPr>
            <a:r>
              <a:rPr lang="ko-KR" altLang="en-US" sz="1800" dirty="0"/>
              <a:t>현금형태의 소득이전</a:t>
            </a:r>
            <a:endParaRPr lang="en-US" altLang="ko-KR" sz="1800" dirty="0"/>
          </a:p>
          <a:p>
            <a:pPr marL="450850" indent="-268288">
              <a:lnSpc>
                <a:spcPct val="114000"/>
              </a:lnSpc>
              <a:spcBef>
                <a:spcPts val="0"/>
              </a:spcBef>
              <a:buNone/>
            </a:pPr>
            <a:r>
              <a:rPr lang="en-US" altLang="ko-KR" sz="1700" dirty="0"/>
              <a:t>  : </a:t>
            </a:r>
            <a:r>
              <a:rPr lang="ko-KR" altLang="en-US" sz="1700" dirty="0"/>
              <a:t>예산선</a:t>
            </a:r>
            <a:r>
              <a:rPr lang="en-US" altLang="ko-KR" sz="1700" dirty="0"/>
              <a:t>(AB → EF</a:t>
            </a:r>
            <a:r>
              <a:rPr lang="ko-KR" altLang="en-US" sz="1700" dirty="0"/>
              <a:t>로 평행이동</a:t>
            </a:r>
            <a:r>
              <a:rPr lang="en-US" altLang="ko-KR" sz="1700" dirty="0"/>
              <a:t>)</a:t>
            </a:r>
            <a:r>
              <a:rPr lang="ko-KR" altLang="en-US" sz="1700" dirty="0"/>
              <a:t>과 효용무차별곡선 </a:t>
            </a:r>
            <a:r>
              <a:rPr lang="en-US" altLang="ko-KR" sz="1700" dirty="0"/>
              <a:t>I2</a:t>
            </a:r>
            <a:r>
              <a:rPr lang="ko-KR" altLang="en-US" sz="1700" dirty="0"/>
              <a:t>의 접점 </a:t>
            </a:r>
            <a:r>
              <a:rPr lang="en-US" altLang="ko-KR" sz="1700" dirty="0"/>
              <a:t>b</a:t>
            </a:r>
            <a:r>
              <a:rPr lang="ko-KR" altLang="en-US" sz="1700" dirty="0"/>
              <a:t>에서 </a:t>
            </a:r>
            <a:r>
              <a:rPr lang="en-US" altLang="ko-KR" sz="1700" dirty="0"/>
              <a:t>90</a:t>
            </a:r>
            <a:r>
              <a:rPr lang="ko-KR" altLang="en-US" sz="1700" dirty="0"/>
              <a:t>단위의 교육과 </a:t>
            </a:r>
            <a:endParaRPr lang="en-US" altLang="ko-KR" sz="1700" dirty="0"/>
          </a:p>
          <a:p>
            <a:pPr marL="450850" indent="-268288">
              <a:lnSpc>
                <a:spcPct val="114000"/>
              </a:lnSpc>
              <a:spcBef>
                <a:spcPts val="0"/>
              </a:spcBef>
              <a:buNone/>
            </a:pPr>
            <a:r>
              <a:rPr lang="en-US" altLang="ko-KR" sz="1700" dirty="0"/>
              <a:t>    180</a:t>
            </a:r>
            <a:r>
              <a:rPr lang="ko-KR" altLang="en-US" sz="1700" dirty="0"/>
              <a:t>단위의 기타 상품 선택</a:t>
            </a:r>
            <a:endParaRPr lang="en-US" altLang="ko-KR" sz="1700" dirty="0"/>
          </a:p>
          <a:p>
            <a:pPr marL="450850" indent="-268288">
              <a:lnSpc>
                <a:spcPct val="114000"/>
              </a:lnSpc>
              <a:spcBef>
                <a:spcPts val="500"/>
              </a:spcBef>
            </a:pPr>
            <a:r>
              <a:rPr lang="ko-KR" altLang="en-US" sz="1800" dirty="0"/>
              <a:t>현물형태의 지원</a:t>
            </a:r>
            <a:endParaRPr lang="en-US" altLang="ko-KR" sz="1800" dirty="0"/>
          </a:p>
          <a:p>
            <a:pPr marL="450850" indent="-268288">
              <a:lnSpc>
                <a:spcPct val="114000"/>
              </a:lnSpc>
              <a:spcBef>
                <a:spcPts val="0"/>
              </a:spcBef>
              <a:buNone/>
            </a:pPr>
            <a:r>
              <a:rPr lang="en-US" altLang="ko-KR" sz="1700" dirty="0"/>
              <a:t>  : A-C</a:t>
            </a:r>
            <a:r>
              <a:rPr lang="ko-KR" altLang="en-US" sz="1700" dirty="0"/>
              <a:t>에 상당하는 무상교육의 제공에 따라 개인의 예산선 </a:t>
            </a:r>
            <a:r>
              <a:rPr lang="en-US" altLang="ko-KR" sz="1700" dirty="0"/>
              <a:t>A-C-D</a:t>
            </a:r>
            <a:r>
              <a:rPr lang="ko-KR" altLang="en-US" sz="1700" dirty="0"/>
              <a:t>와 효용무차별곡선 </a:t>
            </a:r>
            <a:endParaRPr lang="en-US" altLang="ko-KR" sz="1700" dirty="0"/>
          </a:p>
          <a:p>
            <a:pPr marL="450850" indent="-268288">
              <a:lnSpc>
                <a:spcPct val="114000"/>
              </a:lnSpc>
              <a:spcBef>
                <a:spcPts val="0"/>
              </a:spcBef>
              <a:buNone/>
            </a:pPr>
            <a:r>
              <a:rPr lang="en-US" altLang="ko-KR" sz="1700" dirty="0"/>
              <a:t> </a:t>
            </a:r>
            <a:r>
              <a:rPr lang="en-US" altLang="ko-KR" sz="1700" dirty="0">
                <a:solidFill>
                  <a:schemeClr val="bg1"/>
                </a:solidFill>
              </a:rPr>
              <a:t> . </a:t>
            </a:r>
            <a:r>
              <a:rPr lang="en-US" altLang="ko-KR" sz="1700" dirty="0"/>
              <a:t>I3</a:t>
            </a:r>
            <a:r>
              <a:rPr lang="ko-KR" altLang="en-US" sz="1700" dirty="0"/>
              <a:t>의 접점 </a:t>
            </a:r>
            <a:r>
              <a:rPr lang="en-US" altLang="ko-KR" sz="1700" dirty="0"/>
              <a:t>c</a:t>
            </a:r>
            <a:r>
              <a:rPr lang="ko-KR" altLang="en-US" sz="1700" dirty="0"/>
              <a:t>에서 </a:t>
            </a:r>
            <a:r>
              <a:rPr lang="en-US" altLang="ko-KR" sz="1700" dirty="0"/>
              <a:t>140</a:t>
            </a:r>
            <a:r>
              <a:rPr lang="ko-KR" altLang="en-US" sz="1700" dirty="0"/>
              <a:t>단위의 교육 수요</a:t>
            </a:r>
            <a:endParaRPr lang="en-US" altLang="ko-KR" sz="1700" dirty="0"/>
          </a:p>
          <a:p>
            <a:pPr marL="450850" indent="-268288">
              <a:lnSpc>
                <a:spcPct val="114000"/>
              </a:lnSpc>
              <a:spcBef>
                <a:spcPts val="500"/>
              </a:spcBef>
            </a:pPr>
            <a:r>
              <a:rPr lang="ko-KR" altLang="en-US" sz="1800" dirty="0"/>
              <a:t>그림에서 무상교육의 복지증대효과</a:t>
            </a:r>
            <a:r>
              <a:rPr lang="en-US" altLang="ko-KR" sz="1800" dirty="0"/>
              <a:t>&gt;</a:t>
            </a:r>
            <a:r>
              <a:rPr lang="ko-KR" altLang="en-US" sz="1800" dirty="0"/>
              <a:t>현금지원의 효과</a:t>
            </a:r>
            <a:endParaRPr lang="en-US" altLang="ko-KR" sz="1800" dirty="0"/>
          </a:p>
          <a:p>
            <a:pPr marL="450850" indent="-268288">
              <a:lnSpc>
                <a:spcPct val="114000"/>
              </a:lnSpc>
              <a:spcBef>
                <a:spcPts val="500"/>
              </a:spcBef>
            </a:pPr>
            <a:r>
              <a:rPr lang="ko-KR" altLang="en-US" sz="1800" dirty="0"/>
              <a:t>국민 부담은 무상교육</a:t>
            </a:r>
            <a:r>
              <a:rPr lang="en-US" altLang="ko-KR" sz="1600" dirty="0"/>
              <a:t>(AC)</a:t>
            </a:r>
            <a:r>
              <a:rPr lang="ko-KR" altLang="en-US" sz="1800" dirty="0"/>
              <a:t>이 현금지원</a:t>
            </a:r>
            <a:r>
              <a:rPr lang="en-US" altLang="ko-KR" sz="1600" dirty="0"/>
              <a:t>(AE)</a:t>
            </a:r>
            <a:r>
              <a:rPr lang="ko-KR" altLang="en-US" sz="1800" dirty="0"/>
              <a:t>보다 크지만 사회적 총효용의 </a:t>
            </a:r>
            <a:endParaRPr lang="en-US" altLang="ko-KR" sz="1800" dirty="0"/>
          </a:p>
          <a:p>
            <a:pPr marL="450850" indent="-268288">
              <a:lnSpc>
                <a:spcPct val="114000"/>
              </a:lnSpc>
              <a:spcBef>
                <a:spcPts val="500"/>
              </a:spcBef>
              <a:buNone/>
            </a:pPr>
            <a:r>
              <a:rPr lang="en-US" altLang="ko-KR" sz="1800" dirty="0">
                <a:solidFill>
                  <a:schemeClr val="bg1"/>
                </a:solidFill>
              </a:rPr>
              <a:t> .  </a:t>
            </a:r>
            <a:r>
              <a:rPr lang="ko-KR" altLang="en-US" sz="1800" dirty="0"/>
              <a:t>증대효과를 감안하여 전자를 지지</a:t>
            </a:r>
            <a:endParaRPr lang="en-US" altLang="ko-KR" sz="1800" dirty="0"/>
          </a:p>
          <a:p>
            <a:pPr marL="450850" indent="-268288">
              <a:lnSpc>
                <a:spcPct val="114000"/>
              </a:lnSpc>
              <a:spcBef>
                <a:spcPts val="0"/>
              </a:spcBef>
              <a:buNone/>
            </a:pPr>
            <a:r>
              <a:rPr lang="en-US" altLang="ko-KR" sz="1700" dirty="0"/>
              <a:t> </a:t>
            </a:r>
          </a:p>
          <a:p>
            <a:pPr marL="450850" indent="-268288">
              <a:lnSpc>
                <a:spcPct val="114000"/>
              </a:lnSpc>
              <a:spcBef>
                <a:spcPts val="0"/>
              </a:spcBef>
              <a:buNone/>
            </a:pPr>
            <a:r>
              <a:rPr lang="en-US" altLang="ko-KR" sz="1700" dirty="0"/>
              <a:t> : </a:t>
            </a:r>
            <a:r>
              <a:rPr lang="ko-KR" altLang="en-US" sz="1700" dirty="0"/>
              <a:t>대상자들의 나쁜 소비 또는 좋은 소비로 인한 국민들이 받게 되는 외부효과의 문제</a:t>
            </a:r>
            <a:endParaRPr lang="en-US" altLang="ko-KR" sz="1700" dirty="0"/>
          </a:p>
          <a:p>
            <a:pPr>
              <a:lnSpc>
                <a:spcPct val="114000"/>
              </a:lnSpc>
              <a:spcBef>
                <a:spcPts val="500"/>
              </a:spcBef>
              <a:buNone/>
            </a:pPr>
            <a:endParaRPr lang="en-US" altLang="ko-KR" sz="2000" dirty="0"/>
          </a:p>
          <a:p>
            <a:pPr>
              <a:lnSpc>
                <a:spcPct val="114000"/>
              </a:lnSpc>
              <a:spcBef>
                <a:spcPts val="500"/>
              </a:spcBef>
              <a:buNone/>
            </a:pPr>
            <a:endParaRPr lang="ko-KR" altLang="en-US" sz="2000" dirty="0"/>
          </a:p>
        </p:txBody>
      </p:sp>
    </p:spTree>
  </p:cSld>
  <p:clrMapOvr>
    <a:masterClrMapping/>
  </p:clrMapOvr>
  <p:transition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모서리가 둥근 직사각형 4"/>
          <p:cNvSpPr/>
          <p:nvPr/>
        </p:nvSpPr>
        <p:spPr>
          <a:xfrm>
            <a:off x="490984" y="383973"/>
            <a:ext cx="8113464" cy="6285387"/>
          </a:xfrm>
          <a:prstGeom prst="roundRect">
            <a:avLst>
              <a:gd name="adj" fmla="val 8047"/>
            </a:avLst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/>
              <a:t>    </a:t>
            </a:r>
            <a:endParaRPr lang="ko-KR" alt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791553" y="587482"/>
            <a:ext cx="121444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600" dirty="0"/>
              <a:t>기타상품</a:t>
            </a:r>
          </a:p>
        </p:txBody>
      </p:sp>
      <p:cxnSp>
        <p:nvCxnSpPr>
          <p:cNvPr id="9" name="직선 연결선 8"/>
          <p:cNvCxnSpPr>
            <a:cxnSpLocks/>
          </p:cNvCxnSpPr>
          <p:nvPr/>
        </p:nvCxnSpPr>
        <p:spPr>
          <a:xfrm flipH="1">
            <a:off x="1899808" y="1196754"/>
            <a:ext cx="23254" cy="4525721"/>
          </a:xfrm>
          <a:prstGeom prst="line">
            <a:avLst/>
          </a:prstGeom>
          <a:ln w="19050"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직선 연결선 9"/>
          <p:cNvCxnSpPr>
            <a:cxnSpLocks/>
          </p:cNvCxnSpPr>
          <p:nvPr/>
        </p:nvCxnSpPr>
        <p:spPr>
          <a:xfrm flipH="1" flipV="1">
            <a:off x="1899808" y="5712951"/>
            <a:ext cx="6087528" cy="21599"/>
          </a:xfrm>
          <a:prstGeom prst="line">
            <a:avLst/>
          </a:prstGeom>
          <a:ln w="19050"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직선 연결선 12"/>
          <p:cNvCxnSpPr>
            <a:cxnSpLocks/>
          </p:cNvCxnSpPr>
          <p:nvPr/>
        </p:nvCxnSpPr>
        <p:spPr>
          <a:xfrm flipH="1" flipV="1">
            <a:off x="1907704" y="3716543"/>
            <a:ext cx="1079987" cy="489"/>
          </a:xfrm>
          <a:prstGeom prst="line">
            <a:avLst/>
          </a:prstGeom>
          <a:ln w="9525">
            <a:solidFill>
              <a:schemeClr val="accent6">
                <a:lumMod val="75000"/>
              </a:schemeClr>
            </a:solidFill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7692085" y="5818462"/>
            <a:ext cx="5905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600" dirty="0"/>
              <a:t>교육</a:t>
            </a:r>
          </a:p>
        </p:txBody>
      </p:sp>
      <p:sp>
        <p:nvSpPr>
          <p:cNvPr id="19" name="내용 개체 틀 2"/>
          <p:cNvSpPr txBox="1">
            <a:spLocks/>
          </p:cNvSpPr>
          <p:nvPr/>
        </p:nvSpPr>
        <p:spPr>
          <a:xfrm>
            <a:off x="1446016" y="6268578"/>
            <a:ext cx="6300774" cy="57606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65760" lvl="0" indent="-256032">
              <a:spcBef>
                <a:spcPts val="400"/>
              </a:spcBef>
              <a:buClr>
                <a:schemeClr val="accent1"/>
              </a:buClr>
              <a:buSzPct val="68000"/>
            </a:pPr>
            <a:r>
              <a:rPr lang="en-US" altLang="ko-KR" sz="1200" dirty="0"/>
              <a:t>[</a:t>
            </a:r>
            <a:r>
              <a:rPr lang="ko-KR" altLang="en-US" sz="1200" dirty="0"/>
              <a:t>그림 </a:t>
            </a:r>
            <a:r>
              <a:rPr lang="en-US" altLang="ko-KR" sz="1200" dirty="0"/>
              <a:t>13-2] </a:t>
            </a:r>
            <a:r>
              <a:rPr lang="ko-KR" altLang="en-US" sz="1200" dirty="0"/>
              <a:t>교육에 대한 현금이전과 현물이전의 기능적 특성 </a:t>
            </a:r>
            <a:r>
              <a:rPr lang="ko-KR" altLang="en-US" sz="1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비교 </a:t>
            </a:r>
            <a:r>
              <a:rPr lang="en-US" altLang="ko-KR" sz="1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p.322</a:t>
            </a:r>
            <a:endParaRPr lang="ko-KR" altLang="en-US" sz="1200" dirty="0">
              <a:solidFill>
                <a:srgbClr val="FF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336200" y="3284984"/>
            <a:ext cx="5715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dirty="0"/>
              <a:t>150</a:t>
            </a:r>
            <a:endParaRPr lang="ko-KR" altLang="en-US" sz="1400" dirty="0"/>
          </a:p>
        </p:txBody>
      </p:sp>
      <p:sp>
        <p:nvSpPr>
          <p:cNvPr id="21" name="TextBox 20"/>
          <p:cNvSpPr txBox="1"/>
          <p:nvPr/>
        </p:nvSpPr>
        <p:spPr>
          <a:xfrm>
            <a:off x="1331640" y="2852936"/>
            <a:ext cx="5715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dirty="0"/>
              <a:t>180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1398776" y="2069056"/>
            <a:ext cx="5715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dirty="0"/>
              <a:t>A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1403648" y="1393031"/>
            <a:ext cx="5715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dirty="0"/>
              <a:t>E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2628712" y="5755812"/>
            <a:ext cx="5715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dirty="0"/>
              <a:t>50</a:t>
            </a:r>
            <a:endParaRPr lang="ko-KR" altLang="en-US" sz="1400" dirty="0"/>
          </a:p>
        </p:txBody>
      </p:sp>
      <p:sp>
        <p:nvSpPr>
          <p:cNvPr id="27" name="TextBox 26"/>
          <p:cNvSpPr txBox="1"/>
          <p:nvPr/>
        </p:nvSpPr>
        <p:spPr>
          <a:xfrm>
            <a:off x="2985902" y="5755812"/>
            <a:ext cx="5715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dirty="0"/>
              <a:t>90</a:t>
            </a:r>
            <a:endParaRPr lang="ko-KR" altLang="en-US" sz="1400" dirty="0"/>
          </a:p>
        </p:txBody>
      </p:sp>
      <p:sp>
        <p:nvSpPr>
          <p:cNvPr id="28" name="TextBox 27"/>
          <p:cNvSpPr txBox="1"/>
          <p:nvPr/>
        </p:nvSpPr>
        <p:spPr>
          <a:xfrm>
            <a:off x="4716016" y="5755812"/>
            <a:ext cx="5715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dirty="0"/>
              <a:t>140</a:t>
            </a:r>
            <a:endParaRPr lang="ko-KR" altLang="en-US" sz="1400" dirty="0"/>
          </a:p>
        </p:txBody>
      </p:sp>
      <p:sp>
        <p:nvSpPr>
          <p:cNvPr id="29" name="TextBox 28"/>
          <p:cNvSpPr txBox="1"/>
          <p:nvPr/>
        </p:nvSpPr>
        <p:spPr>
          <a:xfrm>
            <a:off x="4792584" y="5445224"/>
            <a:ext cx="5715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dirty="0"/>
              <a:t>B</a:t>
            </a:r>
            <a:endParaRPr lang="ko-KR" altLang="en-US" sz="1400" dirty="0"/>
          </a:p>
        </p:txBody>
      </p:sp>
      <p:cxnSp>
        <p:nvCxnSpPr>
          <p:cNvPr id="33" name="직선 연결선 32"/>
          <p:cNvCxnSpPr>
            <a:cxnSpLocks/>
          </p:cNvCxnSpPr>
          <p:nvPr/>
        </p:nvCxnSpPr>
        <p:spPr>
          <a:xfrm>
            <a:off x="3010212" y="3705997"/>
            <a:ext cx="0" cy="1957500"/>
          </a:xfrm>
          <a:prstGeom prst="line">
            <a:avLst/>
          </a:prstGeom>
          <a:ln w="9525">
            <a:solidFill>
              <a:schemeClr val="accent6">
                <a:lumMod val="75000"/>
              </a:schemeClr>
            </a:solidFill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직선 연결선 33"/>
          <p:cNvCxnSpPr>
            <a:cxnSpLocks/>
          </p:cNvCxnSpPr>
          <p:nvPr/>
        </p:nvCxnSpPr>
        <p:spPr>
          <a:xfrm>
            <a:off x="3275705" y="3182836"/>
            <a:ext cx="985" cy="2539639"/>
          </a:xfrm>
          <a:prstGeom prst="line">
            <a:avLst/>
          </a:prstGeom>
          <a:ln w="9525">
            <a:solidFill>
              <a:schemeClr val="accent6">
                <a:lumMod val="75000"/>
              </a:schemeClr>
            </a:solidFill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직선 연결선 34"/>
          <p:cNvCxnSpPr>
            <a:cxnSpLocks/>
          </p:cNvCxnSpPr>
          <p:nvPr/>
        </p:nvCxnSpPr>
        <p:spPr>
          <a:xfrm>
            <a:off x="1923062" y="2348881"/>
            <a:ext cx="2873168" cy="12845"/>
          </a:xfrm>
          <a:prstGeom prst="line">
            <a:avLst/>
          </a:prstGeom>
          <a:ln w="28575">
            <a:solidFill>
              <a:schemeClr val="tx2"/>
            </a:solidFill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직선 연결선 35"/>
          <p:cNvCxnSpPr>
            <a:cxnSpLocks/>
          </p:cNvCxnSpPr>
          <p:nvPr/>
        </p:nvCxnSpPr>
        <p:spPr>
          <a:xfrm>
            <a:off x="4788024" y="2393247"/>
            <a:ext cx="0" cy="3329230"/>
          </a:xfrm>
          <a:prstGeom prst="line">
            <a:avLst/>
          </a:prstGeom>
          <a:ln w="9525">
            <a:solidFill>
              <a:schemeClr val="accent6">
                <a:lumMod val="75000"/>
              </a:schemeClr>
            </a:solidFill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2631204" y="3728065"/>
            <a:ext cx="4286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/>
              <a:t>a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7236296" y="5456257"/>
            <a:ext cx="4286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/>
              <a:t>D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3420828" y="3145944"/>
            <a:ext cx="428628" cy="227228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1200" dirty="0">
                <a:solidFill>
                  <a:schemeClr val="tx1"/>
                </a:solidFill>
                <a:latin typeface="+mn-ea"/>
              </a:rPr>
              <a:t>I</a:t>
            </a:r>
            <a:r>
              <a:rPr lang="ko-KR" altLang="en-US" sz="1200" dirty="0">
                <a:solidFill>
                  <a:schemeClr val="tx1"/>
                </a:solidFill>
                <a:latin typeface="+mn-ea"/>
              </a:rPr>
              <a:t>₂</a:t>
            </a:r>
            <a:endParaRPr lang="en-US" altLang="ko-KR" sz="1200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5076056" y="2350590"/>
            <a:ext cx="428628" cy="214314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1200" dirty="0">
                <a:solidFill>
                  <a:schemeClr val="tx1"/>
                </a:solidFill>
                <a:latin typeface="+mn-ea"/>
              </a:rPr>
              <a:t>I</a:t>
            </a:r>
            <a:r>
              <a:rPr lang="ko-KR" altLang="en-US" sz="1200" dirty="0">
                <a:solidFill>
                  <a:schemeClr val="tx1"/>
                </a:solidFill>
                <a:latin typeface="+mn-ea"/>
              </a:rPr>
              <a:t>₃</a:t>
            </a:r>
            <a:endParaRPr lang="en-US" altLang="ko-KR" sz="1200" dirty="0">
              <a:solidFill>
                <a:schemeClr val="tx1"/>
              </a:solidFill>
              <a:latin typeface="+mn-ea"/>
            </a:endParaRPr>
          </a:p>
        </p:txBody>
      </p:sp>
      <p:cxnSp>
        <p:nvCxnSpPr>
          <p:cNvPr id="53" name="직선 연결선 52"/>
          <p:cNvCxnSpPr/>
          <p:nvPr/>
        </p:nvCxnSpPr>
        <p:spPr>
          <a:xfrm rot="10800000" flipV="1">
            <a:off x="1907705" y="3140966"/>
            <a:ext cx="1368000" cy="1"/>
          </a:xfrm>
          <a:prstGeom prst="line">
            <a:avLst/>
          </a:prstGeom>
          <a:ln w="9525">
            <a:solidFill>
              <a:schemeClr val="accent6">
                <a:lumMod val="75000"/>
              </a:schemeClr>
            </a:solidFill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직선 연결선 56"/>
          <p:cNvCxnSpPr>
            <a:cxnSpLocks/>
          </p:cNvCxnSpPr>
          <p:nvPr/>
        </p:nvCxnSpPr>
        <p:spPr>
          <a:xfrm>
            <a:off x="1907705" y="2348880"/>
            <a:ext cx="2888525" cy="10993"/>
          </a:xfrm>
          <a:prstGeom prst="line">
            <a:avLst/>
          </a:prstGeom>
          <a:ln w="9525">
            <a:solidFill>
              <a:schemeClr val="accent6">
                <a:lumMod val="75000"/>
              </a:schemeClr>
            </a:solidFill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/>
          <p:cNvSpPr txBox="1"/>
          <p:nvPr/>
        </p:nvSpPr>
        <p:spPr>
          <a:xfrm>
            <a:off x="2991244" y="3152001"/>
            <a:ext cx="4286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/>
              <a:t>b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5220072" y="5445224"/>
            <a:ext cx="5715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dirty="0"/>
              <a:t>F</a:t>
            </a:r>
            <a:endParaRPr lang="ko-KR" altLang="en-US" sz="1400" dirty="0"/>
          </a:p>
        </p:txBody>
      </p:sp>
      <p:cxnSp>
        <p:nvCxnSpPr>
          <p:cNvPr id="42" name="직선 연결선 41"/>
          <p:cNvCxnSpPr>
            <a:cxnSpLocks/>
          </p:cNvCxnSpPr>
          <p:nvPr/>
        </p:nvCxnSpPr>
        <p:spPr>
          <a:xfrm flipH="1" flipV="1">
            <a:off x="4772515" y="2346607"/>
            <a:ext cx="2446226" cy="3336281"/>
          </a:xfrm>
          <a:prstGeom prst="line">
            <a:avLst/>
          </a:prstGeom>
          <a:ln w="28575">
            <a:solidFill>
              <a:schemeClr val="tx2"/>
            </a:solidFill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직선 연결선 42"/>
          <p:cNvCxnSpPr>
            <a:cxnSpLocks/>
          </p:cNvCxnSpPr>
          <p:nvPr/>
        </p:nvCxnSpPr>
        <p:spPr>
          <a:xfrm flipH="1" flipV="1">
            <a:off x="1896534" y="1490134"/>
            <a:ext cx="3523789" cy="4222815"/>
          </a:xfrm>
          <a:prstGeom prst="line">
            <a:avLst/>
          </a:prstGeom>
          <a:ln w="28575">
            <a:solidFill>
              <a:schemeClr val="tx2"/>
            </a:solidFill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9" name="그룹 68"/>
          <p:cNvGrpSpPr/>
          <p:nvPr/>
        </p:nvGrpSpPr>
        <p:grpSpPr>
          <a:xfrm>
            <a:off x="3239368" y="2831330"/>
            <a:ext cx="389440" cy="525662"/>
            <a:chOff x="3239368" y="2801282"/>
            <a:chExt cx="389440" cy="525662"/>
          </a:xfrm>
        </p:grpSpPr>
        <p:sp>
          <p:nvSpPr>
            <p:cNvPr id="48" name="자유형 47"/>
            <p:cNvSpPr/>
            <p:nvPr/>
          </p:nvSpPr>
          <p:spPr>
            <a:xfrm rot="20994645">
              <a:off x="3239368" y="2801282"/>
              <a:ext cx="389440" cy="525662"/>
            </a:xfrm>
            <a:custGeom>
              <a:avLst/>
              <a:gdLst>
                <a:gd name="connsiteX0" fmla="*/ 0 w 1371600"/>
                <a:gd name="connsiteY0" fmla="*/ 0 h 1771650"/>
                <a:gd name="connsiteX1" fmla="*/ 495300 w 1371600"/>
                <a:gd name="connsiteY1" fmla="*/ 1076325 h 1771650"/>
                <a:gd name="connsiteX2" fmla="*/ 1371600 w 1371600"/>
                <a:gd name="connsiteY2" fmla="*/ 1771650 h 1771650"/>
                <a:gd name="connsiteX3" fmla="*/ 1371600 w 1371600"/>
                <a:gd name="connsiteY3" fmla="*/ 1771650 h 1771650"/>
                <a:gd name="connsiteX0" fmla="*/ 3175 w 1050925"/>
                <a:gd name="connsiteY0" fmla="*/ 0 h 1366837"/>
                <a:gd name="connsiteX1" fmla="*/ 174625 w 1050925"/>
                <a:gd name="connsiteY1" fmla="*/ 671512 h 1366837"/>
                <a:gd name="connsiteX2" fmla="*/ 1050925 w 1050925"/>
                <a:gd name="connsiteY2" fmla="*/ 1366837 h 1366837"/>
                <a:gd name="connsiteX3" fmla="*/ 1050925 w 1050925"/>
                <a:gd name="connsiteY3" fmla="*/ 1366837 h 1366837"/>
                <a:gd name="connsiteX0" fmla="*/ 119022 w 1166772"/>
                <a:gd name="connsiteY0" fmla="*/ 221443 h 1588280"/>
                <a:gd name="connsiteX1" fmla="*/ 28575 w 1166772"/>
                <a:gd name="connsiteY1" fmla="*/ 111919 h 1588280"/>
                <a:gd name="connsiteX2" fmla="*/ 290472 w 1166772"/>
                <a:gd name="connsiteY2" fmla="*/ 892955 h 1588280"/>
                <a:gd name="connsiteX3" fmla="*/ 1166772 w 1166772"/>
                <a:gd name="connsiteY3" fmla="*/ 1588280 h 1588280"/>
                <a:gd name="connsiteX4" fmla="*/ 1166772 w 1166772"/>
                <a:gd name="connsiteY4" fmla="*/ 1588280 h 1588280"/>
                <a:gd name="connsiteX0" fmla="*/ 152340 w 1200090"/>
                <a:gd name="connsiteY0" fmla="*/ 221443 h 1588280"/>
                <a:gd name="connsiteX1" fmla="*/ 61893 w 1200090"/>
                <a:gd name="connsiteY1" fmla="*/ 111919 h 1588280"/>
                <a:gd name="connsiteX2" fmla="*/ 323790 w 1200090"/>
                <a:gd name="connsiteY2" fmla="*/ 892955 h 1588280"/>
                <a:gd name="connsiteX3" fmla="*/ 1200090 w 1200090"/>
                <a:gd name="connsiteY3" fmla="*/ 1588280 h 1588280"/>
                <a:gd name="connsiteX4" fmla="*/ 1200090 w 1200090"/>
                <a:gd name="connsiteY4" fmla="*/ 1588280 h 1588280"/>
                <a:gd name="connsiteX0" fmla="*/ 152340 w 1200090"/>
                <a:gd name="connsiteY0" fmla="*/ 221443 h 1588280"/>
                <a:gd name="connsiteX1" fmla="*/ 61893 w 1200090"/>
                <a:gd name="connsiteY1" fmla="*/ 111919 h 1588280"/>
                <a:gd name="connsiteX2" fmla="*/ 323790 w 1200090"/>
                <a:gd name="connsiteY2" fmla="*/ 892955 h 1588280"/>
                <a:gd name="connsiteX3" fmla="*/ 1200090 w 1200090"/>
                <a:gd name="connsiteY3" fmla="*/ 1588280 h 1588280"/>
                <a:gd name="connsiteX4" fmla="*/ 1200090 w 1200090"/>
                <a:gd name="connsiteY4" fmla="*/ 1588280 h 1588280"/>
                <a:gd name="connsiteX0" fmla="*/ 152340 w 1200090"/>
                <a:gd name="connsiteY0" fmla="*/ 221443 h 1588280"/>
                <a:gd name="connsiteX1" fmla="*/ 61893 w 1200090"/>
                <a:gd name="connsiteY1" fmla="*/ 111919 h 1588280"/>
                <a:gd name="connsiteX2" fmla="*/ 323790 w 1200090"/>
                <a:gd name="connsiteY2" fmla="*/ 892955 h 1588280"/>
                <a:gd name="connsiteX3" fmla="*/ 1200090 w 1200090"/>
                <a:gd name="connsiteY3" fmla="*/ 1588280 h 1588280"/>
                <a:gd name="connsiteX4" fmla="*/ 1200090 w 1200090"/>
                <a:gd name="connsiteY4" fmla="*/ 1588280 h 1588280"/>
                <a:gd name="connsiteX0" fmla="*/ 61893 w 1200090"/>
                <a:gd name="connsiteY0" fmla="*/ 0 h 1476361"/>
                <a:gd name="connsiteX1" fmla="*/ 323790 w 1200090"/>
                <a:gd name="connsiteY1" fmla="*/ 781036 h 1476361"/>
                <a:gd name="connsiteX2" fmla="*/ 1200090 w 1200090"/>
                <a:gd name="connsiteY2" fmla="*/ 1476361 h 1476361"/>
                <a:gd name="connsiteX3" fmla="*/ 1200090 w 1200090"/>
                <a:gd name="connsiteY3" fmla="*/ 1476361 h 1476361"/>
                <a:gd name="connsiteX0" fmla="*/ 28535 w 1166732"/>
                <a:gd name="connsiteY0" fmla="*/ 0 h 1476361"/>
                <a:gd name="connsiteX1" fmla="*/ 290432 w 1166732"/>
                <a:gd name="connsiteY1" fmla="*/ 781036 h 1476361"/>
                <a:gd name="connsiteX2" fmla="*/ 1166732 w 1166732"/>
                <a:gd name="connsiteY2" fmla="*/ 1476361 h 1476361"/>
                <a:gd name="connsiteX3" fmla="*/ 1166732 w 1166732"/>
                <a:gd name="connsiteY3" fmla="*/ 1476361 h 1476361"/>
                <a:gd name="connsiteX0" fmla="*/ 28535 w 1223878"/>
                <a:gd name="connsiteY0" fmla="*/ 0 h 1476361"/>
                <a:gd name="connsiteX1" fmla="*/ 290432 w 1223878"/>
                <a:gd name="connsiteY1" fmla="*/ 781036 h 1476361"/>
                <a:gd name="connsiteX2" fmla="*/ 1223878 w 1223878"/>
                <a:gd name="connsiteY2" fmla="*/ 785807 h 1476361"/>
                <a:gd name="connsiteX3" fmla="*/ 1166732 w 1223878"/>
                <a:gd name="connsiteY3" fmla="*/ 1476361 h 1476361"/>
                <a:gd name="connsiteX4" fmla="*/ 1166732 w 1223878"/>
                <a:gd name="connsiteY4" fmla="*/ 1476361 h 1476361"/>
                <a:gd name="connsiteX0" fmla="*/ 28535 w 1166732"/>
                <a:gd name="connsiteY0" fmla="*/ 0 h 1476361"/>
                <a:gd name="connsiteX1" fmla="*/ 290432 w 1166732"/>
                <a:gd name="connsiteY1" fmla="*/ 781036 h 1476361"/>
                <a:gd name="connsiteX2" fmla="*/ 1166732 w 1166732"/>
                <a:gd name="connsiteY2" fmla="*/ 1476361 h 1476361"/>
                <a:gd name="connsiteX3" fmla="*/ 1166732 w 1166732"/>
                <a:gd name="connsiteY3" fmla="*/ 1476361 h 1476361"/>
                <a:gd name="connsiteX0" fmla="*/ 28535 w 1166732"/>
                <a:gd name="connsiteY0" fmla="*/ 0 h 1476361"/>
                <a:gd name="connsiteX1" fmla="*/ 290432 w 1166732"/>
                <a:gd name="connsiteY1" fmla="*/ 781036 h 1476361"/>
                <a:gd name="connsiteX2" fmla="*/ 257134 w 1166732"/>
                <a:gd name="connsiteY2" fmla="*/ 747708 h 1476361"/>
                <a:gd name="connsiteX3" fmla="*/ 1166732 w 1166732"/>
                <a:gd name="connsiteY3" fmla="*/ 1476361 h 1476361"/>
                <a:gd name="connsiteX4" fmla="*/ 1166732 w 1166732"/>
                <a:gd name="connsiteY4" fmla="*/ 1476361 h 1476361"/>
                <a:gd name="connsiteX0" fmla="*/ 28535 w 1166732"/>
                <a:gd name="connsiteY0" fmla="*/ 0 h 1476361"/>
                <a:gd name="connsiteX1" fmla="*/ 290432 w 1166732"/>
                <a:gd name="connsiteY1" fmla="*/ 781036 h 1476361"/>
                <a:gd name="connsiteX2" fmla="*/ 1166732 w 1166732"/>
                <a:gd name="connsiteY2" fmla="*/ 1476361 h 1476361"/>
                <a:gd name="connsiteX3" fmla="*/ 1166732 w 1166732"/>
                <a:gd name="connsiteY3" fmla="*/ 1476361 h 1476361"/>
                <a:gd name="connsiteX0" fmla="*/ 28535 w 1166732"/>
                <a:gd name="connsiteY0" fmla="*/ 0 h 1476361"/>
                <a:gd name="connsiteX1" fmla="*/ 233300 w 1166732"/>
                <a:gd name="connsiteY1" fmla="*/ 728650 h 1476361"/>
                <a:gd name="connsiteX2" fmla="*/ 1166732 w 1166732"/>
                <a:gd name="connsiteY2" fmla="*/ 1476361 h 1476361"/>
                <a:gd name="connsiteX3" fmla="*/ 1166732 w 1166732"/>
                <a:gd name="connsiteY3" fmla="*/ 1476361 h 1476361"/>
                <a:gd name="connsiteX0" fmla="*/ 28535 w 1166732"/>
                <a:gd name="connsiteY0" fmla="*/ 0 h 1476361"/>
                <a:gd name="connsiteX1" fmla="*/ 233300 w 1166732"/>
                <a:gd name="connsiteY1" fmla="*/ 728650 h 1476361"/>
                <a:gd name="connsiteX2" fmla="*/ 1166732 w 1166732"/>
                <a:gd name="connsiteY2" fmla="*/ 1476361 h 1476361"/>
                <a:gd name="connsiteX3" fmla="*/ 1166732 w 1166732"/>
                <a:gd name="connsiteY3" fmla="*/ 1476361 h 1476361"/>
                <a:gd name="connsiteX0" fmla="*/ 28535 w 1490582"/>
                <a:gd name="connsiteY0" fmla="*/ 0 h 1476361"/>
                <a:gd name="connsiteX1" fmla="*/ 233300 w 1490582"/>
                <a:gd name="connsiteY1" fmla="*/ 728650 h 1476361"/>
                <a:gd name="connsiteX2" fmla="*/ 1166732 w 1490582"/>
                <a:gd name="connsiteY2" fmla="*/ 1476361 h 1476361"/>
                <a:gd name="connsiteX3" fmla="*/ 1490582 w 1490582"/>
                <a:gd name="connsiteY3" fmla="*/ 1119147 h 1476361"/>
                <a:gd name="connsiteX0" fmla="*/ 38910 w 1500957"/>
                <a:gd name="connsiteY0" fmla="*/ 0 h 1119147"/>
                <a:gd name="connsiteX1" fmla="*/ 243675 w 1500957"/>
                <a:gd name="connsiteY1" fmla="*/ 728650 h 1119147"/>
                <a:gd name="connsiteX2" fmla="*/ 1500957 w 1500957"/>
                <a:gd name="connsiteY2" fmla="*/ 1119147 h 1119147"/>
                <a:gd name="connsiteX0" fmla="*/ 92885 w 1878782"/>
                <a:gd name="connsiteY0" fmla="*/ 0 h 1333437"/>
                <a:gd name="connsiteX1" fmla="*/ 297650 w 1878782"/>
                <a:gd name="connsiteY1" fmla="*/ 728650 h 1333437"/>
                <a:gd name="connsiteX2" fmla="*/ 1878782 w 1878782"/>
                <a:gd name="connsiteY2" fmla="*/ 1333437 h 1333437"/>
                <a:gd name="connsiteX0" fmla="*/ 92885 w 1878782"/>
                <a:gd name="connsiteY0" fmla="*/ 0 h 1333437"/>
                <a:gd name="connsiteX1" fmla="*/ 297650 w 1878782"/>
                <a:gd name="connsiteY1" fmla="*/ 728650 h 1333437"/>
                <a:gd name="connsiteX2" fmla="*/ 1878782 w 1878782"/>
                <a:gd name="connsiteY2" fmla="*/ 1333437 h 1333437"/>
                <a:gd name="connsiteX0" fmla="*/ 50039 w 1835936"/>
                <a:gd name="connsiteY0" fmla="*/ 0 h 1333437"/>
                <a:gd name="connsiteX1" fmla="*/ 254804 w 1835936"/>
                <a:gd name="connsiteY1" fmla="*/ 728650 h 1333437"/>
                <a:gd name="connsiteX2" fmla="*/ 1835936 w 1835936"/>
                <a:gd name="connsiteY2" fmla="*/ 1333437 h 1333437"/>
                <a:gd name="connsiteX0" fmla="*/ 28535 w 1814432"/>
                <a:gd name="connsiteY0" fmla="*/ 0 h 1333437"/>
                <a:gd name="connsiteX1" fmla="*/ 233300 w 1814432"/>
                <a:gd name="connsiteY1" fmla="*/ 728650 h 1333437"/>
                <a:gd name="connsiteX2" fmla="*/ 1814432 w 1814432"/>
                <a:gd name="connsiteY2" fmla="*/ 1333437 h 1333437"/>
                <a:gd name="connsiteX0" fmla="*/ 28535 w 1814432"/>
                <a:gd name="connsiteY0" fmla="*/ 0 h 1333437"/>
                <a:gd name="connsiteX1" fmla="*/ 233300 w 1814432"/>
                <a:gd name="connsiteY1" fmla="*/ 728650 h 1333437"/>
                <a:gd name="connsiteX2" fmla="*/ 1814432 w 1814432"/>
                <a:gd name="connsiteY2" fmla="*/ 1333437 h 1333437"/>
                <a:gd name="connsiteX0" fmla="*/ 28535 w 1814432"/>
                <a:gd name="connsiteY0" fmla="*/ 0 h 1333437"/>
                <a:gd name="connsiteX1" fmla="*/ 233300 w 1814432"/>
                <a:gd name="connsiteY1" fmla="*/ 728650 h 1333437"/>
                <a:gd name="connsiteX2" fmla="*/ 1814432 w 1814432"/>
                <a:gd name="connsiteY2" fmla="*/ 1333437 h 1333437"/>
                <a:gd name="connsiteX0" fmla="*/ 140456 w 1712071"/>
                <a:gd name="connsiteY0" fmla="*/ 0 h 928624"/>
                <a:gd name="connsiteX1" fmla="*/ 130939 w 1712071"/>
                <a:gd name="connsiteY1" fmla="*/ 323837 h 928624"/>
                <a:gd name="connsiteX2" fmla="*/ 1712071 w 1712071"/>
                <a:gd name="connsiteY2" fmla="*/ 928624 h 928624"/>
                <a:gd name="connsiteX0" fmla="*/ 140456 w 1712071"/>
                <a:gd name="connsiteY0" fmla="*/ 0 h 928624"/>
                <a:gd name="connsiteX1" fmla="*/ 130939 w 1712071"/>
                <a:gd name="connsiteY1" fmla="*/ 323837 h 928624"/>
                <a:gd name="connsiteX2" fmla="*/ 1712071 w 1712071"/>
                <a:gd name="connsiteY2" fmla="*/ 928624 h 928624"/>
                <a:gd name="connsiteX0" fmla="*/ 126182 w 1712071"/>
                <a:gd name="connsiteY0" fmla="*/ 0 h 954338"/>
                <a:gd name="connsiteX1" fmla="*/ 130939 w 1712071"/>
                <a:gd name="connsiteY1" fmla="*/ 349551 h 954338"/>
                <a:gd name="connsiteX2" fmla="*/ 1712071 w 1712071"/>
                <a:gd name="connsiteY2" fmla="*/ 954338 h 954338"/>
                <a:gd name="connsiteX0" fmla="*/ 103769 w 1689658"/>
                <a:gd name="connsiteY0" fmla="*/ 0 h 954338"/>
                <a:gd name="connsiteX1" fmla="*/ 108526 w 1689658"/>
                <a:gd name="connsiteY1" fmla="*/ 349551 h 954338"/>
                <a:gd name="connsiteX2" fmla="*/ 1689658 w 1689658"/>
                <a:gd name="connsiteY2" fmla="*/ 954338 h 954338"/>
                <a:gd name="connsiteX0" fmla="*/ 333427 w 633400"/>
                <a:gd name="connsiteY0" fmla="*/ 0 h 454248"/>
                <a:gd name="connsiteX1" fmla="*/ 338184 w 633400"/>
                <a:gd name="connsiteY1" fmla="*/ 349551 h 454248"/>
                <a:gd name="connsiteX2" fmla="*/ 633400 w 633400"/>
                <a:gd name="connsiteY2" fmla="*/ 454248 h 454248"/>
                <a:gd name="connsiteX0" fmla="*/ 103769 w 403742"/>
                <a:gd name="connsiteY0" fmla="*/ 0 h 454248"/>
                <a:gd name="connsiteX1" fmla="*/ 108526 w 403742"/>
                <a:gd name="connsiteY1" fmla="*/ 349551 h 454248"/>
                <a:gd name="connsiteX2" fmla="*/ 403742 w 403742"/>
                <a:gd name="connsiteY2" fmla="*/ 454248 h 454248"/>
                <a:gd name="connsiteX0" fmla="*/ 103769 w 403742"/>
                <a:gd name="connsiteY0" fmla="*/ 0 h 454248"/>
                <a:gd name="connsiteX1" fmla="*/ 108526 w 403742"/>
                <a:gd name="connsiteY1" fmla="*/ 349551 h 454248"/>
                <a:gd name="connsiteX2" fmla="*/ 403742 w 403742"/>
                <a:gd name="connsiteY2" fmla="*/ 454248 h 454248"/>
                <a:gd name="connsiteX0" fmla="*/ 103769 w 403742"/>
                <a:gd name="connsiteY0" fmla="*/ 0 h 454248"/>
                <a:gd name="connsiteX1" fmla="*/ 108526 w 403742"/>
                <a:gd name="connsiteY1" fmla="*/ 349551 h 454248"/>
                <a:gd name="connsiteX2" fmla="*/ 403742 w 403742"/>
                <a:gd name="connsiteY2" fmla="*/ 454248 h 454248"/>
                <a:gd name="connsiteX0" fmla="*/ 103769 w 403742"/>
                <a:gd name="connsiteY0" fmla="*/ 0 h 454248"/>
                <a:gd name="connsiteX1" fmla="*/ 108526 w 403742"/>
                <a:gd name="connsiteY1" fmla="*/ 349551 h 454248"/>
                <a:gd name="connsiteX2" fmla="*/ 403742 w 403742"/>
                <a:gd name="connsiteY2" fmla="*/ 454248 h 454248"/>
                <a:gd name="connsiteX0" fmla="*/ 103769 w 403742"/>
                <a:gd name="connsiteY0" fmla="*/ 0 h 454248"/>
                <a:gd name="connsiteX1" fmla="*/ 108526 w 403742"/>
                <a:gd name="connsiteY1" fmla="*/ 349551 h 454248"/>
                <a:gd name="connsiteX2" fmla="*/ 403742 w 403742"/>
                <a:gd name="connsiteY2" fmla="*/ 454248 h 454248"/>
                <a:gd name="connsiteX0" fmla="*/ 103769 w 403742"/>
                <a:gd name="connsiteY0" fmla="*/ 0 h 525662"/>
                <a:gd name="connsiteX1" fmla="*/ 108526 w 403742"/>
                <a:gd name="connsiteY1" fmla="*/ 349551 h 525662"/>
                <a:gd name="connsiteX2" fmla="*/ 403742 w 403742"/>
                <a:gd name="connsiteY2" fmla="*/ 525662 h 525662"/>
                <a:gd name="connsiteX0" fmla="*/ 103769 w 403742"/>
                <a:gd name="connsiteY0" fmla="*/ 0 h 525662"/>
                <a:gd name="connsiteX1" fmla="*/ 108526 w 403742"/>
                <a:gd name="connsiteY1" fmla="*/ 349551 h 525662"/>
                <a:gd name="connsiteX2" fmla="*/ 403742 w 403742"/>
                <a:gd name="connsiteY2" fmla="*/ 525662 h 525662"/>
                <a:gd name="connsiteX0" fmla="*/ 89467 w 389440"/>
                <a:gd name="connsiteY0" fmla="*/ 0 h 525662"/>
                <a:gd name="connsiteX1" fmla="*/ 94224 w 389440"/>
                <a:gd name="connsiteY1" fmla="*/ 349551 h 525662"/>
                <a:gd name="connsiteX2" fmla="*/ 389440 w 389440"/>
                <a:gd name="connsiteY2" fmla="*/ 525662 h 525662"/>
                <a:gd name="connsiteX0" fmla="*/ 89467 w 389440"/>
                <a:gd name="connsiteY0" fmla="*/ 0 h 525662"/>
                <a:gd name="connsiteX1" fmla="*/ 94224 w 389440"/>
                <a:gd name="connsiteY1" fmla="*/ 349551 h 525662"/>
                <a:gd name="connsiteX2" fmla="*/ 389440 w 389440"/>
                <a:gd name="connsiteY2" fmla="*/ 525662 h 525662"/>
                <a:gd name="connsiteX0" fmla="*/ 89467 w 389440"/>
                <a:gd name="connsiteY0" fmla="*/ 0 h 525662"/>
                <a:gd name="connsiteX1" fmla="*/ 94224 w 389440"/>
                <a:gd name="connsiteY1" fmla="*/ 349551 h 525662"/>
                <a:gd name="connsiteX2" fmla="*/ 389440 w 389440"/>
                <a:gd name="connsiteY2" fmla="*/ 525662 h 525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89440" h="525662">
                  <a:moveTo>
                    <a:pt x="89467" y="0"/>
                  </a:moveTo>
                  <a:cubicBezTo>
                    <a:pt x="0" y="105267"/>
                    <a:pt x="29017" y="271469"/>
                    <a:pt x="94224" y="349551"/>
                  </a:cubicBezTo>
                  <a:cubicBezTo>
                    <a:pt x="144219" y="437161"/>
                    <a:pt x="246630" y="504315"/>
                    <a:pt x="389440" y="525662"/>
                  </a:cubicBezTo>
                </a:path>
              </a:pathLst>
            </a:custGeom>
            <a:ln w="12700">
              <a:solidFill>
                <a:schemeClr val="tx1"/>
              </a:solidFill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9" name="타원 58"/>
            <p:cNvSpPr/>
            <p:nvPr/>
          </p:nvSpPr>
          <p:spPr>
            <a:xfrm>
              <a:off x="3252552" y="3068960"/>
              <a:ext cx="85741" cy="85741"/>
            </a:xfrm>
            <a:prstGeom prst="ellipse">
              <a:avLst/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64" name="그룹 63"/>
          <p:cNvGrpSpPr/>
          <p:nvPr/>
        </p:nvGrpSpPr>
        <p:grpSpPr>
          <a:xfrm>
            <a:off x="4499992" y="1988840"/>
            <a:ext cx="576740" cy="582615"/>
            <a:chOff x="4612515" y="1865178"/>
            <a:chExt cx="576740" cy="582615"/>
          </a:xfrm>
        </p:grpSpPr>
        <p:sp>
          <p:nvSpPr>
            <p:cNvPr id="56" name="자유형 55"/>
            <p:cNvSpPr/>
            <p:nvPr/>
          </p:nvSpPr>
          <p:spPr>
            <a:xfrm rot="20994645">
              <a:off x="4799815" y="1865178"/>
              <a:ext cx="389440" cy="525662"/>
            </a:xfrm>
            <a:custGeom>
              <a:avLst/>
              <a:gdLst>
                <a:gd name="connsiteX0" fmla="*/ 0 w 1371600"/>
                <a:gd name="connsiteY0" fmla="*/ 0 h 1771650"/>
                <a:gd name="connsiteX1" fmla="*/ 495300 w 1371600"/>
                <a:gd name="connsiteY1" fmla="*/ 1076325 h 1771650"/>
                <a:gd name="connsiteX2" fmla="*/ 1371600 w 1371600"/>
                <a:gd name="connsiteY2" fmla="*/ 1771650 h 1771650"/>
                <a:gd name="connsiteX3" fmla="*/ 1371600 w 1371600"/>
                <a:gd name="connsiteY3" fmla="*/ 1771650 h 1771650"/>
                <a:gd name="connsiteX0" fmla="*/ 3175 w 1050925"/>
                <a:gd name="connsiteY0" fmla="*/ 0 h 1366837"/>
                <a:gd name="connsiteX1" fmla="*/ 174625 w 1050925"/>
                <a:gd name="connsiteY1" fmla="*/ 671512 h 1366837"/>
                <a:gd name="connsiteX2" fmla="*/ 1050925 w 1050925"/>
                <a:gd name="connsiteY2" fmla="*/ 1366837 h 1366837"/>
                <a:gd name="connsiteX3" fmla="*/ 1050925 w 1050925"/>
                <a:gd name="connsiteY3" fmla="*/ 1366837 h 1366837"/>
                <a:gd name="connsiteX0" fmla="*/ 119022 w 1166772"/>
                <a:gd name="connsiteY0" fmla="*/ 221443 h 1588280"/>
                <a:gd name="connsiteX1" fmla="*/ 28575 w 1166772"/>
                <a:gd name="connsiteY1" fmla="*/ 111919 h 1588280"/>
                <a:gd name="connsiteX2" fmla="*/ 290472 w 1166772"/>
                <a:gd name="connsiteY2" fmla="*/ 892955 h 1588280"/>
                <a:gd name="connsiteX3" fmla="*/ 1166772 w 1166772"/>
                <a:gd name="connsiteY3" fmla="*/ 1588280 h 1588280"/>
                <a:gd name="connsiteX4" fmla="*/ 1166772 w 1166772"/>
                <a:gd name="connsiteY4" fmla="*/ 1588280 h 1588280"/>
                <a:gd name="connsiteX0" fmla="*/ 152340 w 1200090"/>
                <a:gd name="connsiteY0" fmla="*/ 221443 h 1588280"/>
                <a:gd name="connsiteX1" fmla="*/ 61893 w 1200090"/>
                <a:gd name="connsiteY1" fmla="*/ 111919 h 1588280"/>
                <a:gd name="connsiteX2" fmla="*/ 323790 w 1200090"/>
                <a:gd name="connsiteY2" fmla="*/ 892955 h 1588280"/>
                <a:gd name="connsiteX3" fmla="*/ 1200090 w 1200090"/>
                <a:gd name="connsiteY3" fmla="*/ 1588280 h 1588280"/>
                <a:gd name="connsiteX4" fmla="*/ 1200090 w 1200090"/>
                <a:gd name="connsiteY4" fmla="*/ 1588280 h 1588280"/>
                <a:gd name="connsiteX0" fmla="*/ 152340 w 1200090"/>
                <a:gd name="connsiteY0" fmla="*/ 221443 h 1588280"/>
                <a:gd name="connsiteX1" fmla="*/ 61893 w 1200090"/>
                <a:gd name="connsiteY1" fmla="*/ 111919 h 1588280"/>
                <a:gd name="connsiteX2" fmla="*/ 323790 w 1200090"/>
                <a:gd name="connsiteY2" fmla="*/ 892955 h 1588280"/>
                <a:gd name="connsiteX3" fmla="*/ 1200090 w 1200090"/>
                <a:gd name="connsiteY3" fmla="*/ 1588280 h 1588280"/>
                <a:gd name="connsiteX4" fmla="*/ 1200090 w 1200090"/>
                <a:gd name="connsiteY4" fmla="*/ 1588280 h 1588280"/>
                <a:gd name="connsiteX0" fmla="*/ 152340 w 1200090"/>
                <a:gd name="connsiteY0" fmla="*/ 221443 h 1588280"/>
                <a:gd name="connsiteX1" fmla="*/ 61893 w 1200090"/>
                <a:gd name="connsiteY1" fmla="*/ 111919 h 1588280"/>
                <a:gd name="connsiteX2" fmla="*/ 323790 w 1200090"/>
                <a:gd name="connsiteY2" fmla="*/ 892955 h 1588280"/>
                <a:gd name="connsiteX3" fmla="*/ 1200090 w 1200090"/>
                <a:gd name="connsiteY3" fmla="*/ 1588280 h 1588280"/>
                <a:gd name="connsiteX4" fmla="*/ 1200090 w 1200090"/>
                <a:gd name="connsiteY4" fmla="*/ 1588280 h 1588280"/>
                <a:gd name="connsiteX0" fmla="*/ 61893 w 1200090"/>
                <a:gd name="connsiteY0" fmla="*/ 0 h 1476361"/>
                <a:gd name="connsiteX1" fmla="*/ 323790 w 1200090"/>
                <a:gd name="connsiteY1" fmla="*/ 781036 h 1476361"/>
                <a:gd name="connsiteX2" fmla="*/ 1200090 w 1200090"/>
                <a:gd name="connsiteY2" fmla="*/ 1476361 h 1476361"/>
                <a:gd name="connsiteX3" fmla="*/ 1200090 w 1200090"/>
                <a:gd name="connsiteY3" fmla="*/ 1476361 h 1476361"/>
                <a:gd name="connsiteX0" fmla="*/ 28535 w 1166732"/>
                <a:gd name="connsiteY0" fmla="*/ 0 h 1476361"/>
                <a:gd name="connsiteX1" fmla="*/ 290432 w 1166732"/>
                <a:gd name="connsiteY1" fmla="*/ 781036 h 1476361"/>
                <a:gd name="connsiteX2" fmla="*/ 1166732 w 1166732"/>
                <a:gd name="connsiteY2" fmla="*/ 1476361 h 1476361"/>
                <a:gd name="connsiteX3" fmla="*/ 1166732 w 1166732"/>
                <a:gd name="connsiteY3" fmla="*/ 1476361 h 1476361"/>
                <a:gd name="connsiteX0" fmla="*/ 28535 w 1223878"/>
                <a:gd name="connsiteY0" fmla="*/ 0 h 1476361"/>
                <a:gd name="connsiteX1" fmla="*/ 290432 w 1223878"/>
                <a:gd name="connsiteY1" fmla="*/ 781036 h 1476361"/>
                <a:gd name="connsiteX2" fmla="*/ 1223878 w 1223878"/>
                <a:gd name="connsiteY2" fmla="*/ 785807 h 1476361"/>
                <a:gd name="connsiteX3" fmla="*/ 1166732 w 1223878"/>
                <a:gd name="connsiteY3" fmla="*/ 1476361 h 1476361"/>
                <a:gd name="connsiteX4" fmla="*/ 1166732 w 1223878"/>
                <a:gd name="connsiteY4" fmla="*/ 1476361 h 1476361"/>
                <a:gd name="connsiteX0" fmla="*/ 28535 w 1166732"/>
                <a:gd name="connsiteY0" fmla="*/ 0 h 1476361"/>
                <a:gd name="connsiteX1" fmla="*/ 290432 w 1166732"/>
                <a:gd name="connsiteY1" fmla="*/ 781036 h 1476361"/>
                <a:gd name="connsiteX2" fmla="*/ 1166732 w 1166732"/>
                <a:gd name="connsiteY2" fmla="*/ 1476361 h 1476361"/>
                <a:gd name="connsiteX3" fmla="*/ 1166732 w 1166732"/>
                <a:gd name="connsiteY3" fmla="*/ 1476361 h 1476361"/>
                <a:gd name="connsiteX0" fmla="*/ 28535 w 1166732"/>
                <a:gd name="connsiteY0" fmla="*/ 0 h 1476361"/>
                <a:gd name="connsiteX1" fmla="*/ 290432 w 1166732"/>
                <a:gd name="connsiteY1" fmla="*/ 781036 h 1476361"/>
                <a:gd name="connsiteX2" fmla="*/ 257134 w 1166732"/>
                <a:gd name="connsiteY2" fmla="*/ 747708 h 1476361"/>
                <a:gd name="connsiteX3" fmla="*/ 1166732 w 1166732"/>
                <a:gd name="connsiteY3" fmla="*/ 1476361 h 1476361"/>
                <a:gd name="connsiteX4" fmla="*/ 1166732 w 1166732"/>
                <a:gd name="connsiteY4" fmla="*/ 1476361 h 1476361"/>
                <a:gd name="connsiteX0" fmla="*/ 28535 w 1166732"/>
                <a:gd name="connsiteY0" fmla="*/ 0 h 1476361"/>
                <a:gd name="connsiteX1" fmla="*/ 290432 w 1166732"/>
                <a:gd name="connsiteY1" fmla="*/ 781036 h 1476361"/>
                <a:gd name="connsiteX2" fmla="*/ 1166732 w 1166732"/>
                <a:gd name="connsiteY2" fmla="*/ 1476361 h 1476361"/>
                <a:gd name="connsiteX3" fmla="*/ 1166732 w 1166732"/>
                <a:gd name="connsiteY3" fmla="*/ 1476361 h 1476361"/>
                <a:gd name="connsiteX0" fmla="*/ 28535 w 1166732"/>
                <a:gd name="connsiteY0" fmla="*/ 0 h 1476361"/>
                <a:gd name="connsiteX1" fmla="*/ 233300 w 1166732"/>
                <a:gd name="connsiteY1" fmla="*/ 728650 h 1476361"/>
                <a:gd name="connsiteX2" fmla="*/ 1166732 w 1166732"/>
                <a:gd name="connsiteY2" fmla="*/ 1476361 h 1476361"/>
                <a:gd name="connsiteX3" fmla="*/ 1166732 w 1166732"/>
                <a:gd name="connsiteY3" fmla="*/ 1476361 h 1476361"/>
                <a:gd name="connsiteX0" fmla="*/ 28535 w 1166732"/>
                <a:gd name="connsiteY0" fmla="*/ 0 h 1476361"/>
                <a:gd name="connsiteX1" fmla="*/ 233300 w 1166732"/>
                <a:gd name="connsiteY1" fmla="*/ 728650 h 1476361"/>
                <a:gd name="connsiteX2" fmla="*/ 1166732 w 1166732"/>
                <a:gd name="connsiteY2" fmla="*/ 1476361 h 1476361"/>
                <a:gd name="connsiteX3" fmla="*/ 1166732 w 1166732"/>
                <a:gd name="connsiteY3" fmla="*/ 1476361 h 1476361"/>
                <a:gd name="connsiteX0" fmla="*/ 28535 w 1490582"/>
                <a:gd name="connsiteY0" fmla="*/ 0 h 1476361"/>
                <a:gd name="connsiteX1" fmla="*/ 233300 w 1490582"/>
                <a:gd name="connsiteY1" fmla="*/ 728650 h 1476361"/>
                <a:gd name="connsiteX2" fmla="*/ 1166732 w 1490582"/>
                <a:gd name="connsiteY2" fmla="*/ 1476361 h 1476361"/>
                <a:gd name="connsiteX3" fmla="*/ 1490582 w 1490582"/>
                <a:gd name="connsiteY3" fmla="*/ 1119147 h 1476361"/>
                <a:gd name="connsiteX0" fmla="*/ 38910 w 1500957"/>
                <a:gd name="connsiteY0" fmla="*/ 0 h 1119147"/>
                <a:gd name="connsiteX1" fmla="*/ 243675 w 1500957"/>
                <a:gd name="connsiteY1" fmla="*/ 728650 h 1119147"/>
                <a:gd name="connsiteX2" fmla="*/ 1500957 w 1500957"/>
                <a:gd name="connsiteY2" fmla="*/ 1119147 h 1119147"/>
                <a:gd name="connsiteX0" fmla="*/ 92885 w 1878782"/>
                <a:gd name="connsiteY0" fmla="*/ 0 h 1333437"/>
                <a:gd name="connsiteX1" fmla="*/ 297650 w 1878782"/>
                <a:gd name="connsiteY1" fmla="*/ 728650 h 1333437"/>
                <a:gd name="connsiteX2" fmla="*/ 1878782 w 1878782"/>
                <a:gd name="connsiteY2" fmla="*/ 1333437 h 1333437"/>
                <a:gd name="connsiteX0" fmla="*/ 92885 w 1878782"/>
                <a:gd name="connsiteY0" fmla="*/ 0 h 1333437"/>
                <a:gd name="connsiteX1" fmla="*/ 297650 w 1878782"/>
                <a:gd name="connsiteY1" fmla="*/ 728650 h 1333437"/>
                <a:gd name="connsiteX2" fmla="*/ 1878782 w 1878782"/>
                <a:gd name="connsiteY2" fmla="*/ 1333437 h 1333437"/>
                <a:gd name="connsiteX0" fmla="*/ 50039 w 1835936"/>
                <a:gd name="connsiteY0" fmla="*/ 0 h 1333437"/>
                <a:gd name="connsiteX1" fmla="*/ 254804 w 1835936"/>
                <a:gd name="connsiteY1" fmla="*/ 728650 h 1333437"/>
                <a:gd name="connsiteX2" fmla="*/ 1835936 w 1835936"/>
                <a:gd name="connsiteY2" fmla="*/ 1333437 h 1333437"/>
                <a:gd name="connsiteX0" fmla="*/ 28535 w 1814432"/>
                <a:gd name="connsiteY0" fmla="*/ 0 h 1333437"/>
                <a:gd name="connsiteX1" fmla="*/ 233300 w 1814432"/>
                <a:gd name="connsiteY1" fmla="*/ 728650 h 1333437"/>
                <a:gd name="connsiteX2" fmla="*/ 1814432 w 1814432"/>
                <a:gd name="connsiteY2" fmla="*/ 1333437 h 1333437"/>
                <a:gd name="connsiteX0" fmla="*/ 28535 w 1814432"/>
                <a:gd name="connsiteY0" fmla="*/ 0 h 1333437"/>
                <a:gd name="connsiteX1" fmla="*/ 233300 w 1814432"/>
                <a:gd name="connsiteY1" fmla="*/ 728650 h 1333437"/>
                <a:gd name="connsiteX2" fmla="*/ 1814432 w 1814432"/>
                <a:gd name="connsiteY2" fmla="*/ 1333437 h 1333437"/>
                <a:gd name="connsiteX0" fmla="*/ 28535 w 1814432"/>
                <a:gd name="connsiteY0" fmla="*/ 0 h 1333437"/>
                <a:gd name="connsiteX1" fmla="*/ 233300 w 1814432"/>
                <a:gd name="connsiteY1" fmla="*/ 728650 h 1333437"/>
                <a:gd name="connsiteX2" fmla="*/ 1814432 w 1814432"/>
                <a:gd name="connsiteY2" fmla="*/ 1333437 h 1333437"/>
                <a:gd name="connsiteX0" fmla="*/ 140456 w 1712071"/>
                <a:gd name="connsiteY0" fmla="*/ 0 h 928624"/>
                <a:gd name="connsiteX1" fmla="*/ 130939 w 1712071"/>
                <a:gd name="connsiteY1" fmla="*/ 323837 h 928624"/>
                <a:gd name="connsiteX2" fmla="*/ 1712071 w 1712071"/>
                <a:gd name="connsiteY2" fmla="*/ 928624 h 928624"/>
                <a:gd name="connsiteX0" fmla="*/ 140456 w 1712071"/>
                <a:gd name="connsiteY0" fmla="*/ 0 h 928624"/>
                <a:gd name="connsiteX1" fmla="*/ 130939 w 1712071"/>
                <a:gd name="connsiteY1" fmla="*/ 323837 h 928624"/>
                <a:gd name="connsiteX2" fmla="*/ 1712071 w 1712071"/>
                <a:gd name="connsiteY2" fmla="*/ 928624 h 928624"/>
                <a:gd name="connsiteX0" fmla="*/ 126182 w 1712071"/>
                <a:gd name="connsiteY0" fmla="*/ 0 h 954338"/>
                <a:gd name="connsiteX1" fmla="*/ 130939 w 1712071"/>
                <a:gd name="connsiteY1" fmla="*/ 349551 h 954338"/>
                <a:gd name="connsiteX2" fmla="*/ 1712071 w 1712071"/>
                <a:gd name="connsiteY2" fmla="*/ 954338 h 954338"/>
                <a:gd name="connsiteX0" fmla="*/ 103769 w 1689658"/>
                <a:gd name="connsiteY0" fmla="*/ 0 h 954338"/>
                <a:gd name="connsiteX1" fmla="*/ 108526 w 1689658"/>
                <a:gd name="connsiteY1" fmla="*/ 349551 h 954338"/>
                <a:gd name="connsiteX2" fmla="*/ 1689658 w 1689658"/>
                <a:gd name="connsiteY2" fmla="*/ 954338 h 954338"/>
                <a:gd name="connsiteX0" fmla="*/ 333427 w 633400"/>
                <a:gd name="connsiteY0" fmla="*/ 0 h 454248"/>
                <a:gd name="connsiteX1" fmla="*/ 338184 w 633400"/>
                <a:gd name="connsiteY1" fmla="*/ 349551 h 454248"/>
                <a:gd name="connsiteX2" fmla="*/ 633400 w 633400"/>
                <a:gd name="connsiteY2" fmla="*/ 454248 h 454248"/>
                <a:gd name="connsiteX0" fmla="*/ 103769 w 403742"/>
                <a:gd name="connsiteY0" fmla="*/ 0 h 454248"/>
                <a:gd name="connsiteX1" fmla="*/ 108526 w 403742"/>
                <a:gd name="connsiteY1" fmla="*/ 349551 h 454248"/>
                <a:gd name="connsiteX2" fmla="*/ 403742 w 403742"/>
                <a:gd name="connsiteY2" fmla="*/ 454248 h 454248"/>
                <a:gd name="connsiteX0" fmla="*/ 103769 w 403742"/>
                <a:gd name="connsiteY0" fmla="*/ 0 h 454248"/>
                <a:gd name="connsiteX1" fmla="*/ 108526 w 403742"/>
                <a:gd name="connsiteY1" fmla="*/ 349551 h 454248"/>
                <a:gd name="connsiteX2" fmla="*/ 403742 w 403742"/>
                <a:gd name="connsiteY2" fmla="*/ 454248 h 454248"/>
                <a:gd name="connsiteX0" fmla="*/ 103769 w 403742"/>
                <a:gd name="connsiteY0" fmla="*/ 0 h 454248"/>
                <a:gd name="connsiteX1" fmla="*/ 108526 w 403742"/>
                <a:gd name="connsiteY1" fmla="*/ 349551 h 454248"/>
                <a:gd name="connsiteX2" fmla="*/ 403742 w 403742"/>
                <a:gd name="connsiteY2" fmla="*/ 454248 h 454248"/>
                <a:gd name="connsiteX0" fmla="*/ 103769 w 403742"/>
                <a:gd name="connsiteY0" fmla="*/ 0 h 454248"/>
                <a:gd name="connsiteX1" fmla="*/ 108526 w 403742"/>
                <a:gd name="connsiteY1" fmla="*/ 349551 h 454248"/>
                <a:gd name="connsiteX2" fmla="*/ 403742 w 403742"/>
                <a:gd name="connsiteY2" fmla="*/ 454248 h 454248"/>
                <a:gd name="connsiteX0" fmla="*/ 103769 w 403742"/>
                <a:gd name="connsiteY0" fmla="*/ 0 h 454248"/>
                <a:gd name="connsiteX1" fmla="*/ 108526 w 403742"/>
                <a:gd name="connsiteY1" fmla="*/ 349551 h 454248"/>
                <a:gd name="connsiteX2" fmla="*/ 403742 w 403742"/>
                <a:gd name="connsiteY2" fmla="*/ 454248 h 454248"/>
                <a:gd name="connsiteX0" fmla="*/ 103769 w 403742"/>
                <a:gd name="connsiteY0" fmla="*/ 0 h 525662"/>
                <a:gd name="connsiteX1" fmla="*/ 108526 w 403742"/>
                <a:gd name="connsiteY1" fmla="*/ 349551 h 525662"/>
                <a:gd name="connsiteX2" fmla="*/ 403742 w 403742"/>
                <a:gd name="connsiteY2" fmla="*/ 525662 h 525662"/>
                <a:gd name="connsiteX0" fmla="*/ 103769 w 403742"/>
                <a:gd name="connsiteY0" fmla="*/ 0 h 525662"/>
                <a:gd name="connsiteX1" fmla="*/ 108526 w 403742"/>
                <a:gd name="connsiteY1" fmla="*/ 349551 h 525662"/>
                <a:gd name="connsiteX2" fmla="*/ 403742 w 403742"/>
                <a:gd name="connsiteY2" fmla="*/ 525662 h 525662"/>
                <a:gd name="connsiteX0" fmla="*/ 89467 w 389440"/>
                <a:gd name="connsiteY0" fmla="*/ 0 h 525662"/>
                <a:gd name="connsiteX1" fmla="*/ 94224 w 389440"/>
                <a:gd name="connsiteY1" fmla="*/ 349551 h 525662"/>
                <a:gd name="connsiteX2" fmla="*/ 389440 w 389440"/>
                <a:gd name="connsiteY2" fmla="*/ 525662 h 525662"/>
                <a:gd name="connsiteX0" fmla="*/ 89467 w 389440"/>
                <a:gd name="connsiteY0" fmla="*/ 0 h 525662"/>
                <a:gd name="connsiteX1" fmla="*/ 94224 w 389440"/>
                <a:gd name="connsiteY1" fmla="*/ 349551 h 525662"/>
                <a:gd name="connsiteX2" fmla="*/ 389440 w 389440"/>
                <a:gd name="connsiteY2" fmla="*/ 525662 h 525662"/>
                <a:gd name="connsiteX0" fmla="*/ 89467 w 389440"/>
                <a:gd name="connsiteY0" fmla="*/ 0 h 525662"/>
                <a:gd name="connsiteX1" fmla="*/ 94224 w 389440"/>
                <a:gd name="connsiteY1" fmla="*/ 349551 h 525662"/>
                <a:gd name="connsiteX2" fmla="*/ 389440 w 389440"/>
                <a:gd name="connsiteY2" fmla="*/ 525662 h 525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89440" h="525662">
                  <a:moveTo>
                    <a:pt x="89467" y="0"/>
                  </a:moveTo>
                  <a:cubicBezTo>
                    <a:pt x="0" y="105267"/>
                    <a:pt x="29017" y="271469"/>
                    <a:pt x="94224" y="349551"/>
                  </a:cubicBezTo>
                  <a:cubicBezTo>
                    <a:pt x="144219" y="437161"/>
                    <a:pt x="246630" y="504315"/>
                    <a:pt x="389440" y="525662"/>
                  </a:cubicBezTo>
                </a:path>
              </a:pathLst>
            </a:custGeom>
            <a:ln w="12700">
              <a:solidFill>
                <a:schemeClr val="tx1"/>
              </a:solidFill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22" name="그룹 21"/>
            <p:cNvGrpSpPr/>
            <p:nvPr/>
          </p:nvGrpSpPr>
          <p:grpSpPr>
            <a:xfrm>
              <a:off x="4612515" y="2170794"/>
              <a:ext cx="428628" cy="276999"/>
              <a:chOff x="4572000" y="2215897"/>
              <a:chExt cx="428628" cy="276999"/>
            </a:xfrm>
          </p:grpSpPr>
          <p:sp>
            <p:nvSpPr>
              <p:cNvPr id="63" name="TextBox 62"/>
              <p:cNvSpPr txBox="1"/>
              <p:nvPr/>
            </p:nvSpPr>
            <p:spPr>
              <a:xfrm>
                <a:off x="4572000" y="2215897"/>
                <a:ext cx="428628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sz="1200" dirty="0"/>
                  <a:t>c</a:t>
                </a:r>
              </a:p>
            </p:txBody>
          </p:sp>
          <p:sp>
            <p:nvSpPr>
              <p:cNvPr id="66" name="타원 65"/>
              <p:cNvSpPr/>
              <p:nvPr/>
            </p:nvSpPr>
            <p:spPr>
              <a:xfrm>
                <a:off x="4832352" y="2225178"/>
                <a:ext cx="85741" cy="85741"/>
              </a:xfrm>
              <a:prstGeom prst="ellipse">
                <a:avLst/>
              </a:prstGeom>
              <a:solidFill>
                <a:schemeClr val="bg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  <p:cxnSp>
        <p:nvCxnSpPr>
          <p:cNvPr id="77" name="직선 연결선 76"/>
          <p:cNvCxnSpPr>
            <a:cxnSpLocks/>
          </p:cNvCxnSpPr>
          <p:nvPr/>
        </p:nvCxnSpPr>
        <p:spPr>
          <a:xfrm flipH="1" flipV="1">
            <a:off x="1918219" y="2384000"/>
            <a:ext cx="2878011" cy="3336223"/>
          </a:xfrm>
          <a:prstGeom prst="line">
            <a:avLst/>
          </a:prstGeom>
          <a:ln w="28575">
            <a:solidFill>
              <a:schemeClr val="tx2"/>
            </a:solidFill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9" name="그룹 38"/>
          <p:cNvGrpSpPr/>
          <p:nvPr/>
        </p:nvGrpSpPr>
        <p:grpSpPr>
          <a:xfrm>
            <a:off x="2958424" y="3335386"/>
            <a:ext cx="389440" cy="525662"/>
            <a:chOff x="2815492" y="2996952"/>
            <a:chExt cx="389440" cy="525662"/>
          </a:xfrm>
        </p:grpSpPr>
        <p:sp>
          <p:nvSpPr>
            <p:cNvPr id="78" name="자유형 77"/>
            <p:cNvSpPr/>
            <p:nvPr/>
          </p:nvSpPr>
          <p:spPr>
            <a:xfrm>
              <a:off x="2815492" y="2996952"/>
              <a:ext cx="389440" cy="525662"/>
            </a:xfrm>
            <a:custGeom>
              <a:avLst/>
              <a:gdLst>
                <a:gd name="connsiteX0" fmla="*/ 0 w 1371600"/>
                <a:gd name="connsiteY0" fmla="*/ 0 h 1771650"/>
                <a:gd name="connsiteX1" fmla="*/ 495300 w 1371600"/>
                <a:gd name="connsiteY1" fmla="*/ 1076325 h 1771650"/>
                <a:gd name="connsiteX2" fmla="*/ 1371600 w 1371600"/>
                <a:gd name="connsiteY2" fmla="*/ 1771650 h 1771650"/>
                <a:gd name="connsiteX3" fmla="*/ 1371600 w 1371600"/>
                <a:gd name="connsiteY3" fmla="*/ 1771650 h 1771650"/>
                <a:gd name="connsiteX0" fmla="*/ 3175 w 1050925"/>
                <a:gd name="connsiteY0" fmla="*/ 0 h 1366837"/>
                <a:gd name="connsiteX1" fmla="*/ 174625 w 1050925"/>
                <a:gd name="connsiteY1" fmla="*/ 671512 h 1366837"/>
                <a:gd name="connsiteX2" fmla="*/ 1050925 w 1050925"/>
                <a:gd name="connsiteY2" fmla="*/ 1366837 h 1366837"/>
                <a:gd name="connsiteX3" fmla="*/ 1050925 w 1050925"/>
                <a:gd name="connsiteY3" fmla="*/ 1366837 h 1366837"/>
                <a:gd name="connsiteX0" fmla="*/ 119022 w 1166772"/>
                <a:gd name="connsiteY0" fmla="*/ 221443 h 1588280"/>
                <a:gd name="connsiteX1" fmla="*/ 28575 w 1166772"/>
                <a:gd name="connsiteY1" fmla="*/ 111919 h 1588280"/>
                <a:gd name="connsiteX2" fmla="*/ 290472 w 1166772"/>
                <a:gd name="connsiteY2" fmla="*/ 892955 h 1588280"/>
                <a:gd name="connsiteX3" fmla="*/ 1166772 w 1166772"/>
                <a:gd name="connsiteY3" fmla="*/ 1588280 h 1588280"/>
                <a:gd name="connsiteX4" fmla="*/ 1166772 w 1166772"/>
                <a:gd name="connsiteY4" fmla="*/ 1588280 h 1588280"/>
                <a:gd name="connsiteX0" fmla="*/ 152340 w 1200090"/>
                <a:gd name="connsiteY0" fmla="*/ 221443 h 1588280"/>
                <a:gd name="connsiteX1" fmla="*/ 61893 w 1200090"/>
                <a:gd name="connsiteY1" fmla="*/ 111919 h 1588280"/>
                <a:gd name="connsiteX2" fmla="*/ 323790 w 1200090"/>
                <a:gd name="connsiteY2" fmla="*/ 892955 h 1588280"/>
                <a:gd name="connsiteX3" fmla="*/ 1200090 w 1200090"/>
                <a:gd name="connsiteY3" fmla="*/ 1588280 h 1588280"/>
                <a:gd name="connsiteX4" fmla="*/ 1200090 w 1200090"/>
                <a:gd name="connsiteY4" fmla="*/ 1588280 h 1588280"/>
                <a:gd name="connsiteX0" fmla="*/ 152340 w 1200090"/>
                <a:gd name="connsiteY0" fmla="*/ 221443 h 1588280"/>
                <a:gd name="connsiteX1" fmla="*/ 61893 w 1200090"/>
                <a:gd name="connsiteY1" fmla="*/ 111919 h 1588280"/>
                <a:gd name="connsiteX2" fmla="*/ 323790 w 1200090"/>
                <a:gd name="connsiteY2" fmla="*/ 892955 h 1588280"/>
                <a:gd name="connsiteX3" fmla="*/ 1200090 w 1200090"/>
                <a:gd name="connsiteY3" fmla="*/ 1588280 h 1588280"/>
                <a:gd name="connsiteX4" fmla="*/ 1200090 w 1200090"/>
                <a:gd name="connsiteY4" fmla="*/ 1588280 h 1588280"/>
                <a:gd name="connsiteX0" fmla="*/ 152340 w 1200090"/>
                <a:gd name="connsiteY0" fmla="*/ 221443 h 1588280"/>
                <a:gd name="connsiteX1" fmla="*/ 61893 w 1200090"/>
                <a:gd name="connsiteY1" fmla="*/ 111919 h 1588280"/>
                <a:gd name="connsiteX2" fmla="*/ 323790 w 1200090"/>
                <a:gd name="connsiteY2" fmla="*/ 892955 h 1588280"/>
                <a:gd name="connsiteX3" fmla="*/ 1200090 w 1200090"/>
                <a:gd name="connsiteY3" fmla="*/ 1588280 h 1588280"/>
                <a:gd name="connsiteX4" fmla="*/ 1200090 w 1200090"/>
                <a:gd name="connsiteY4" fmla="*/ 1588280 h 1588280"/>
                <a:gd name="connsiteX0" fmla="*/ 61893 w 1200090"/>
                <a:gd name="connsiteY0" fmla="*/ 0 h 1476361"/>
                <a:gd name="connsiteX1" fmla="*/ 323790 w 1200090"/>
                <a:gd name="connsiteY1" fmla="*/ 781036 h 1476361"/>
                <a:gd name="connsiteX2" fmla="*/ 1200090 w 1200090"/>
                <a:gd name="connsiteY2" fmla="*/ 1476361 h 1476361"/>
                <a:gd name="connsiteX3" fmla="*/ 1200090 w 1200090"/>
                <a:gd name="connsiteY3" fmla="*/ 1476361 h 1476361"/>
                <a:gd name="connsiteX0" fmla="*/ 28535 w 1166732"/>
                <a:gd name="connsiteY0" fmla="*/ 0 h 1476361"/>
                <a:gd name="connsiteX1" fmla="*/ 290432 w 1166732"/>
                <a:gd name="connsiteY1" fmla="*/ 781036 h 1476361"/>
                <a:gd name="connsiteX2" fmla="*/ 1166732 w 1166732"/>
                <a:gd name="connsiteY2" fmla="*/ 1476361 h 1476361"/>
                <a:gd name="connsiteX3" fmla="*/ 1166732 w 1166732"/>
                <a:gd name="connsiteY3" fmla="*/ 1476361 h 1476361"/>
                <a:gd name="connsiteX0" fmla="*/ 28535 w 1223878"/>
                <a:gd name="connsiteY0" fmla="*/ 0 h 1476361"/>
                <a:gd name="connsiteX1" fmla="*/ 290432 w 1223878"/>
                <a:gd name="connsiteY1" fmla="*/ 781036 h 1476361"/>
                <a:gd name="connsiteX2" fmla="*/ 1223878 w 1223878"/>
                <a:gd name="connsiteY2" fmla="*/ 785807 h 1476361"/>
                <a:gd name="connsiteX3" fmla="*/ 1166732 w 1223878"/>
                <a:gd name="connsiteY3" fmla="*/ 1476361 h 1476361"/>
                <a:gd name="connsiteX4" fmla="*/ 1166732 w 1223878"/>
                <a:gd name="connsiteY4" fmla="*/ 1476361 h 1476361"/>
                <a:gd name="connsiteX0" fmla="*/ 28535 w 1166732"/>
                <a:gd name="connsiteY0" fmla="*/ 0 h 1476361"/>
                <a:gd name="connsiteX1" fmla="*/ 290432 w 1166732"/>
                <a:gd name="connsiteY1" fmla="*/ 781036 h 1476361"/>
                <a:gd name="connsiteX2" fmla="*/ 1166732 w 1166732"/>
                <a:gd name="connsiteY2" fmla="*/ 1476361 h 1476361"/>
                <a:gd name="connsiteX3" fmla="*/ 1166732 w 1166732"/>
                <a:gd name="connsiteY3" fmla="*/ 1476361 h 1476361"/>
                <a:gd name="connsiteX0" fmla="*/ 28535 w 1166732"/>
                <a:gd name="connsiteY0" fmla="*/ 0 h 1476361"/>
                <a:gd name="connsiteX1" fmla="*/ 290432 w 1166732"/>
                <a:gd name="connsiteY1" fmla="*/ 781036 h 1476361"/>
                <a:gd name="connsiteX2" fmla="*/ 257134 w 1166732"/>
                <a:gd name="connsiteY2" fmla="*/ 747708 h 1476361"/>
                <a:gd name="connsiteX3" fmla="*/ 1166732 w 1166732"/>
                <a:gd name="connsiteY3" fmla="*/ 1476361 h 1476361"/>
                <a:gd name="connsiteX4" fmla="*/ 1166732 w 1166732"/>
                <a:gd name="connsiteY4" fmla="*/ 1476361 h 1476361"/>
                <a:gd name="connsiteX0" fmla="*/ 28535 w 1166732"/>
                <a:gd name="connsiteY0" fmla="*/ 0 h 1476361"/>
                <a:gd name="connsiteX1" fmla="*/ 290432 w 1166732"/>
                <a:gd name="connsiteY1" fmla="*/ 781036 h 1476361"/>
                <a:gd name="connsiteX2" fmla="*/ 1166732 w 1166732"/>
                <a:gd name="connsiteY2" fmla="*/ 1476361 h 1476361"/>
                <a:gd name="connsiteX3" fmla="*/ 1166732 w 1166732"/>
                <a:gd name="connsiteY3" fmla="*/ 1476361 h 1476361"/>
                <a:gd name="connsiteX0" fmla="*/ 28535 w 1166732"/>
                <a:gd name="connsiteY0" fmla="*/ 0 h 1476361"/>
                <a:gd name="connsiteX1" fmla="*/ 233300 w 1166732"/>
                <a:gd name="connsiteY1" fmla="*/ 728650 h 1476361"/>
                <a:gd name="connsiteX2" fmla="*/ 1166732 w 1166732"/>
                <a:gd name="connsiteY2" fmla="*/ 1476361 h 1476361"/>
                <a:gd name="connsiteX3" fmla="*/ 1166732 w 1166732"/>
                <a:gd name="connsiteY3" fmla="*/ 1476361 h 1476361"/>
                <a:gd name="connsiteX0" fmla="*/ 28535 w 1166732"/>
                <a:gd name="connsiteY0" fmla="*/ 0 h 1476361"/>
                <a:gd name="connsiteX1" fmla="*/ 233300 w 1166732"/>
                <a:gd name="connsiteY1" fmla="*/ 728650 h 1476361"/>
                <a:gd name="connsiteX2" fmla="*/ 1166732 w 1166732"/>
                <a:gd name="connsiteY2" fmla="*/ 1476361 h 1476361"/>
                <a:gd name="connsiteX3" fmla="*/ 1166732 w 1166732"/>
                <a:gd name="connsiteY3" fmla="*/ 1476361 h 1476361"/>
                <a:gd name="connsiteX0" fmla="*/ 28535 w 1490582"/>
                <a:gd name="connsiteY0" fmla="*/ 0 h 1476361"/>
                <a:gd name="connsiteX1" fmla="*/ 233300 w 1490582"/>
                <a:gd name="connsiteY1" fmla="*/ 728650 h 1476361"/>
                <a:gd name="connsiteX2" fmla="*/ 1166732 w 1490582"/>
                <a:gd name="connsiteY2" fmla="*/ 1476361 h 1476361"/>
                <a:gd name="connsiteX3" fmla="*/ 1490582 w 1490582"/>
                <a:gd name="connsiteY3" fmla="*/ 1119147 h 1476361"/>
                <a:gd name="connsiteX0" fmla="*/ 38910 w 1500957"/>
                <a:gd name="connsiteY0" fmla="*/ 0 h 1119147"/>
                <a:gd name="connsiteX1" fmla="*/ 243675 w 1500957"/>
                <a:gd name="connsiteY1" fmla="*/ 728650 h 1119147"/>
                <a:gd name="connsiteX2" fmla="*/ 1500957 w 1500957"/>
                <a:gd name="connsiteY2" fmla="*/ 1119147 h 1119147"/>
                <a:gd name="connsiteX0" fmla="*/ 92885 w 1878782"/>
                <a:gd name="connsiteY0" fmla="*/ 0 h 1333437"/>
                <a:gd name="connsiteX1" fmla="*/ 297650 w 1878782"/>
                <a:gd name="connsiteY1" fmla="*/ 728650 h 1333437"/>
                <a:gd name="connsiteX2" fmla="*/ 1878782 w 1878782"/>
                <a:gd name="connsiteY2" fmla="*/ 1333437 h 1333437"/>
                <a:gd name="connsiteX0" fmla="*/ 92885 w 1878782"/>
                <a:gd name="connsiteY0" fmla="*/ 0 h 1333437"/>
                <a:gd name="connsiteX1" fmla="*/ 297650 w 1878782"/>
                <a:gd name="connsiteY1" fmla="*/ 728650 h 1333437"/>
                <a:gd name="connsiteX2" fmla="*/ 1878782 w 1878782"/>
                <a:gd name="connsiteY2" fmla="*/ 1333437 h 1333437"/>
                <a:gd name="connsiteX0" fmla="*/ 50039 w 1835936"/>
                <a:gd name="connsiteY0" fmla="*/ 0 h 1333437"/>
                <a:gd name="connsiteX1" fmla="*/ 254804 w 1835936"/>
                <a:gd name="connsiteY1" fmla="*/ 728650 h 1333437"/>
                <a:gd name="connsiteX2" fmla="*/ 1835936 w 1835936"/>
                <a:gd name="connsiteY2" fmla="*/ 1333437 h 1333437"/>
                <a:gd name="connsiteX0" fmla="*/ 28535 w 1814432"/>
                <a:gd name="connsiteY0" fmla="*/ 0 h 1333437"/>
                <a:gd name="connsiteX1" fmla="*/ 233300 w 1814432"/>
                <a:gd name="connsiteY1" fmla="*/ 728650 h 1333437"/>
                <a:gd name="connsiteX2" fmla="*/ 1814432 w 1814432"/>
                <a:gd name="connsiteY2" fmla="*/ 1333437 h 1333437"/>
                <a:gd name="connsiteX0" fmla="*/ 28535 w 1814432"/>
                <a:gd name="connsiteY0" fmla="*/ 0 h 1333437"/>
                <a:gd name="connsiteX1" fmla="*/ 233300 w 1814432"/>
                <a:gd name="connsiteY1" fmla="*/ 728650 h 1333437"/>
                <a:gd name="connsiteX2" fmla="*/ 1814432 w 1814432"/>
                <a:gd name="connsiteY2" fmla="*/ 1333437 h 1333437"/>
                <a:gd name="connsiteX0" fmla="*/ 28535 w 1814432"/>
                <a:gd name="connsiteY0" fmla="*/ 0 h 1333437"/>
                <a:gd name="connsiteX1" fmla="*/ 233300 w 1814432"/>
                <a:gd name="connsiteY1" fmla="*/ 728650 h 1333437"/>
                <a:gd name="connsiteX2" fmla="*/ 1814432 w 1814432"/>
                <a:gd name="connsiteY2" fmla="*/ 1333437 h 1333437"/>
                <a:gd name="connsiteX0" fmla="*/ 140456 w 1712071"/>
                <a:gd name="connsiteY0" fmla="*/ 0 h 928624"/>
                <a:gd name="connsiteX1" fmla="*/ 130939 w 1712071"/>
                <a:gd name="connsiteY1" fmla="*/ 323837 h 928624"/>
                <a:gd name="connsiteX2" fmla="*/ 1712071 w 1712071"/>
                <a:gd name="connsiteY2" fmla="*/ 928624 h 928624"/>
                <a:gd name="connsiteX0" fmla="*/ 140456 w 1712071"/>
                <a:gd name="connsiteY0" fmla="*/ 0 h 928624"/>
                <a:gd name="connsiteX1" fmla="*/ 130939 w 1712071"/>
                <a:gd name="connsiteY1" fmla="*/ 323837 h 928624"/>
                <a:gd name="connsiteX2" fmla="*/ 1712071 w 1712071"/>
                <a:gd name="connsiteY2" fmla="*/ 928624 h 928624"/>
                <a:gd name="connsiteX0" fmla="*/ 126182 w 1712071"/>
                <a:gd name="connsiteY0" fmla="*/ 0 h 954338"/>
                <a:gd name="connsiteX1" fmla="*/ 130939 w 1712071"/>
                <a:gd name="connsiteY1" fmla="*/ 349551 h 954338"/>
                <a:gd name="connsiteX2" fmla="*/ 1712071 w 1712071"/>
                <a:gd name="connsiteY2" fmla="*/ 954338 h 954338"/>
                <a:gd name="connsiteX0" fmla="*/ 103769 w 1689658"/>
                <a:gd name="connsiteY0" fmla="*/ 0 h 954338"/>
                <a:gd name="connsiteX1" fmla="*/ 108526 w 1689658"/>
                <a:gd name="connsiteY1" fmla="*/ 349551 h 954338"/>
                <a:gd name="connsiteX2" fmla="*/ 1689658 w 1689658"/>
                <a:gd name="connsiteY2" fmla="*/ 954338 h 954338"/>
                <a:gd name="connsiteX0" fmla="*/ 333427 w 633400"/>
                <a:gd name="connsiteY0" fmla="*/ 0 h 454248"/>
                <a:gd name="connsiteX1" fmla="*/ 338184 w 633400"/>
                <a:gd name="connsiteY1" fmla="*/ 349551 h 454248"/>
                <a:gd name="connsiteX2" fmla="*/ 633400 w 633400"/>
                <a:gd name="connsiteY2" fmla="*/ 454248 h 454248"/>
                <a:gd name="connsiteX0" fmla="*/ 103769 w 403742"/>
                <a:gd name="connsiteY0" fmla="*/ 0 h 454248"/>
                <a:gd name="connsiteX1" fmla="*/ 108526 w 403742"/>
                <a:gd name="connsiteY1" fmla="*/ 349551 h 454248"/>
                <a:gd name="connsiteX2" fmla="*/ 403742 w 403742"/>
                <a:gd name="connsiteY2" fmla="*/ 454248 h 454248"/>
                <a:gd name="connsiteX0" fmla="*/ 103769 w 403742"/>
                <a:gd name="connsiteY0" fmla="*/ 0 h 454248"/>
                <a:gd name="connsiteX1" fmla="*/ 108526 w 403742"/>
                <a:gd name="connsiteY1" fmla="*/ 349551 h 454248"/>
                <a:gd name="connsiteX2" fmla="*/ 403742 w 403742"/>
                <a:gd name="connsiteY2" fmla="*/ 454248 h 454248"/>
                <a:gd name="connsiteX0" fmla="*/ 103769 w 403742"/>
                <a:gd name="connsiteY0" fmla="*/ 0 h 454248"/>
                <a:gd name="connsiteX1" fmla="*/ 108526 w 403742"/>
                <a:gd name="connsiteY1" fmla="*/ 349551 h 454248"/>
                <a:gd name="connsiteX2" fmla="*/ 403742 w 403742"/>
                <a:gd name="connsiteY2" fmla="*/ 454248 h 454248"/>
                <a:gd name="connsiteX0" fmla="*/ 103769 w 403742"/>
                <a:gd name="connsiteY0" fmla="*/ 0 h 454248"/>
                <a:gd name="connsiteX1" fmla="*/ 108526 w 403742"/>
                <a:gd name="connsiteY1" fmla="*/ 349551 h 454248"/>
                <a:gd name="connsiteX2" fmla="*/ 403742 w 403742"/>
                <a:gd name="connsiteY2" fmla="*/ 454248 h 454248"/>
                <a:gd name="connsiteX0" fmla="*/ 103769 w 403742"/>
                <a:gd name="connsiteY0" fmla="*/ 0 h 454248"/>
                <a:gd name="connsiteX1" fmla="*/ 108526 w 403742"/>
                <a:gd name="connsiteY1" fmla="*/ 349551 h 454248"/>
                <a:gd name="connsiteX2" fmla="*/ 403742 w 403742"/>
                <a:gd name="connsiteY2" fmla="*/ 454248 h 454248"/>
                <a:gd name="connsiteX0" fmla="*/ 103769 w 403742"/>
                <a:gd name="connsiteY0" fmla="*/ 0 h 525662"/>
                <a:gd name="connsiteX1" fmla="*/ 108526 w 403742"/>
                <a:gd name="connsiteY1" fmla="*/ 349551 h 525662"/>
                <a:gd name="connsiteX2" fmla="*/ 403742 w 403742"/>
                <a:gd name="connsiteY2" fmla="*/ 525662 h 525662"/>
                <a:gd name="connsiteX0" fmla="*/ 103769 w 403742"/>
                <a:gd name="connsiteY0" fmla="*/ 0 h 525662"/>
                <a:gd name="connsiteX1" fmla="*/ 108526 w 403742"/>
                <a:gd name="connsiteY1" fmla="*/ 349551 h 525662"/>
                <a:gd name="connsiteX2" fmla="*/ 403742 w 403742"/>
                <a:gd name="connsiteY2" fmla="*/ 525662 h 525662"/>
                <a:gd name="connsiteX0" fmla="*/ 89467 w 389440"/>
                <a:gd name="connsiteY0" fmla="*/ 0 h 525662"/>
                <a:gd name="connsiteX1" fmla="*/ 94224 w 389440"/>
                <a:gd name="connsiteY1" fmla="*/ 349551 h 525662"/>
                <a:gd name="connsiteX2" fmla="*/ 389440 w 389440"/>
                <a:gd name="connsiteY2" fmla="*/ 525662 h 525662"/>
                <a:gd name="connsiteX0" fmla="*/ 89467 w 389440"/>
                <a:gd name="connsiteY0" fmla="*/ 0 h 525662"/>
                <a:gd name="connsiteX1" fmla="*/ 94224 w 389440"/>
                <a:gd name="connsiteY1" fmla="*/ 349551 h 525662"/>
                <a:gd name="connsiteX2" fmla="*/ 389440 w 389440"/>
                <a:gd name="connsiteY2" fmla="*/ 525662 h 525662"/>
                <a:gd name="connsiteX0" fmla="*/ 89467 w 389440"/>
                <a:gd name="connsiteY0" fmla="*/ 0 h 525662"/>
                <a:gd name="connsiteX1" fmla="*/ 94224 w 389440"/>
                <a:gd name="connsiteY1" fmla="*/ 349551 h 525662"/>
                <a:gd name="connsiteX2" fmla="*/ 389440 w 389440"/>
                <a:gd name="connsiteY2" fmla="*/ 525662 h 525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89440" h="525662">
                  <a:moveTo>
                    <a:pt x="89467" y="0"/>
                  </a:moveTo>
                  <a:cubicBezTo>
                    <a:pt x="0" y="105267"/>
                    <a:pt x="29017" y="271469"/>
                    <a:pt x="94224" y="349551"/>
                  </a:cubicBezTo>
                  <a:cubicBezTo>
                    <a:pt x="144219" y="437161"/>
                    <a:pt x="246630" y="504315"/>
                    <a:pt x="389440" y="525662"/>
                  </a:cubicBezTo>
                </a:path>
              </a:pathLst>
            </a:custGeom>
            <a:ln w="12700">
              <a:solidFill>
                <a:schemeClr val="tx1"/>
              </a:solidFill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9" name="타원 78"/>
            <p:cNvSpPr/>
            <p:nvPr/>
          </p:nvSpPr>
          <p:spPr>
            <a:xfrm>
              <a:off x="2871617" y="3308407"/>
              <a:ext cx="85741" cy="85741"/>
            </a:xfrm>
            <a:prstGeom prst="ellipse">
              <a:avLst/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80" name="TextBox 79"/>
          <p:cNvSpPr txBox="1"/>
          <p:nvPr/>
        </p:nvSpPr>
        <p:spPr>
          <a:xfrm>
            <a:off x="3207268" y="3573016"/>
            <a:ext cx="428628" cy="227228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1200" dirty="0">
                <a:solidFill>
                  <a:schemeClr val="tx1"/>
                </a:solidFill>
                <a:latin typeface="+mn-ea"/>
              </a:rPr>
              <a:t>I</a:t>
            </a:r>
            <a:r>
              <a:rPr lang="ko-KR" altLang="en-US" sz="1200" dirty="0">
                <a:solidFill>
                  <a:schemeClr val="tx1"/>
                </a:solidFill>
                <a:latin typeface="+mn-ea"/>
              </a:rPr>
              <a:t>₁</a:t>
            </a:r>
            <a:endParaRPr lang="en-US" altLang="ko-KR" sz="1200" dirty="0">
              <a:solidFill>
                <a:schemeClr val="tx1"/>
              </a:solidFill>
              <a:latin typeface="+mn-ea"/>
            </a:endParaRPr>
          </a:p>
        </p:txBody>
      </p:sp>
    </p:spTree>
  </p:cSld>
  <p:clrMapOvr>
    <a:masterClrMapping/>
  </p:clrMapOvr>
  <p:transition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23850" y="404813"/>
            <a:ext cx="8229600" cy="6143668"/>
          </a:xfrm>
        </p:spPr>
        <p:txBody>
          <a:bodyPr>
            <a:normAutofit lnSpcReduction="10000"/>
          </a:bodyPr>
          <a:lstStyle/>
          <a:p>
            <a:pPr>
              <a:lnSpc>
                <a:spcPct val="125000"/>
              </a:lnSpc>
              <a:spcBef>
                <a:spcPts val="500"/>
              </a:spcBef>
              <a:buNone/>
            </a:pPr>
            <a:r>
              <a:rPr lang="en-US" altLang="ko-KR" sz="2000" b="1" dirty="0"/>
              <a:t>4) </a:t>
            </a:r>
            <a:r>
              <a:rPr lang="ko-KR" altLang="en-US" sz="2000" b="1" dirty="0"/>
              <a:t>현물급여와 현금급여의 특징을 혼합한 급여 형태로서 </a:t>
            </a:r>
            <a:r>
              <a:rPr lang="ko-KR" altLang="en-US" sz="2000" b="1" dirty="0" err="1"/>
              <a:t>바우처제도</a:t>
            </a:r>
            <a:endParaRPr lang="en-US" altLang="ko-KR" sz="2000" b="1" dirty="0"/>
          </a:p>
          <a:p>
            <a:pPr>
              <a:lnSpc>
                <a:spcPct val="125000"/>
              </a:lnSpc>
              <a:spcBef>
                <a:spcPts val="500"/>
              </a:spcBef>
              <a:buNone/>
            </a:pPr>
            <a:r>
              <a:rPr lang="en-US" altLang="ko-KR" sz="2000" b="1" dirty="0"/>
              <a:t>: Voucher, </a:t>
            </a:r>
            <a:r>
              <a:rPr lang="ko-KR" altLang="en-US" sz="2000" b="1" dirty="0"/>
              <a:t>증서</a:t>
            </a:r>
            <a:r>
              <a:rPr lang="en-US" altLang="ko-KR" sz="2000" b="1" dirty="0"/>
              <a:t>, </a:t>
            </a:r>
            <a:r>
              <a:rPr lang="ko-KR" altLang="en-US" sz="2000" b="1" dirty="0"/>
              <a:t>이용권</a:t>
            </a:r>
            <a:endParaRPr lang="en-US" altLang="ko-KR" sz="2000" b="1" dirty="0"/>
          </a:p>
          <a:p>
            <a:pPr>
              <a:lnSpc>
                <a:spcPct val="125000"/>
              </a:lnSpc>
              <a:spcBef>
                <a:spcPts val="500"/>
              </a:spcBef>
              <a:buNone/>
            </a:pPr>
            <a:endParaRPr lang="en-US" altLang="ko-KR" sz="1000" b="1" dirty="0"/>
          </a:p>
          <a:p>
            <a:pPr marL="450850">
              <a:lnSpc>
                <a:spcPct val="125000"/>
              </a:lnSpc>
              <a:spcBef>
                <a:spcPts val="500"/>
              </a:spcBef>
              <a:buFont typeface="Wingdings" pitchFamily="2" charset="2"/>
              <a:buChar char="l"/>
            </a:pPr>
            <a:r>
              <a:rPr lang="ko-KR" altLang="en-US" sz="1800" dirty="0"/>
              <a:t>정의 </a:t>
            </a:r>
            <a:r>
              <a:rPr lang="en-US" altLang="ko-KR" sz="1800" dirty="0"/>
              <a:t>: </a:t>
            </a:r>
            <a:r>
              <a:rPr lang="ko-KR" altLang="en-US" sz="1800" dirty="0"/>
              <a:t>현금급여와 현물급여의 기능을 조합</a:t>
            </a:r>
            <a:endParaRPr lang="en-US" altLang="ko-KR" sz="1800" dirty="0"/>
          </a:p>
          <a:p>
            <a:pPr marL="622300" indent="-246063">
              <a:lnSpc>
                <a:spcPct val="125000"/>
              </a:lnSpc>
              <a:spcBef>
                <a:spcPts val="500"/>
              </a:spcBef>
            </a:pPr>
            <a:r>
              <a:rPr lang="ko-KR" altLang="en-US" sz="1800" dirty="0"/>
              <a:t>특정한 사용목적</a:t>
            </a:r>
            <a:r>
              <a:rPr lang="en-US" altLang="ko-KR" sz="1800" dirty="0"/>
              <a:t>(ex. </a:t>
            </a:r>
            <a:r>
              <a:rPr lang="ko-KR" altLang="en-US" sz="1800" dirty="0"/>
              <a:t>교육</a:t>
            </a:r>
            <a:r>
              <a:rPr lang="en-US" altLang="ko-KR" sz="1800" dirty="0"/>
              <a:t>, </a:t>
            </a:r>
            <a:r>
              <a:rPr lang="ko-KR" altLang="en-US" sz="1800" dirty="0"/>
              <a:t>보육 등</a:t>
            </a:r>
            <a:r>
              <a:rPr lang="en-US" altLang="ko-KR" sz="1800" dirty="0"/>
              <a:t>)</a:t>
            </a:r>
            <a:r>
              <a:rPr lang="ko-KR" altLang="en-US" sz="1800" dirty="0"/>
              <a:t>에 한정 </a:t>
            </a:r>
            <a:r>
              <a:rPr lang="en-US" altLang="ko-KR" sz="1800" dirty="0"/>
              <a:t>: </a:t>
            </a:r>
            <a:r>
              <a:rPr lang="ko-KR" altLang="en-US" sz="1800" dirty="0"/>
              <a:t>현물급여</a:t>
            </a:r>
            <a:endParaRPr lang="en-US" altLang="ko-KR" sz="1800" dirty="0"/>
          </a:p>
          <a:p>
            <a:pPr marL="622300" indent="-246063">
              <a:lnSpc>
                <a:spcPct val="125000"/>
              </a:lnSpc>
              <a:spcBef>
                <a:spcPts val="500"/>
              </a:spcBef>
            </a:pPr>
            <a:r>
              <a:rPr lang="ko-KR" altLang="en-US" sz="1800" dirty="0"/>
              <a:t>여러 가지 종류의 상품이나 서비스를 선택 </a:t>
            </a:r>
            <a:r>
              <a:rPr lang="en-US" altLang="ko-KR" sz="1800" dirty="0"/>
              <a:t>: </a:t>
            </a:r>
            <a:r>
              <a:rPr lang="ko-KR" altLang="en-US" sz="1800" dirty="0"/>
              <a:t>현금급여</a:t>
            </a:r>
            <a:endParaRPr lang="en-US" altLang="ko-KR" sz="1800" dirty="0"/>
          </a:p>
          <a:p>
            <a:pPr marL="622300" indent="-246063">
              <a:lnSpc>
                <a:spcPct val="125000"/>
              </a:lnSpc>
              <a:spcBef>
                <a:spcPts val="500"/>
              </a:spcBef>
            </a:pPr>
            <a:r>
              <a:rPr lang="ko-KR" altLang="en-US" sz="1800" dirty="0"/>
              <a:t>특정한 사용목적으로 제한된 현금급여</a:t>
            </a:r>
            <a:endParaRPr lang="en-US" altLang="ko-KR" sz="1800" dirty="0"/>
          </a:p>
          <a:p>
            <a:pPr marL="622300" indent="-246063">
              <a:lnSpc>
                <a:spcPct val="125000"/>
              </a:lnSpc>
              <a:spcBef>
                <a:spcPts val="500"/>
              </a:spcBef>
            </a:pPr>
            <a:endParaRPr lang="en-US" altLang="ko-KR" sz="1000" dirty="0"/>
          </a:p>
          <a:p>
            <a:pPr marL="450850">
              <a:lnSpc>
                <a:spcPct val="125000"/>
              </a:lnSpc>
              <a:spcBef>
                <a:spcPts val="1000"/>
              </a:spcBef>
              <a:buFont typeface="Wingdings" pitchFamily="2" charset="2"/>
              <a:buChar char="l"/>
            </a:pPr>
            <a:r>
              <a:rPr lang="ko-KR" altLang="en-US" sz="1800" dirty="0"/>
              <a:t>종류</a:t>
            </a:r>
            <a:endParaRPr lang="en-US" altLang="ko-KR" sz="1800" dirty="0"/>
          </a:p>
          <a:p>
            <a:pPr marL="354013" indent="0">
              <a:lnSpc>
                <a:spcPct val="125000"/>
              </a:lnSpc>
              <a:spcBef>
                <a:spcPts val="500"/>
              </a:spcBef>
              <a:buNone/>
            </a:pPr>
            <a:r>
              <a:rPr lang="en-US" altLang="ko-KR" sz="1800" dirty="0"/>
              <a:t>: food stamp, </a:t>
            </a:r>
            <a:r>
              <a:rPr lang="ko-KR" altLang="en-US" sz="1800" dirty="0"/>
              <a:t>교육</a:t>
            </a:r>
            <a:r>
              <a:rPr lang="en-US" altLang="ko-KR" sz="1800" dirty="0"/>
              <a:t>, </a:t>
            </a:r>
            <a:r>
              <a:rPr lang="ko-KR" altLang="en-US" sz="1800" dirty="0"/>
              <a:t>보육</a:t>
            </a:r>
            <a:r>
              <a:rPr lang="en-US" altLang="ko-KR" sz="1800" dirty="0"/>
              <a:t>, </a:t>
            </a:r>
            <a:r>
              <a:rPr lang="ko-KR" altLang="en-US" sz="1800" dirty="0"/>
              <a:t>산모신생아도우미제도</a:t>
            </a:r>
            <a:r>
              <a:rPr lang="en-US" altLang="ko-KR" sz="1800" dirty="0"/>
              <a:t>, </a:t>
            </a:r>
            <a:r>
              <a:rPr lang="ko-KR" altLang="en-US" sz="1800" dirty="0"/>
              <a:t>장애인 활동보조</a:t>
            </a:r>
            <a:r>
              <a:rPr lang="en-US" altLang="ko-KR" sz="1800" dirty="0"/>
              <a:t>,</a:t>
            </a:r>
            <a:r>
              <a:rPr lang="ko-KR" altLang="en-US" sz="1800" dirty="0"/>
              <a:t> </a:t>
            </a:r>
            <a:endParaRPr lang="en-US" altLang="ko-KR" sz="1800" dirty="0"/>
          </a:p>
          <a:p>
            <a:pPr marL="354013" indent="0">
              <a:lnSpc>
                <a:spcPct val="125000"/>
              </a:lnSpc>
              <a:spcBef>
                <a:spcPts val="500"/>
              </a:spcBef>
              <a:buNone/>
            </a:pPr>
            <a:r>
              <a:rPr lang="en-US" altLang="ko-KR" sz="1800" dirty="0"/>
              <a:t>  </a:t>
            </a:r>
            <a:r>
              <a:rPr lang="ko-KR" altLang="en-US" sz="1800" dirty="0"/>
              <a:t>장애아동치료 </a:t>
            </a:r>
            <a:r>
              <a:rPr lang="ko-KR" altLang="en-US" sz="1800" dirty="0" err="1"/>
              <a:t>바우처</a:t>
            </a:r>
            <a:r>
              <a:rPr lang="en-US" altLang="ko-KR" sz="1800" dirty="0"/>
              <a:t>, </a:t>
            </a:r>
            <a:r>
              <a:rPr lang="ko-KR" altLang="en-US" sz="1800" dirty="0" err="1"/>
              <a:t>연탄바우처</a:t>
            </a:r>
            <a:r>
              <a:rPr lang="en-US" altLang="ko-KR" sz="1800" dirty="0"/>
              <a:t>, </a:t>
            </a:r>
            <a:r>
              <a:rPr lang="ko-KR" altLang="en-US" sz="1800" dirty="0"/>
              <a:t>방과후학교 </a:t>
            </a:r>
            <a:r>
              <a:rPr lang="ko-KR" altLang="en-US" sz="1800" dirty="0" err="1"/>
              <a:t>자유수강권</a:t>
            </a:r>
            <a:r>
              <a:rPr lang="ko-KR" altLang="en-US" sz="1800" dirty="0"/>
              <a:t> 등</a:t>
            </a:r>
            <a:endParaRPr lang="en-US" altLang="ko-KR" sz="1800" dirty="0"/>
          </a:p>
          <a:p>
            <a:pPr marL="354013" indent="0">
              <a:lnSpc>
                <a:spcPct val="125000"/>
              </a:lnSpc>
              <a:spcBef>
                <a:spcPts val="500"/>
              </a:spcBef>
              <a:buNone/>
            </a:pPr>
            <a:endParaRPr lang="en-US" altLang="ko-KR" sz="1000" dirty="0"/>
          </a:p>
          <a:p>
            <a:pPr marL="450850">
              <a:lnSpc>
                <a:spcPct val="125000"/>
              </a:lnSpc>
              <a:spcBef>
                <a:spcPts val="1000"/>
              </a:spcBef>
              <a:buFont typeface="Wingdings" pitchFamily="2" charset="2"/>
              <a:buChar char="l"/>
            </a:pPr>
            <a:r>
              <a:rPr lang="ko-KR" altLang="en-US" sz="1800" dirty="0"/>
              <a:t>특징 </a:t>
            </a:r>
            <a:r>
              <a:rPr lang="en-US" altLang="ko-KR" sz="1800" dirty="0"/>
              <a:t>: </a:t>
            </a:r>
            <a:r>
              <a:rPr lang="ko-KR" altLang="en-US" sz="1800" dirty="0"/>
              <a:t>공급자지원방식 수요자지원방식 </a:t>
            </a:r>
            <a:endParaRPr lang="en-US" altLang="ko-KR" sz="1800" dirty="0"/>
          </a:p>
          <a:p>
            <a:pPr marL="622300" lvl="1" indent="-247650">
              <a:lnSpc>
                <a:spcPct val="125000"/>
              </a:lnSpc>
              <a:spcBef>
                <a:spcPts val="500"/>
              </a:spcBef>
              <a:buFont typeface="Arial" pitchFamily="34" charset="0"/>
              <a:buChar char="•"/>
            </a:pPr>
            <a:r>
              <a:rPr lang="ko-KR" altLang="en-US" sz="1800" dirty="0"/>
              <a:t>시장의 원리 적용</a:t>
            </a:r>
            <a:endParaRPr lang="en-US" altLang="ko-KR" sz="1800" dirty="0"/>
          </a:p>
          <a:p>
            <a:pPr marL="622300" indent="-247650">
              <a:lnSpc>
                <a:spcPct val="125000"/>
              </a:lnSpc>
              <a:spcBef>
                <a:spcPts val="500"/>
              </a:spcBef>
            </a:pPr>
            <a:r>
              <a:rPr lang="ko-KR" altLang="en-US" sz="1800" dirty="0" err="1"/>
              <a:t>대상자별</a:t>
            </a:r>
            <a:r>
              <a:rPr lang="ko-KR" altLang="en-US" sz="1800" dirty="0"/>
              <a:t> </a:t>
            </a:r>
            <a:r>
              <a:rPr lang="en-US" altLang="ko-KR" sz="1800" dirty="0"/>
              <a:t>needs</a:t>
            </a:r>
            <a:r>
              <a:rPr lang="ko-KR" altLang="en-US" sz="1800" dirty="0"/>
              <a:t>에</a:t>
            </a:r>
            <a:r>
              <a:rPr lang="en-US" altLang="ko-KR" sz="1800" dirty="0"/>
              <a:t> </a:t>
            </a:r>
            <a:r>
              <a:rPr lang="ko-KR" altLang="en-US" sz="1800" dirty="0"/>
              <a:t>적합한 급여의 제공</a:t>
            </a:r>
            <a:endParaRPr lang="en-US" altLang="ko-KR" sz="1800" dirty="0"/>
          </a:p>
          <a:p>
            <a:pPr marL="720000" lvl="1">
              <a:lnSpc>
                <a:spcPct val="125000"/>
              </a:lnSpc>
              <a:spcBef>
                <a:spcPts val="500"/>
              </a:spcBef>
              <a:buNone/>
            </a:pPr>
            <a:r>
              <a:rPr lang="en-US" altLang="ko-KR" sz="1800" dirty="0"/>
              <a:t>   - </a:t>
            </a:r>
            <a:r>
              <a:rPr lang="ko-KR" altLang="en-US" sz="1800" dirty="0"/>
              <a:t>목표효율성</a:t>
            </a:r>
            <a:r>
              <a:rPr lang="en-US" altLang="ko-KR" sz="1800" dirty="0"/>
              <a:t>(target efficiency)</a:t>
            </a:r>
          </a:p>
        </p:txBody>
      </p:sp>
    </p:spTree>
  </p:cSld>
  <p:clrMapOvr>
    <a:masterClrMapping/>
  </p:clrMapOvr>
  <p:transition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158" y="1000108"/>
            <a:ext cx="8443914" cy="5357850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  <a:spcBef>
                <a:spcPts val="500"/>
              </a:spcBef>
              <a:buFont typeface="Wingdings" pitchFamily="2" charset="2"/>
              <a:buChar char="l"/>
            </a:pPr>
            <a:r>
              <a:rPr lang="ko-KR" altLang="en-US" sz="1800" dirty="0"/>
              <a:t>장점</a:t>
            </a:r>
            <a:endParaRPr lang="en-US" altLang="ko-KR" sz="1800" dirty="0"/>
          </a:p>
          <a:p>
            <a:pPr marL="450850" indent="-268288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/>
              <a:t>소비자의 상품 선택권 적절히 보장</a:t>
            </a:r>
            <a:r>
              <a:rPr lang="en-US" altLang="ko-KR" sz="1800" dirty="0"/>
              <a:t>(ex. </a:t>
            </a:r>
            <a:r>
              <a:rPr lang="ko-KR" altLang="en-US" sz="1800" dirty="0"/>
              <a:t>장기요양급여 등</a:t>
            </a:r>
            <a:r>
              <a:rPr lang="en-US" altLang="ko-KR" sz="1800" dirty="0"/>
              <a:t>)</a:t>
            </a:r>
          </a:p>
          <a:p>
            <a:pPr marL="450850" indent="-268288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/>
              <a:t>복지공급자 간 경쟁의 원리 적용</a:t>
            </a:r>
            <a:r>
              <a:rPr lang="en-US" altLang="ko-KR" sz="1800" dirty="0"/>
              <a:t>(ex. </a:t>
            </a:r>
            <a:r>
              <a:rPr lang="ko-KR" altLang="en-US" sz="1800" dirty="0"/>
              <a:t>민간복지시설</a:t>
            </a:r>
            <a:r>
              <a:rPr lang="en-US" altLang="ko-KR" sz="1800" dirty="0"/>
              <a:t>)</a:t>
            </a:r>
          </a:p>
          <a:p>
            <a:pPr marL="450850" indent="-268288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/>
              <a:t>부적절한 소비행위 통제와 국가의 정책목표 달성이 용이</a:t>
            </a:r>
            <a:endParaRPr lang="en-US" altLang="ko-KR" sz="1800" dirty="0"/>
          </a:p>
          <a:p>
            <a:pPr marL="450850" indent="-268288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/>
              <a:t>시장경제 원리에 부합</a:t>
            </a:r>
            <a:r>
              <a:rPr lang="en-US" altLang="ko-KR" sz="1800" dirty="0"/>
              <a:t>, </a:t>
            </a:r>
            <a:r>
              <a:rPr lang="ko-KR" altLang="en-US" sz="1800" dirty="0"/>
              <a:t>관리비용 최소화</a:t>
            </a:r>
            <a:r>
              <a:rPr lang="en-US" altLang="ko-KR" sz="1800" dirty="0"/>
              <a:t>, </a:t>
            </a:r>
            <a:r>
              <a:rPr lang="ko-KR" altLang="en-US" sz="1800" dirty="0"/>
              <a:t>상품 생산의 효율성</a:t>
            </a:r>
            <a:endParaRPr lang="en-US" altLang="ko-KR" sz="1800" dirty="0"/>
          </a:p>
          <a:p>
            <a:pPr marL="450850" indent="-268288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/>
              <a:t>국가 생산 또는 관리방식에서의 자원 낭비문제 방지</a:t>
            </a:r>
            <a:endParaRPr lang="en-US" altLang="ko-KR" sz="1800" dirty="0"/>
          </a:p>
          <a:p>
            <a:pPr marL="450850" indent="-268288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/>
              <a:t>사회정책적 목표</a:t>
            </a:r>
            <a:r>
              <a:rPr lang="en-US" altLang="ko-KR" sz="1800" dirty="0"/>
              <a:t>(</a:t>
            </a:r>
            <a:r>
              <a:rPr lang="ko-KR" altLang="en-US" sz="1800" dirty="0"/>
              <a:t>사회적 약자에 대한 특별 배려</a:t>
            </a:r>
            <a:r>
              <a:rPr lang="en-US" altLang="ko-KR" sz="1800" dirty="0"/>
              <a:t>)</a:t>
            </a:r>
            <a:r>
              <a:rPr lang="ko-KR" altLang="en-US" sz="1800" dirty="0"/>
              <a:t>의 반영 가능</a:t>
            </a:r>
            <a:endParaRPr lang="en-US" altLang="ko-KR" sz="1800" dirty="0"/>
          </a:p>
          <a:p>
            <a:pPr marL="450850" indent="-268288">
              <a:lnSpc>
                <a:spcPct val="120000"/>
              </a:lnSpc>
              <a:spcBef>
                <a:spcPts val="500"/>
              </a:spcBef>
            </a:pPr>
            <a:endParaRPr lang="en-US" altLang="ko-KR" sz="1000" dirty="0"/>
          </a:p>
          <a:p>
            <a:pPr>
              <a:lnSpc>
                <a:spcPct val="120000"/>
              </a:lnSpc>
              <a:spcBef>
                <a:spcPts val="500"/>
              </a:spcBef>
              <a:buFont typeface="Wingdings" pitchFamily="2" charset="2"/>
              <a:buChar char="l"/>
            </a:pPr>
            <a:r>
              <a:rPr lang="ko-KR" altLang="en-US" sz="1800" dirty="0"/>
              <a:t>단점</a:t>
            </a:r>
            <a:endParaRPr lang="en-US" altLang="ko-KR" sz="1800" dirty="0"/>
          </a:p>
          <a:p>
            <a:pPr marL="450850" indent="-268288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/>
              <a:t>수급자의 선별이 이루어질 경우 수치심 유발 가능성</a:t>
            </a:r>
            <a:endParaRPr lang="en-US" altLang="ko-KR" sz="1800" dirty="0"/>
          </a:p>
          <a:p>
            <a:pPr marL="450850" indent="-268288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/>
              <a:t>적절한 감독기구의 미비 시 수요자와 공급자간 부당거래</a:t>
            </a:r>
            <a:endParaRPr lang="en-US" altLang="ko-KR" sz="1800" dirty="0"/>
          </a:p>
          <a:p>
            <a:pPr marL="450850" indent="-268288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/>
              <a:t>복지상품의 양적</a:t>
            </a:r>
            <a:r>
              <a:rPr lang="en-US" altLang="ko-KR" sz="1800" dirty="0"/>
              <a:t>·</a:t>
            </a:r>
            <a:r>
              <a:rPr lang="ko-KR" altLang="en-US" sz="1800" dirty="0"/>
              <a:t>질적 수준 그리고 가격이 국가에 의해 통제</a:t>
            </a:r>
            <a:endParaRPr lang="en-US" altLang="ko-KR" sz="1800" dirty="0"/>
          </a:p>
          <a:p>
            <a:pPr marL="450850" indent="-268288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ko-KR" sz="1800" dirty="0"/>
              <a:t>  :</a:t>
            </a:r>
            <a:r>
              <a:rPr lang="ko-KR" altLang="en-US" sz="1800" dirty="0"/>
              <a:t> 수요자의 다양한 욕구 </a:t>
            </a:r>
            <a:r>
              <a:rPr lang="ko-KR" altLang="en-US" sz="1800" dirty="0" err="1"/>
              <a:t>미반영</a:t>
            </a:r>
            <a:r>
              <a:rPr lang="en-US" altLang="ko-KR" sz="1800" dirty="0"/>
              <a:t>, </a:t>
            </a:r>
            <a:r>
              <a:rPr lang="ko-KR" altLang="en-US" sz="1800" dirty="0"/>
              <a:t>자원배분의 왜곡 등 경제적 부작용 초래 우려</a:t>
            </a:r>
          </a:p>
        </p:txBody>
      </p:sp>
    </p:spTree>
  </p:cSld>
  <p:clrMapOvr>
    <a:masterClrMapping/>
  </p:clrMapOvr>
  <p:transition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23850" y="1412875"/>
            <a:ext cx="8229600" cy="5016521"/>
          </a:xfrm>
        </p:spPr>
        <p:txBody>
          <a:bodyPr>
            <a:noAutofit/>
          </a:bodyPr>
          <a:lstStyle/>
          <a:p>
            <a:pPr marL="450850" indent="-450850">
              <a:lnSpc>
                <a:spcPct val="120000"/>
              </a:lnSpc>
              <a:spcBef>
                <a:spcPts val="500"/>
              </a:spcBef>
              <a:buSzPct val="100000"/>
              <a:buFont typeface="+mj-lt"/>
              <a:buAutoNum type="arabicPeriod"/>
            </a:pPr>
            <a:r>
              <a:rPr lang="ko-KR" altLang="en-US" sz="2400" b="1" dirty="0"/>
              <a:t>급여수준별 목표</a:t>
            </a:r>
            <a:endParaRPr lang="en-US" altLang="ko-KR" sz="2400" b="1" dirty="0"/>
          </a:p>
          <a:p>
            <a:pPr marL="719138" lvl="1" indent="-280988">
              <a:lnSpc>
                <a:spcPct val="120000"/>
              </a:lnSpc>
              <a:spcBef>
                <a:spcPts val="0"/>
              </a:spcBef>
              <a:buNone/>
            </a:pPr>
            <a:endParaRPr lang="en-US" altLang="ko-KR" sz="1800" dirty="0"/>
          </a:p>
          <a:p>
            <a:pPr marL="514350" indent="-514350">
              <a:lnSpc>
                <a:spcPct val="120000"/>
              </a:lnSpc>
              <a:spcBef>
                <a:spcPts val="500"/>
              </a:spcBef>
              <a:buSzPct val="100000"/>
              <a:buAutoNum type="arabicParenBoth"/>
            </a:pPr>
            <a:r>
              <a:rPr lang="ko-KR" altLang="en-US" sz="1800" dirty="0"/>
              <a:t>최저생활보장</a:t>
            </a:r>
            <a:endParaRPr lang="en-US" altLang="ko-KR" sz="1800" dirty="0"/>
          </a:p>
          <a:p>
            <a:pPr marL="536575" indent="-268288">
              <a:lnSpc>
                <a:spcPct val="120000"/>
              </a:lnSpc>
              <a:spcBef>
                <a:spcPts val="500"/>
              </a:spcBef>
              <a:buSzPct val="100000"/>
            </a:pPr>
            <a:r>
              <a:rPr lang="ko-KR" altLang="en-US" sz="1800" dirty="0"/>
              <a:t>육체적 최저생존 보장</a:t>
            </a:r>
            <a:r>
              <a:rPr lang="en-US" altLang="ko-KR" sz="1800" dirty="0"/>
              <a:t>(physical existence minimum)</a:t>
            </a:r>
          </a:p>
          <a:p>
            <a:pPr marL="536575" indent="-268288">
              <a:lnSpc>
                <a:spcPct val="120000"/>
              </a:lnSpc>
              <a:spcBef>
                <a:spcPts val="0"/>
              </a:spcBef>
              <a:buSzPct val="100000"/>
              <a:buNone/>
            </a:pPr>
            <a:r>
              <a:rPr lang="en-US" altLang="ko-KR" sz="1800" dirty="0"/>
              <a:t> : </a:t>
            </a:r>
            <a:r>
              <a:rPr lang="ko-KR" altLang="en-US" sz="1800" dirty="0"/>
              <a:t>극도의 잔여적 수준</a:t>
            </a:r>
            <a:endParaRPr lang="en-US" altLang="ko-KR" sz="1800" dirty="0"/>
          </a:p>
          <a:p>
            <a:pPr marL="536575" indent="-268288">
              <a:lnSpc>
                <a:spcPct val="120000"/>
              </a:lnSpc>
              <a:spcBef>
                <a:spcPts val="500"/>
              </a:spcBef>
              <a:buSzPct val="100000"/>
            </a:pPr>
            <a:r>
              <a:rPr lang="ko-KR" altLang="en-US" sz="1800" dirty="0"/>
              <a:t>최저생계비</a:t>
            </a:r>
            <a:endParaRPr lang="en-US" altLang="ko-KR" sz="1800" dirty="0"/>
          </a:p>
          <a:p>
            <a:pPr marL="536575" indent="-268288">
              <a:lnSpc>
                <a:spcPct val="120000"/>
              </a:lnSpc>
              <a:spcBef>
                <a:spcPts val="0"/>
              </a:spcBef>
              <a:buSzPct val="100000"/>
              <a:buNone/>
            </a:pPr>
            <a:r>
              <a:rPr lang="ko-KR" altLang="en-US" sz="1800" dirty="0"/>
              <a:t> </a:t>
            </a:r>
            <a:r>
              <a:rPr lang="en-US" altLang="ko-KR" sz="1800" dirty="0"/>
              <a:t>: </a:t>
            </a:r>
            <a:r>
              <a:rPr lang="ko-KR" altLang="en-US" sz="1800" dirty="0" err="1"/>
              <a:t>전물량방식</a:t>
            </a:r>
            <a:r>
              <a:rPr lang="en-US" altLang="ko-KR" sz="1800" dirty="0"/>
              <a:t>, </a:t>
            </a:r>
            <a:r>
              <a:rPr lang="ko-KR" altLang="en-US" sz="1800" dirty="0" err="1"/>
              <a:t>반물량방식</a:t>
            </a:r>
            <a:endParaRPr lang="en-US" altLang="ko-KR" sz="1800" dirty="0"/>
          </a:p>
          <a:p>
            <a:pPr marL="536575" indent="-268288">
              <a:lnSpc>
                <a:spcPct val="120000"/>
              </a:lnSpc>
              <a:spcBef>
                <a:spcPts val="500"/>
              </a:spcBef>
              <a:buSzPct val="100000"/>
            </a:pPr>
            <a:r>
              <a:rPr lang="ko-KR" altLang="en-US" sz="1800" dirty="0"/>
              <a:t>풍요의 역설</a:t>
            </a:r>
            <a:endParaRPr lang="en-US" altLang="ko-KR" sz="1800" dirty="0"/>
          </a:p>
          <a:p>
            <a:pPr marL="536575" indent="-268288">
              <a:lnSpc>
                <a:spcPct val="120000"/>
              </a:lnSpc>
              <a:spcBef>
                <a:spcPts val="0"/>
              </a:spcBef>
              <a:buSzPct val="100000"/>
              <a:buNone/>
            </a:pPr>
            <a:r>
              <a:rPr lang="en-US" altLang="ko-KR" sz="1800" dirty="0"/>
              <a:t> : </a:t>
            </a:r>
            <a:r>
              <a:rPr lang="ko-KR" altLang="en-US" sz="1800" dirty="0"/>
              <a:t>국민소득이 높아질수록 서민들의 소비품목 가격인상</a:t>
            </a:r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57158" y="214290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ko-KR" altLang="en-US" sz="2800" b="1" dirty="0"/>
              <a:t>제</a:t>
            </a:r>
            <a:r>
              <a:rPr lang="en-US" altLang="ko-KR" sz="2800" b="1" dirty="0"/>
              <a:t>3</a:t>
            </a:r>
            <a:r>
              <a:rPr lang="ko-KR" altLang="en-US" sz="2800" b="1" dirty="0"/>
              <a:t>절 현금급여의 수준</a:t>
            </a:r>
          </a:p>
        </p:txBody>
      </p:sp>
    </p:spTree>
  </p:cSld>
  <p:clrMapOvr>
    <a:masterClrMapping/>
  </p:clrMapOvr>
  <p:transition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그룹 35"/>
          <p:cNvGrpSpPr/>
          <p:nvPr/>
        </p:nvGrpSpPr>
        <p:grpSpPr>
          <a:xfrm>
            <a:off x="357158" y="1130842"/>
            <a:ext cx="8501090" cy="4941364"/>
            <a:chOff x="642910" y="1214422"/>
            <a:chExt cx="8501090" cy="4941364"/>
          </a:xfrm>
        </p:grpSpPr>
        <p:grpSp>
          <p:nvGrpSpPr>
            <p:cNvPr id="7" name="그룹 6"/>
            <p:cNvGrpSpPr/>
            <p:nvPr/>
          </p:nvGrpSpPr>
          <p:grpSpPr>
            <a:xfrm>
              <a:off x="1357290" y="1214422"/>
              <a:ext cx="6135732" cy="4581556"/>
              <a:chOff x="1356496" y="1215216"/>
              <a:chExt cx="6135732" cy="4581556"/>
            </a:xfrm>
          </p:grpSpPr>
          <p:cxnSp>
            <p:nvCxnSpPr>
              <p:cNvPr id="4" name="직선 화살표 연결선 3"/>
              <p:cNvCxnSpPr/>
              <p:nvPr/>
            </p:nvCxnSpPr>
            <p:spPr>
              <a:xfrm rot="5400000" flipH="1" flipV="1">
                <a:off x="-928726" y="3500438"/>
                <a:ext cx="4572032" cy="1588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" name="직선 화살표 연결선 4"/>
              <p:cNvCxnSpPr/>
              <p:nvPr/>
            </p:nvCxnSpPr>
            <p:spPr>
              <a:xfrm flipV="1">
                <a:off x="1357290" y="5786454"/>
                <a:ext cx="6134938" cy="10318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0" name="자유형 9"/>
            <p:cNvSpPr/>
            <p:nvPr/>
          </p:nvSpPr>
          <p:spPr>
            <a:xfrm>
              <a:off x="2071670" y="2714620"/>
              <a:ext cx="2986088" cy="2114550"/>
            </a:xfrm>
            <a:custGeom>
              <a:avLst/>
              <a:gdLst>
                <a:gd name="connsiteX0" fmla="*/ 0 w 2986088"/>
                <a:gd name="connsiteY0" fmla="*/ 2114550 h 2114550"/>
                <a:gd name="connsiteX1" fmla="*/ 614363 w 2986088"/>
                <a:gd name="connsiteY1" fmla="*/ 1514475 h 2114550"/>
                <a:gd name="connsiteX2" fmla="*/ 971550 w 2986088"/>
                <a:gd name="connsiteY2" fmla="*/ 1228725 h 2114550"/>
                <a:gd name="connsiteX3" fmla="*/ 1543050 w 2986088"/>
                <a:gd name="connsiteY3" fmla="*/ 785813 h 2114550"/>
                <a:gd name="connsiteX4" fmla="*/ 2286000 w 2986088"/>
                <a:gd name="connsiteY4" fmla="*/ 328613 h 2114550"/>
                <a:gd name="connsiteX5" fmla="*/ 2986088 w 2986088"/>
                <a:gd name="connsiteY5" fmla="*/ 0 h 2114550"/>
                <a:gd name="connsiteX6" fmla="*/ 2986088 w 2986088"/>
                <a:gd name="connsiteY6" fmla="*/ 0 h 2114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986088" h="2114550">
                  <a:moveTo>
                    <a:pt x="0" y="2114550"/>
                  </a:moveTo>
                  <a:cubicBezTo>
                    <a:pt x="226219" y="1888331"/>
                    <a:pt x="452438" y="1662112"/>
                    <a:pt x="614363" y="1514475"/>
                  </a:cubicBezTo>
                  <a:cubicBezTo>
                    <a:pt x="776288" y="1366838"/>
                    <a:pt x="971550" y="1228725"/>
                    <a:pt x="971550" y="1228725"/>
                  </a:cubicBezTo>
                  <a:cubicBezTo>
                    <a:pt x="1126331" y="1107281"/>
                    <a:pt x="1323975" y="935832"/>
                    <a:pt x="1543050" y="785813"/>
                  </a:cubicBezTo>
                  <a:cubicBezTo>
                    <a:pt x="1762125" y="635794"/>
                    <a:pt x="2045494" y="459582"/>
                    <a:pt x="2286000" y="328613"/>
                  </a:cubicBezTo>
                  <a:cubicBezTo>
                    <a:pt x="2526506" y="197644"/>
                    <a:pt x="2986088" y="0"/>
                    <a:pt x="2986088" y="0"/>
                  </a:cubicBezTo>
                  <a:lnTo>
                    <a:pt x="2986088" y="0"/>
                  </a:lnTo>
                </a:path>
              </a:pathLst>
            </a:cu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19" name="그룹 18"/>
            <p:cNvGrpSpPr/>
            <p:nvPr/>
          </p:nvGrpSpPr>
          <p:grpSpPr>
            <a:xfrm>
              <a:off x="5072067" y="2393149"/>
              <a:ext cx="1464478" cy="321471"/>
              <a:chOff x="5072067" y="2393149"/>
              <a:chExt cx="1464478" cy="321471"/>
            </a:xfrm>
          </p:grpSpPr>
          <p:sp>
            <p:nvSpPr>
              <p:cNvPr id="11" name="자유형 10"/>
              <p:cNvSpPr/>
              <p:nvPr/>
            </p:nvSpPr>
            <p:spPr>
              <a:xfrm>
                <a:off x="5072067" y="2500306"/>
                <a:ext cx="1428760" cy="214314"/>
              </a:xfrm>
              <a:custGeom>
                <a:avLst/>
                <a:gdLst>
                  <a:gd name="connsiteX0" fmla="*/ 0 w 1671637"/>
                  <a:gd name="connsiteY0" fmla="*/ 328612 h 328612"/>
                  <a:gd name="connsiteX1" fmla="*/ 414337 w 1671637"/>
                  <a:gd name="connsiteY1" fmla="*/ 185737 h 328612"/>
                  <a:gd name="connsiteX2" fmla="*/ 800100 w 1671637"/>
                  <a:gd name="connsiteY2" fmla="*/ 71437 h 328612"/>
                  <a:gd name="connsiteX3" fmla="*/ 1200150 w 1671637"/>
                  <a:gd name="connsiteY3" fmla="*/ 14287 h 328612"/>
                  <a:gd name="connsiteX4" fmla="*/ 1428750 w 1671637"/>
                  <a:gd name="connsiteY4" fmla="*/ 14287 h 328612"/>
                  <a:gd name="connsiteX5" fmla="*/ 1671637 w 1671637"/>
                  <a:gd name="connsiteY5" fmla="*/ 0 h 328612"/>
                  <a:gd name="connsiteX6" fmla="*/ 1671637 w 1671637"/>
                  <a:gd name="connsiteY6" fmla="*/ 0 h 328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71637" h="328612">
                    <a:moveTo>
                      <a:pt x="0" y="328612"/>
                    </a:moveTo>
                    <a:cubicBezTo>
                      <a:pt x="140493" y="278605"/>
                      <a:pt x="280987" y="228599"/>
                      <a:pt x="414337" y="185737"/>
                    </a:cubicBezTo>
                    <a:cubicBezTo>
                      <a:pt x="547687" y="142875"/>
                      <a:pt x="669131" y="100012"/>
                      <a:pt x="800100" y="71437"/>
                    </a:cubicBezTo>
                    <a:cubicBezTo>
                      <a:pt x="931069" y="42862"/>
                      <a:pt x="1095375" y="23812"/>
                      <a:pt x="1200150" y="14287"/>
                    </a:cubicBezTo>
                    <a:cubicBezTo>
                      <a:pt x="1304925" y="4762"/>
                      <a:pt x="1350169" y="16668"/>
                      <a:pt x="1428750" y="14287"/>
                    </a:cubicBezTo>
                    <a:cubicBezTo>
                      <a:pt x="1507331" y="11906"/>
                      <a:pt x="1671637" y="0"/>
                      <a:pt x="1671637" y="0"/>
                    </a:cubicBezTo>
                    <a:lnTo>
                      <a:pt x="1671637" y="0"/>
                    </a:lnTo>
                  </a:path>
                </a:pathLst>
              </a:custGeom>
              <a:ln w="285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" name="이등변 삼각형 11"/>
              <p:cNvSpPr/>
              <p:nvPr/>
            </p:nvSpPr>
            <p:spPr>
              <a:xfrm rot="5400000">
                <a:off x="6322231" y="2428868"/>
                <a:ext cx="250033" cy="178595"/>
              </a:xfrm>
              <a:prstGeom prst="triangle">
                <a:avLst>
                  <a:gd name="adj" fmla="val 54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cxnSp>
          <p:nvCxnSpPr>
            <p:cNvPr id="14" name="직선 연결선 13"/>
            <p:cNvCxnSpPr/>
            <p:nvPr/>
          </p:nvCxnSpPr>
          <p:spPr>
            <a:xfrm rot="5400000">
              <a:off x="3286116" y="4000504"/>
              <a:ext cx="3571900" cy="158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0" name="그룹 19"/>
            <p:cNvGrpSpPr/>
            <p:nvPr/>
          </p:nvGrpSpPr>
          <p:grpSpPr>
            <a:xfrm>
              <a:off x="5072066" y="3286124"/>
              <a:ext cx="1464478" cy="321471"/>
              <a:chOff x="5072067" y="2393149"/>
              <a:chExt cx="1464478" cy="321471"/>
            </a:xfrm>
          </p:grpSpPr>
          <p:sp>
            <p:nvSpPr>
              <p:cNvPr id="21" name="자유형 20"/>
              <p:cNvSpPr/>
              <p:nvPr/>
            </p:nvSpPr>
            <p:spPr>
              <a:xfrm>
                <a:off x="5072067" y="2500306"/>
                <a:ext cx="1428760" cy="214314"/>
              </a:xfrm>
              <a:custGeom>
                <a:avLst/>
                <a:gdLst>
                  <a:gd name="connsiteX0" fmla="*/ 0 w 1671637"/>
                  <a:gd name="connsiteY0" fmla="*/ 328612 h 328612"/>
                  <a:gd name="connsiteX1" fmla="*/ 414337 w 1671637"/>
                  <a:gd name="connsiteY1" fmla="*/ 185737 h 328612"/>
                  <a:gd name="connsiteX2" fmla="*/ 800100 w 1671637"/>
                  <a:gd name="connsiteY2" fmla="*/ 71437 h 328612"/>
                  <a:gd name="connsiteX3" fmla="*/ 1200150 w 1671637"/>
                  <a:gd name="connsiteY3" fmla="*/ 14287 h 328612"/>
                  <a:gd name="connsiteX4" fmla="*/ 1428750 w 1671637"/>
                  <a:gd name="connsiteY4" fmla="*/ 14287 h 328612"/>
                  <a:gd name="connsiteX5" fmla="*/ 1671637 w 1671637"/>
                  <a:gd name="connsiteY5" fmla="*/ 0 h 328612"/>
                  <a:gd name="connsiteX6" fmla="*/ 1671637 w 1671637"/>
                  <a:gd name="connsiteY6" fmla="*/ 0 h 328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71637" h="328612">
                    <a:moveTo>
                      <a:pt x="0" y="328612"/>
                    </a:moveTo>
                    <a:cubicBezTo>
                      <a:pt x="140493" y="278605"/>
                      <a:pt x="280987" y="228599"/>
                      <a:pt x="414337" y="185737"/>
                    </a:cubicBezTo>
                    <a:cubicBezTo>
                      <a:pt x="547687" y="142875"/>
                      <a:pt x="669131" y="100012"/>
                      <a:pt x="800100" y="71437"/>
                    </a:cubicBezTo>
                    <a:cubicBezTo>
                      <a:pt x="931069" y="42862"/>
                      <a:pt x="1095375" y="23812"/>
                      <a:pt x="1200150" y="14287"/>
                    </a:cubicBezTo>
                    <a:cubicBezTo>
                      <a:pt x="1304925" y="4762"/>
                      <a:pt x="1350169" y="16668"/>
                      <a:pt x="1428750" y="14287"/>
                    </a:cubicBezTo>
                    <a:cubicBezTo>
                      <a:pt x="1507331" y="11906"/>
                      <a:pt x="1671637" y="0"/>
                      <a:pt x="1671637" y="0"/>
                    </a:cubicBezTo>
                    <a:lnTo>
                      <a:pt x="1671637" y="0"/>
                    </a:lnTo>
                  </a:path>
                </a:pathLst>
              </a:custGeom>
              <a:ln w="285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" name="이등변 삼각형 21"/>
              <p:cNvSpPr/>
              <p:nvPr/>
            </p:nvSpPr>
            <p:spPr>
              <a:xfrm rot="5400000">
                <a:off x="6322231" y="2428868"/>
                <a:ext cx="250033" cy="178595"/>
              </a:xfrm>
              <a:prstGeom prst="triangle">
                <a:avLst>
                  <a:gd name="adj" fmla="val 54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grpSp>
          <p:nvGrpSpPr>
            <p:cNvPr id="23" name="그룹 22"/>
            <p:cNvGrpSpPr/>
            <p:nvPr/>
          </p:nvGrpSpPr>
          <p:grpSpPr>
            <a:xfrm>
              <a:off x="5072066" y="4071942"/>
              <a:ext cx="1464478" cy="321471"/>
              <a:chOff x="5072067" y="2393149"/>
              <a:chExt cx="1464478" cy="321471"/>
            </a:xfrm>
          </p:grpSpPr>
          <p:sp>
            <p:nvSpPr>
              <p:cNvPr id="24" name="자유형 23"/>
              <p:cNvSpPr/>
              <p:nvPr/>
            </p:nvSpPr>
            <p:spPr>
              <a:xfrm>
                <a:off x="5072067" y="2500306"/>
                <a:ext cx="1428760" cy="214314"/>
              </a:xfrm>
              <a:custGeom>
                <a:avLst/>
                <a:gdLst>
                  <a:gd name="connsiteX0" fmla="*/ 0 w 1671637"/>
                  <a:gd name="connsiteY0" fmla="*/ 328612 h 328612"/>
                  <a:gd name="connsiteX1" fmla="*/ 414337 w 1671637"/>
                  <a:gd name="connsiteY1" fmla="*/ 185737 h 328612"/>
                  <a:gd name="connsiteX2" fmla="*/ 800100 w 1671637"/>
                  <a:gd name="connsiteY2" fmla="*/ 71437 h 328612"/>
                  <a:gd name="connsiteX3" fmla="*/ 1200150 w 1671637"/>
                  <a:gd name="connsiteY3" fmla="*/ 14287 h 328612"/>
                  <a:gd name="connsiteX4" fmla="*/ 1428750 w 1671637"/>
                  <a:gd name="connsiteY4" fmla="*/ 14287 h 328612"/>
                  <a:gd name="connsiteX5" fmla="*/ 1671637 w 1671637"/>
                  <a:gd name="connsiteY5" fmla="*/ 0 h 328612"/>
                  <a:gd name="connsiteX6" fmla="*/ 1671637 w 1671637"/>
                  <a:gd name="connsiteY6" fmla="*/ 0 h 328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71637" h="328612">
                    <a:moveTo>
                      <a:pt x="0" y="328612"/>
                    </a:moveTo>
                    <a:cubicBezTo>
                      <a:pt x="140493" y="278605"/>
                      <a:pt x="280987" y="228599"/>
                      <a:pt x="414337" y="185737"/>
                    </a:cubicBezTo>
                    <a:cubicBezTo>
                      <a:pt x="547687" y="142875"/>
                      <a:pt x="669131" y="100012"/>
                      <a:pt x="800100" y="71437"/>
                    </a:cubicBezTo>
                    <a:cubicBezTo>
                      <a:pt x="931069" y="42862"/>
                      <a:pt x="1095375" y="23812"/>
                      <a:pt x="1200150" y="14287"/>
                    </a:cubicBezTo>
                    <a:cubicBezTo>
                      <a:pt x="1304925" y="4762"/>
                      <a:pt x="1350169" y="16668"/>
                      <a:pt x="1428750" y="14287"/>
                    </a:cubicBezTo>
                    <a:cubicBezTo>
                      <a:pt x="1507331" y="11906"/>
                      <a:pt x="1671637" y="0"/>
                      <a:pt x="1671637" y="0"/>
                    </a:cubicBezTo>
                    <a:lnTo>
                      <a:pt x="1671637" y="0"/>
                    </a:lnTo>
                  </a:path>
                </a:pathLst>
              </a:custGeom>
              <a:ln w="285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5" name="이등변 삼각형 24"/>
              <p:cNvSpPr/>
              <p:nvPr/>
            </p:nvSpPr>
            <p:spPr>
              <a:xfrm rot="5400000">
                <a:off x="6322231" y="2428868"/>
                <a:ext cx="250033" cy="178595"/>
              </a:xfrm>
              <a:prstGeom prst="triangle">
                <a:avLst>
                  <a:gd name="adj" fmla="val 54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grpSp>
          <p:nvGrpSpPr>
            <p:cNvPr id="26" name="그룹 25"/>
            <p:cNvGrpSpPr/>
            <p:nvPr/>
          </p:nvGrpSpPr>
          <p:grpSpPr>
            <a:xfrm>
              <a:off x="5072066" y="4857760"/>
              <a:ext cx="1464478" cy="321471"/>
              <a:chOff x="5072067" y="2393149"/>
              <a:chExt cx="1464478" cy="321471"/>
            </a:xfrm>
          </p:grpSpPr>
          <p:sp>
            <p:nvSpPr>
              <p:cNvPr id="27" name="자유형 26"/>
              <p:cNvSpPr/>
              <p:nvPr/>
            </p:nvSpPr>
            <p:spPr>
              <a:xfrm>
                <a:off x="5072067" y="2500306"/>
                <a:ext cx="1428760" cy="214314"/>
              </a:xfrm>
              <a:custGeom>
                <a:avLst/>
                <a:gdLst>
                  <a:gd name="connsiteX0" fmla="*/ 0 w 1671637"/>
                  <a:gd name="connsiteY0" fmla="*/ 328612 h 328612"/>
                  <a:gd name="connsiteX1" fmla="*/ 414337 w 1671637"/>
                  <a:gd name="connsiteY1" fmla="*/ 185737 h 328612"/>
                  <a:gd name="connsiteX2" fmla="*/ 800100 w 1671637"/>
                  <a:gd name="connsiteY2" fmla="*/ 71437 h 328612"/>
                  <a:gd name="connsiteX3" fmla="*/ 1200150 w 1671637"/>
                  <a:gd name="connsiteY3" fmla="*/ 14287 h 328612"/>
                  <a:gd name="connsiteX4" fmla="*/ 1428750 w 1671637"/>
                  <a:gd name="connsiteY4" fmla="*/ 14287 h 328612"/>
                  <a:gd name="connsiteX5" fmla="*/ 1671637 w 1671637"/>
                  <a:gd name="connsiteY5" fmla="*/ 0 h 328612"/>
                  <a:gd name="connsiteX6" fmla="*/ 1671637 w 1671637"/>
                  <a:gd name="connsiteY6" fmla="*/ 0 h 328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71637" h="328612">
                    <a:moveTo>
                      <a:pt x="0" y="328612"/>
                    </a:moveTo>
                    <a:cubicBezTo>
                      <a:pt x="140493" y="278605"/>
                      <a:pt x="280987" y="228599"/>
                      <a:pt x="414337" y="185737"/>
                    </a:cubicBezTo>
                    <a:cubicBezTo>
                      <a:pt x="547687" y="142875"/>
                      <a:pt x="669131" y="100012"/>
                      <a:pt x="800100" y="71437"/>
                    </a:cubicBezTo>
                    <a:cubicBezTo>
                      <a:pt x="931069" y="42862"/>
                      <a:pt x="1095375" y="23812"/>
                      <a:pt x="1200150" y="14287"/>
                    </a:cubicBezTo>
                    <a:cubicBezTo>
                      <a:pt x="1304925" y="4762"/>
                      <a:pt x="1350169" y="16668"/>
                      <a:pt x="1428750" y="14287"/>
                    </a:cubicBezTo>
                    <a:cubicBezTo>
                      <a:pt x="1507331" y="11906"/>
                      <a:pt x="1671637" y="0"/>
                      <a:pt x="1671637" y="0"/>
                    </a:cubicBezTo>
                    <a:lnTo>
                      <a:pt x="1671637" y="0"/>
                    </a:lnTo>
                  </a:path>
                </a:pathLst>
              </a:custGeom>
              <a:ln w="285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8" name="이등변 삼각형 27"/>
              <p:cNvSpPr/>
              <p:nvPr/>
            </p:nvSpPr>
            <p:spPr>
              <a:xfrm rot="5400000">
                <a:off x="6322231" y="2428868"/>
                <a:ext cx="250033" cy="178595"/>
              </a:xfrm>
              <a:prstGeom prst="triangle">
                <a:avLst>
                  <a:gd name="adj" fmla="val 54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29" name="직사각형 28"/>
            <p:cNvSpPr/>
            <p:nvPr/>
          </p:nvSpPr>
          <p:spPr>
            <a:xfrm>
              <a:off x="6659024" y="2285992"/>
              <a:ext cx="248497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ko-KR" dirty="0"/>
                <a:t>(</a:t>
              </a:r>
              <a:r>
                <a:rPr lang="ko-KR" altLang="en-US" dirty="0"/>
                <a:t>완전한 생활수준보장</a:t>
              </a:r>
              <a:r>
                <a:rPr lang="en-US" altLang="ko-KR" dirty="0"/>
                <a:t>)</a:t>
              </a:r>
            </a:p>
          </p:txBody>
        </p:sp>
        <p:sp>
          <p:nvSpPr>
            <p:cNvPr id="30" name="직사각형 29"/>
            <p:cNvSpPr/>
            <p:nvPr/>
          </p:nvSpPr>
          <p:spPr>
            <a:xfrm>
              <a:off x="6659024" y="3214686"/>
              <a:ext cx="248497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ko-KR" dirty="0"/>
                <a:t>(</a:t>
              </a:r>
              <a:r>
                <a:rPr lang="ko-KR" altLang="en-US" dirty="0"/>
                <a:t>부분적 생활수준보장</a:t>
              </a:r>
              <a:r>
                <a:rPr lang="en-US" altLang="ko-KR" dirty="0"/>
                <a:t>)</a:t>
              </a:r>
            </a:p>
          </p:txBody>
        </p:sp>
        <p:sp>
          <p:nvSpPr>
            <p:cNvPr id="31" name="직사각형 30"/>
            <p:cNvSpPr/>
            <p:nvPr/>
          </p:nvSpPr>
          <p:spPr>
            <a:xfrm>
              <a:off x="6659024" y="4000504"/>
              <a:ext cx="171072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ko-KR" dirty="0"/>
                <a:t>(</a:t>
              </a:r>
              <a:r>
                <a:rPr lang="ko-KR" altLang="en-US" dirty="0"/>
                <a:t>기초생활보장</a:t>
              </a:r>
              <a:r>
                <a:rPr lang="en-US" altLang="ko-KR" dirty="0"/>
                <a:t>)</a:t>
              </a:r>
            </a:p>
          </p:txBody>
        </p:sp>
        <p:sp>
          <p:nvSpPr>
            <p:cNvPr id="32" name="직사각형 31"/>
            <p:cNvSpPr/>
            <p:nvPr/>
          </p:nvSpPr>
          <p:spPr>
            <a:xfrm>
              <a:off x="6643702" y="4857760"/>
              <a:ext cx="171072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ko-KR" dirty="0"/>
                <a:t>(</a:t>
              </a:r>
              <a:r>
                <a:rPr lang="ko-KR" altLang="en-US" dirty="0"/>
                <a:t>최저생활보장</a:t>
              </a:r>
              <a:r>
                <a:rPr lang="en-US" altLang="ko-KR" dirty="0"/>
                <a:t>)</a:t>
              </a:r>
            </a:p>
          </p:txBody>
        </p:sp>
        <p:sp>
          <p:nvSpPr>
            <p:cNvPr id="33" name="직사각형 32"/>
            <p:cNvSpPr/>
            <p:nvPr/>
          </p:nvSpPr>
          <p:spPr>
            <a:xfrm>
              <a:off x="7572396" y="5786454"/>
              <a:ext cx="64633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ko-KR" altLang="en-US" dirty="0"/>
                <a:t>시간</a:t>
              </a:r>
              <a:endParaRPr lang="en-US" altLang="ko-KR" dirty="0"/>
            </a:p>
          </p:txBody>
        </p:sp>
        <p:sp>
          <p:nvSpPr>
            <p:cNvPr id="34" name="직사각형 33"/>
            <p:cNvSpPr/>
            <p:nvPr/>
          </p:nvSpPr>
          <p:spPr>
            <a:xfrm>
              <a:off x="642910" y="1496785"/>
              <a:ext cx="646331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ko-KR" altLang="en-US" dirty="0"/>
                <a:t>소득</a:t>
              </a:r>
              <a:endParaRPr lang="en-US" altLang="ko-KR" dirty="0"/>
            </a:p>
            <a:p>
              <a:r>
                <a:rPr lang="ko-KR" altLang="en-US" dirty="0"/>
                <a:t>수준</a:t>
              </a:r>
              <a:endParaRPr lang="en-US" altLang="ko-KR" dirty="0"/>
            </a:p>
          </p:txBody>
        </p:sp>
        <p:sp>
          <p:nvSpPr>
            <p:cNvPr id="35" name="직사각형 34"/>
            <p:cNvSpPr/>
            <p:nvPr/>
          </p:nvSpPr>
          <p:spPr>
            <a:xfrm>
              <a:off x="4857752" y="5786454"/>
              <a:ext cx="355867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ko-KR" dirty="0"/>
                <a:t>t</a:t>
              </a:r>
              <a:r>
                <a:rPr lang="en-US" altLang="ko-KR" baseline="-25000" dirty="0"/>
                <a:t>o</a:t>
              </a: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2123728" y="6252752"/>
            <a:ext cx="44662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/>
              <a:t>[</a:t>
            </a:r>
            <a:r>
              <a:rPr lang="ko-KR" altLang="en-US" dirty="0"/>
              <a:t>그림</a:t>
            </a:r>
            <a:r>
              <a:rPr lang="en-US" altLang="ko-KR" dirty="0"/>
              <a:t>13-1] </a:t>
            </a:r>
            <a:r>
              <a:rPr lang="ko-KR" altLang="en-US" dirty="0"/>
              <a:t>현금급여의 수준별 유형 </a:t>
            </a:r>
            <a:r>
              <a:rPr lang="en-US" altLang="ko-KR" dirty="0"/>
              <a:t>p.326</a:t>
            </a:r>
            <a:endParaRPr lang="ko-KR" altLang="en-US" dirty="0"/>
          </a:p>
        </p:txBody>
      </p:sp>
    </p:spTree>
  </p:cSld>
  <p:clrMapOvr>
    <a:masterClrMapping/>
  </p:clrMapOvr>
  <p:transition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158" y="1262069"/>
            <a:ext cx="8501122" cy="4667261"/>
          </a:xfrm>
        </p:spPr>
        <p:txBody>
          <a:bodyPr>
            <a:noAutofit/>
          </a:bodyPr>
          <a:lstStyle/>
          <a:p>
            <a:pPr>
              <a:lnSpc>
                <a:spcPct val="125000"/>
              </a:lnSpc>
              <a:spcBef>
                <a:spcPts val="500"/>
              </a:spcBef>
              <a:buNone/>
            </a:pPr>
            <a:r>
              <a:rPr lang="en-US" altLang="ko-KR" sz="1800" dirty="0"/>
              <a:t>(2) </a:t>
            </a:r>
            <a:r>
              <a:rPr lang="ko-KR" altLang="en-US" sz="1800" dirty="0"/>
              <a:t>기초생활보장</a:t>
            </a:r>
            <a:endParaRPr lang="en-US" altLang="ko-KR" sz="1800" dirty="0"/>
          </a:p>
          <a:p>
            <a:pPr>
              <a:lnSpc>
                <a:spcPct val="125000"/>
              </a:lnSpc>
              <a:spcBef>
                <a:spcPts val="500"/>
              </a:spcBef>
              <a:buNone/>
            </a:pPr>
            <a:endParaRPr lang="en-US" altLang="ko-KR" sz="1000" dirty="0"/>
          </a:p>
          <a:p>
            <a:pPr marL="450850" indent="-255588">
              <a:lnSpc>
                <a:spcPct val="125000"/>
              </a:lnSpc>
              <a:spcBef>
                <a:spcPts val="500"/>
              </a:spcBef>
            </a:pPr>
            <a:r>
              <a:rPr lang="ko-KR" altLang="en-US" sz="1800" dirty="0"/>
              <a:t>사회문화적 최저수준</a:t>
            </a:r>
            <a:br>
              <a:rPr lang="en-US" altLang="ko-KR" sz="1800" dirty="0"/>
            </a:br>
            <a:r>
              <a:rPr lang="en-US" altLang="ko-KR" sz="1800" dirty="0"/>
              <a:t>(socio-cultural existence minimum)</a:t>
            </a:r>
          </a:p>
          <a:p>
            <a:pPr marL="450850" indent="-255588">
              <a:lnSpc>
                <a:spcPct val="125000"/>
              </a:lnSpc>
              <a:spcBef>
                <a:spcPts val="500"/>
              </a:spcBef>
            </a:pPr>
            <a:r>
              <a:rPr lang="ko-KR" altLang="en-US" sz="1800" dirty="0"/>
              <a:t>빈자의 존엄성과 건장한 사회일원으로서 참여 지원</a:t>
            </a:r>
            <a:endParaRPr lang="en-US" altLang="ko-KR" sz="1800" dirty="0"/>
          </a:p>
          <a:p>
            <a:pPr marL="450850" lvl="1" indent="-255588">
              <a:lnSpc>
                <a:spcPct val="125000"/>
              </a:lnSpc>
              <a:spcBef>
                <a:spcPts val="500"/>
              </a:spcBef>
              <a:buNone/>
            </a:pPr>
            <a:r>
              <a:rPr lang="en-US" altLang="ko-KR" sz="1800" dirty="0"/>
              <a:t>    - </a:t>
            </a:r>
            <a:r>
              <a:rPr lang="ko-KR" altLang="en-US" sz="1800" dirty="0"/>
              <a:t>사회적 배제를 방지</a:t>
            </a:r>
            <a:endParaRPr lang="en-US" altLang="ko-KR" sz="1800" dirty="0"/>
          </a:p>
          <a:p>
            <a:pPr marL="450850" indent="-255588">
              <a:lnSpc>
                <a:spcPct val="125000"/>
              </a:lnSpc>
              <a:spcBef>
                <a:spcPts val="500"/>
              </a:spcBef>
            </a:pPr>
            <a:r>
              <a:rPr lang="ko-KR" altLang="en-US" sz="1800" dirty="0"/>
              <a:t>상대적 빈곤</a:t>
            </a:r>
            <a:endParaRPr lang="en-US" altLang="ko-KR" sz="1800" dirty="0"/>
          </a:p>
          <a:p>
            <a:pPr marL="450850" indent="-255588">
              <a:lnSpc>
                <a:spcPct val="125000"/>
              </a:lnSpc>
              <a:spcBef>
                <a:spcPts val="500"/>
              </a:spcBef>
            </a:pPr>
            <a:r>
              <a:rPr lang="ko-KR" altLang="en-US" sz="1800" dirty="0"/>
              <a:t>최저생계비</a:t>
            </a:r>
            <a:endParaRPr lang="en-US" altLang="ko-KR" sz="1800" dirty="0"/>
          </a:p>
          <a:p>
            <a:pPr marL="450850" indent="-255588">
              <a:lnSpc>
                <a:spcPct val="125000"/>
              </a:lnSpc>
              <a:spcBef>
                <a:spcPts val="0"/>
              </a:spcBef>
              <a:buNone/>
            </a:pPr>
            <a:r>
              <a:rPr lang="ko-KR" altLang="en-US" sz="1800" dirty="0"/>
              <a:t>    </a:t>
            </a:r>
            <a:r>
              <a:rPr lang="en-US" altLang="ko-KR" sz="1800" dirty="0"/>
              <a:t>: </a:t>
            </a:r>
            <a:r>
              <a:rPr lang="ko-KR" altLang="en-US" sz="1800" dirty="0"/>
              <a:t>국민평균소득의 </a:t>
            </a:r>
            <a:r>
              <a:rPr lang="en-US" altLang="ko-KR" sz="1800" dirty="0"/>
              <a:t>x %</a:t>
            </a:r>
          </a:p>
          <a:p>
            <a:pPr marL="719138" indent="-255588">
              <a:lnSpc>
                <a:spcPct val="125000"/>
              </a:lnSpc>
              <a:spcBef>
                <a:spcPts val="0"/>
              </a:spcBef>
              <a:buNone/>
            </a:pPr>
            <a:r>
              <a:rPr lang="de-DE" altLang="ko-KR" sz="1800" dirty="0">
                <a:latin typeface="+mn-ea"/>
              </a:rPr>
              <a:t>  - OECD : </a:t>
            </a:r>
            <a:r>
              <a:rPr lang="ko-KR" altLang="en-US" sz="1800" dirty="0">
                <a:latin typeface="+mn-ea"/>
              </a:rPr>
              <a:t>중위소득의 </a:t>
            </a:r>
            <a:r>
              <a:rPr lang="en-US" altLang="ko-KR" sz="1800" dirty="0">
                <a:latin typeface="+mn-ea"/>
              </a:rPr>
              <a:t>40%, 50%, 60%</a:t>
            </a:r>
          </a:p>
          <a:p>
            <a:pPr marL="719138" indent="-255588">
              <a:lnSpc>
                <a:spcPct val="125000"/>
              </a:lnSpc>
              <a:spcBef>
                <a:spcPts val="0"/>
              </a:spcBef>
              <a:buNone/>
            </a:pPr>
            <a:r>
              <a:rPr lang="en-US" altLang="ko-KR" sz="1800" dirty="0">
                <a:latin typeface="+mn-ea"/>
              </a:rPr>
              <a:t>  - World Bank : </a:t>
            </a:r>
            <a:r>
              <a:rPr lang="ko-KR" altLang="en-US" sz="1800" dirty="0">
                <a:latin typeface="+mn-ea"/>
              </a:rPr>
              <a:t>개발도상국은 평균소득의 </a:t>
            </a:r>
            <a:r>
              <a:rPr lang="en-US" altLang="ko-KR" sz="1800" dirty="0">
                <a:latin typeface="+mn-ea"/>
              </a:rPr>
              <a:t>1/3, </a:t>
            </a:r>
            <a:r>
              <a:rPr lang="ko-KR" altLang="en-US" sz="1800" dirty="0">
                <a:latin typeface="+mn-ea"/>
              </a:rPr>
              <a:t>선진국은 평균소득의 </a:t>
            </a:r>
            <a:r>
              <a:rPr lang="en-US" altLang="ko-KR" sz="1800" dirty="0">
                <a:latin typeface="+mn-ea"/>
              </a:rPr>
              <a:t>½-</a:t>
            </a:r>
          </a:p>
          <a:p>
            <a:pPr marL="719138" indent="-255588">
              <a:lnSpc>
                <a:spcPct val="125000"/>
              </a:lnSpc>
              <a:spcBef>
                <a:spcPts val="0"/>
              </a:spcBef>
              <a:buNone/>
            </a:pPr>
            <a:r>
              <a:rPr lang="en-US" altLang="ko-KR" sz="1800" dirty="0">
                <a:latin typeface="+mn-ea"/>
              </a:rPr>
              <a:t>  - </a:t>
            </a:r>
            <a:r>
              <a:rPr lang="ko-KR" altLang="en-US" sz="1800" dirty="0">
                <a:latin typeface="+mn-ea"/>
              </a:rPr>
              <a:t>일본 </a:t>
            </a:r>
            <a:r>
              <a:rPr lang="en-US" altLang="ko-KR" sz="1800" dirty="0">
                <a:latin typeface="+mn-ea"/>
              </a:rPr>
              <a:t>: </a:t>
            </a:r>
            <a:r>
              <a:rPr lang="ko-KR" altLang="en-US" sz="1800" dirty="0">
                <a:latin typeface="+mn-ea"/>
              </a:rPr>
              <a:t>평균소비지출의 </a:t>
            </a:r>
            <a:r>
              <a:rPr lang="en-US" altLang="ko-KR" sz="1800" dirty="0">
                <a:latin typeface="+mn-ea"/>
              </a:rPr>
              <a:t>68%</a:t>
            </a:r>
          </a:p>
        </p:txBody>
      </p:sp>
    </p:spTree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85762" y="2760689"/>
            <a:ext cx="8543956" cy="3025765"/>
          </a:xfrm>
        </p:spPr>
        <p:txBody>
          <a:bodyPr>
            <a:normAutofit/>
          </a:bodyPr>
          <a:lstStyle/>
          <a:p>
            <a:pPr marL="457200" indent="-457200">
              <a:lnSpc>
                <a:spcPct val="130000"/>
              </a:lnSpc>
              <a:spcBef>
                <a:spcPts val="500"/>
              </a:spcBef>
              <a:buNone/>
            </a:pPr>
            <a:r>
              <a:rPr lang="en-US" altLang="ko-KR" sz="2000" dirty="0"/>
              <a:t>1. </a:t>
            </a:r>
            <a:r>
              <a:rPr lang="ko-KR" altLang="en-US" sz="2000" dirty="0"/>
              <a:t>보상</a:t>
            </a:r>
            <a:r>
              <a:rPr lang="en-US" altLang="ko-KR" sz="2000" dirty="0"/>
              <a:t>(compensation)</a:t>
            </a:r>
          </a:p>
          <a:p>
            <a:pPr marL="457200" indent="-457200">
              <a:lnSpc>
                <a:spcPct val="130000"/>
              </a:lnSpc>
              <a:spcBef>
                <a:spcPts val="500"/>
              </a:spcBef>
              <a:buAutoNum type="arabicPeriod"/>
            </a:pPr>
            <a:endParaRPr lang="en-US" altLang="ko-KR" sz="1000" dirty="0"/>
          </a:p>
          <a:p>
            <a:pPr marL="538163">
              <a:lnSpc>
                <a:spcPct val="130000"/>
              </a:lnSpc>
              <a:spcBef>
                <a:spcPts val="500"/>
              </a:spcBef>
            </a:pPr>
            <a:r>
              <a:rPr lang="ko-KR" altLang="en-US" sz="1800" dirty="0"/>
              <a:t>사회적 애로요인으로 인한 경제적 또는 </a:t>
            </a:r>
            <a:br>
              <a:rPr lang="en-US" altLang="ko-KR" sz="1800" dirty="0"/>
            </a:br>
            <a:r>
              <a:rPr lang="ko-KR" altLang="en-US" sz="1800" dirty="0"/>
              <a:t>비경제적 피해의 보상 또는 보전</a:t>
            </a:r>
            <a:endParaRPr lang="en-US" altLang="ko-KR" sz="1800" dirty="0"/>
          </a:p>
          <a:p>
            <a:pPr marL="538163">
              <a:lnSpc>
                <a:spcPct val="130000"/>
              </a:lnSpc>
              <a:spcBef>
                <a:spcPts val="500"/>
              </a:spcBef>
            </a:pPr>
            <a:r>
              <a:rPr lang="ko-KR" altLang="en-US" sz="1800" dirty="0"/>
              <a:t>보상의 종류</a:t>
            </a:r>
            <a:endParaRPr lang="en-US" altLang="ko-KR" sz="1800" dirty="0"/>
          </a:p>
          <a:p>
            <a:pPr lvl="1">
              <a:lnSpc>
                <a:spcPct val="130000"/>
              </a:lnSpc>
              <a:spcBef>
                <a:spcPts val="500"/>
              </a:spcBef>
            </a:pPr>
            <a:r>
              <a:rPr lang="ko-KR" altLang="en-US" sz="1800" dirty="0" err="1"/>
              <a:t>소득대체형</a:t>
            </a:r>
            <a:r>
              <a:rPr lang="ko-KR" altLang="en-US" sz="1800" dirty="0"/>
              <a:t> 급여 </a:t>
            </a:r>
            <a:r>
              <a:rPr lang="en-US" altLang="ko-KR" sz="1800" dirty="0"/>
              <a:t>: (</a:t>
            </a:r>
            <a:r>
              <a:rPr lang="ko-KR" altLang="en-US" sz="1800" dirty="0"/>
              <a:t>현금급여</a:t>
            </a:r>
            <a:r>
              <a:rPr lang="en-US" altLang="ko-KR" sz="1800" dirty="0"/>
              <a:t>:</a:t>
            </a:r>
            <a:r>
              <a:rPr lang="ko-KR" altLang="en-US" sz="1800" dirty="0"/>
              <a:t>연금</a:t>
            </a:r>
            <a:r>
              <a:rPr lang="en-US" altLang="ko-KR" sz="1800" dirty="0"/>
              <a:t>, </a:t>
            </a:r>
            <a:r>
              <a:rPr lang="ko-KR" altLang="en-US" sz="1800" dirty="0"/>
              <a:t>실업급여</a:t>
            </a:r>
            <a:r>
              <a:rPr lang="en-US" altLang="ko-KR" sz="1800" dirty="0"/>
              <a:t>, </a:t>
            </a:r>
            <a:r>
              <a:rPr lang="ko-KR" altLang="en-US" sz="1800" dirty="0"/>
              <a:t>휴업급여</a:t>
            </a:r>
            <a:r>
              <a:rPr lang="en-US" altLang="ko-KR" sz="1800" dirty="0"/>
              <a:t>)</a:t>
            </a:r>
          </a:p>
          <a:p>
            <a:pPr lvl="1">
              <a:lnSpc>
                <a:spcPct val="130000"/>
              </a:lnSpc>
              <a:spcBef>
                <a:spcPts val="500"/>
              </a:spcBef>
            </a:pPr>
            <a:r>
              <a:rPr lang="ko-KR" altLang="en-US" sz="1800" dirty="0" err="1"/>
              <a:t>소득보충형</a:t>
            </a:r>
            <a:r>
              <a:rPr lang="ko-KR" altLang="en-US" sz="1800" dirty="0"/>
              <a:t> 급여 </a:t>
            </a:r>
            <a:r>
              <a:rPr lang="en-US" altLang="ko-KR" sz="1800" dirty="0"/>
              <a:t>: (</a:t>
            </a:r>
            <a:r>
              <a:rPr lang="ko-KR" altLang="en-US" sz="1800" dirty="0"/>
              <a:t>현금 또는 현물급여</a:t>
            </a:r>
            <a:r>
              <a:rPr lang="en-US" altLang="ko-KR" sz="1800" dirty="0"/>
              <a:t>: </a:t>
            </a:r>
            <a:r>
              <a:rPr lang="ko-KR" altLang="en-US" sz="1800" dirty="0"/>
              <a:t>아동수당</a:t>
            </a:r>
            <a:r>
              <a:rPr lang="en-US" altLang="ko-KR" sz="1800" dirty="0"/>
              <a:t>, </a:t>
            </a:r>
            <a:r>
              <a:rPr lang="ko-KR" altLang="en-US" sz="1800" dirty="0"/>
              <a:t>요양급여</a:t>
            </a:r>
            <a:r>
              <a:rPr lang="en-US" altLang="ko-KR" sz="1800" dirty="0"/>
              <a:t>)</a:t>
            </a:r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42928" y="142860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ko-KR" altLang="en-US" sz="2800" dirty="0"/>
              <a:t>제</a:t>
            </a:r>
            <a:r>
              <a:rPr lang="en-US" altLang="ko-KR" sz="2800" dirty="0"/>
              <a:t>1</a:t>
            </a:r>
            <a:r>
              <a:rPr lang="ko-KR" altLang="en-US" sz="2800" dirty="0"/>
              <a:t>절 급여의 목표</a:t>
            </a:r>
          </a:p>
        </p:txBody>
      </p:sp>
      <p:sp>
        <p:nvSpPr>
          <p:cNvPr id="5" name="직사각형 4"/>
          <p:cNvSpPr/>
          <p:nvPr/>
        </p:nvSpPr>
        <p:spPr>
          <a:xfrm>
            <a:off x="1928794" y="1571612"/>
            <a:ext cx="5000660" cy="785818"/>
          </a:xfrm>
          <a:prstGeom prst="rect">
            <a:avLst/>
          </a:prstGeom>
          <a:ln>
            <a:noFill/>
          </a:ln>
          <a:effectLst>
            <a:outerShdw blurRad="50800" dist="38100" dir="5400000" rotWithShape="0">
              <a:srgbClr val="000000">
                <a:alpha val="35000"/>
              </a:srgbClr>
            </a:outerShdw>
            <a:softEdge rad="31750"/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2000" b="1" dirty="0">
                <a:latin typeface="+mj-ea"/>
                <a:ea typeface="+mj-ea"/>
              </a:rPr>
              <a:t>급여의 목표 </a:t>
            </a:r>
            <a:r>
              <a:rPr lang="en-US" altLang="ko-KR" sz="2000" b="1" dirty="0">
                <a:latin typeface="+mj-ea"/>
                <a:ea typeface="+mj-ea"/>
              </a:rPr>
              <a:t>: </a:t>
            </a:r>
            <a:r>
              <a:rPr lang="ko-KR" altLang="en-US" sz="2000" b="1" dirty="0">
                <a:latin typeface="+mj-ea"/>
                <a:ea typeface="+mj-ea"/>
              </a:rPr>
              <a:t>보상</a:t>
            </a:r>
            <a:r>
              <a:rPr lang="en-US" altLang="ko-KR" sz="2000" b="1" dirty="0">
                <a:latin typeface="+mj-ea"/>
                <a:ea typeface="+mj-ea"/>
              </a:rPr>
              <a:t>, </a:t>
            </a:r>
            <a:r>
              <a:rPr lang="ko-KR" altLang="en-US" sz="2000" b="1" dirty="0">
                <a:latin typeface="+mj-ea"/>
                <a:ea typeface="+mj-ea"/>
              </a:rPr>
              <a:t>예방</a:t>
            </a:r>
            <a:r>
              <a:rPr lang="en-US" altLang="ko-KR" sz="2000" b="1" dirty="0">
                <a:latin typeface="+mj-ea"/>
                <a:ea typeface="+mj-ea"/>
              </a:rPr>
              <a:t>, </a:t>
            </a:r>
            <a:r>
              <a:rPr lang="ko-KR" altLang="en-US" sz="2000" b="1" dirty="0">
                <a:latin typeface="+mj-ea"/>
                <a:ea typeface="+mj-ea"/>
              </a:rPr>
              <a:t>재활로 구분</a:t>
            </a:r>
          </a:p>
        </p:txBody>
      </p:sp>
    </p:spTree>
  </p:cSld>
  <p:clrMapOvr>
    <a:masterClrMapping/>
  </p:clrMapOvr>
  <p:transition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734888" y="1070687"/>
            <a:ext cx="8229600" cy="3929949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  <a:buNone/>
            </a:pPr>
            <a:r>
              <a:rPr lang="en-US" altLang="ko-KR" sz="1800" dirty="0"/>
              <a:t>(3) </a:t>
            </a:r>
            <a:r>
              <a:rPr lang="ko-KR" altLang="en-US" sz="1800" dirty="0"/>
              <a:t>부분적 생활수준보장</a:t>
            </a:r>
            <a:endParaRPr lang="en-US" altLang="ko-KR" sz="1800" dirty="0"/>
          </a:p>
          <a:p>
            <a:pPr marL="450850" indent="-255588">
              <a:lnSpc>
                <a:spcPct val="125000"/>
              </a:lnSpc>
              <a:spcBef>
                <a:spcPts val="500"/>
              </a:spcBef>
            </a:pPr>
            <a:r>
              <a:rPr lang="ko-KR" altLang="en-US" sz="1800" dirty="0"/>
              <a:t>소득단절로 인한 상실된 소득의 일정부분 보장</a:t>
            </a:r>
            <a:endParaRPr lang="en-US" altLang="ko-KR" sz="1800" dirty="0"/>
          </a:p>
          <a:p>
            <a:pPr marL="450850" indent="-255588">
              <a:lnSpc>
                <a:spcPct val="125000"/>
              </a:lnSpc>
              <a:spcBef>
                <a:spcPts val="500"/>
              </a:spcBef>
            </a:pPr>
            <a:r>
              <a:rPr lang="ko-KR" altLang="en-US" sz="1800" dirty="0"/>
              <a:t>사회보험</a:t>
            </a:r>
            <a:endParaRPr lang="en-US" altLang="ko-KR" sz="1800" dirty="0"/>
          </a:p>
          <a:p>
            <a:pPr marL="450850" indent="-255588">
              <a:lnSpc>
                <a:spcPct val="125000"/>
              </a:lnSpc>
              <a:spcBef>
                <a:spcPts val="0"/>
              </a:spcBef>
              <a:buNone/>
            </a:pPr>
            <a:r>
              <a:rPr lang="en-US" altLang="ko-KR" sz="1800" dirty="0"/>
              <a:t>  : </a:t>
            </a:r>
            <a:r>
              <a:rPr lang="ko-KR" altLang="en-US" sz="1800" dirty="0"/>
              <a:t>연금급여 </a:t>
            </a:r>
            <a:r>
              <a:rPr lang="en-US" altLang="ko-KR" sz="1800" dirty="0"/>
              <a:t>60% - 50% - 40%, </a:t>
            </a:r>
            <a:r>
              <a:rPr lang="ko-KR" altLang="en-US" sz="1800" dirty="0"/>
              <a:t>실업급여 </a:t>
            </a:r>
            <a:r>
              <a:rPr lang="en-US" altLang="ko-KR" sz="1800" dirty="0"/>
              <a:t>50%, </a:t>
            </a:r>
            <a:r>
              <a:rPr lang="ko-KR" altLang="en-US" sz="1800" dirty="0"/>
              <a:t>휴업급여 </a:t>
            </a:r>
            <a:r>
              <a:rPr lang="en-US" altLang="ko-KR" sz="1800" dirty="0"/>
              <a:t>70%</a:t>
            </a:r>
          </a:p>
          <a:p>
            <a:pPr marL="450850" indent="-255588">
              <a:lnSpc>
                <a:spcPct val="125000"/>
              </a:lnSpc>
              <a:spcBef>
                <a:spcPts val="500"/>
              </a:spcBef>
            </a:pPr>
            <a:r>
              <a:rPr lang="ko-KR" altLang="en-US" sz="1800" dirty="0"/>
              <a:t>단점</a:t>
            </a:r>
            <a:endParaRPr lang="en-US" altLang="ko-KR" sz="1800" dirty="0"/>
          </a:p>
          <a:p>
            <a:pPr marL="450850" indent="-255588">
              <a:lnSpc>
                <a:spcPct val="125000"/>
              </a:lnSpc>
              <a:spcBef>
                <a:spcPts val="0"/>
              </a:spcBef>
              <a:buNone/>
            </a:pPr>
            <a:r>
              <a:rPr lang="en-US" altLang="ko-KR" sz="1800" dirty="0"/>
              <a:t>  : </a:t>
            </a:r>
            <a:r>
              <a:rPr lang="ko-KR" altLang="en-US" sz="1800" dirty="0"/>
              <a:t>불완전한 종전생활수준 보장</a:t>
            </a:r>
            <a:r>
              <a:rPr lang="en-US" altLang="ko-KR" sz="1800" dirty="0"/>
              <a:t>, </a:t>
            </a:r>
            <a:r>
              <a:rPr lang="ko-KR" altLang="en-US" sz="1800" dirty="0"/>
              <a:t>분배정책적 수단으로서 한계</a:t>
            </a:r>
            <a:endParaRPr lang="en-US" altLang="ko-KR" sz="1800" dirty="0"/>
          </a:p>
          <a:p>
            <a:pPr>
              <a:lnSpc>
                <a:spcPct val="110000"/>
              </a:lnSpc>
              <a:buNone/>
            </a:pPr>
            <a:endParaRPr lang="en-US" altLang="ko-KR" sz="1800" dirty="0"/>
          </a:p>
          <a:p>
            <a:pPr>
              <a:lnSpc>
                <a:spcPct val="110000"/>
              </a:lnSpc>
              <a:buNone/>
            </a:pPr>
            <a:r>
              <a:rPr lang="en-US" altLang="ko-KR" sz="1800" dirty="0"/>
              <a:t>(4) </a:t>
            </a:r>
            <a:r>
              <a:rPr lang="ko-KR" altLang="en-US" sz="1800" dirty="0"/>
              <a:t>완전한 생활수준보장</a:t>
            </a:r>
            <a:endParaRPr lang="en-US" altLang="ko-KR" sz="1800" dirty="0"/>
          </a:p>
          <a:p>
            <a:pPr marL="450850" indent="-255588">
              <a:lnSpc>
                <a:spcPct val="125000"/>
              </a:lnSpc>
              <a:spcBef>
                <a:spcPts val="500"/>
              </a:spcBef>
            </a:pPr>
            <a:r>
              <a:rPr lang="ko-KR" altLang="en-US" sz="1800" dirty="0"/>
              <a:t>단점</a:t>
            </a:r>
          </a:p>
          <a:p>
            <a:pPr marL="450850" indent="-255588">
              <a:lnSpc>
                <a:spcPct val="125000"/>
              </a:lnSpc>
              <a:spcBef>
                <a:spcPts val="0"/>
              </a:spcBef>
              <a:buNone/>
            </a:pPr>
            <a:r>
              <a:rPr lang="en-US" altLang="ko-KR" sz="1800" dirty="0"/>
              <a:t>  : </a:t>
            </a:r>
            <a:r>
              <a:rPr lang="ko-KR" altLang="en-US" sz="1800" dirty="0"/>
              <a:t>근로동기저하</a:t>
            </a:r>
            <a:r>
              <a:rPr lang="en-US" altLang="ko-KR" sz="1800" dirty="0"/>
              <a:t>, </a:t>
            </a:r>
            <a:r>
              <a:rPr lang="ko-KR" altLang="en-US" sz="1800" dirty="0"/>
              <a:t>복지의존심리</a:t>
            </a:r>
            <a:r>
              <a:rPr lang="en-US" altLang="ko-KR" sz="1800" dirty="0"/>
              <a:t>, </a:t>
            </a:r>
            <a:r>
              <a:rPr lang="ko-KR" altLang="en-US" sz="1800" dirty="0"/>
              <a:t>소득불평등의 수평적 이동</a:t>
            </a:r>
            <a:endParaRPr lang="en-US" altLang="ko-KR" sz="1800" dirty="0"/>
          </a:p>
        </p:txBody>
      </p:sp>
    </p:spTree>
  </p:cSld>
  <p:clrMapOvr>
    <a:masterClrMapping/>
  </p:clrMapOvr>
  <p:transition>
    <p:fad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0" y="857232"/>
            <a:ext cx="9180512" cy="5643602"/>
          </a:xfrm>
        </p:spPr>
        <p:txBody>
          <a:bodyPr>
            <a:normAutofit/>
          </a:bodyPr>
          <a:lstStyle/>
          <a:p>
            <a:pPr marL="0" indent="0">
              <a:lnSpc>
                <a:spcPct val="120000"/>
              </a:lnSpc>
              <a:spcBef>
                <a:spcPts val="500"/>
              </a:spcBef>
              <a:buNone/>
            </a:pPr>
            <a:r>
              <a:rPr lang="en-US" altLang="ko-KR" sz="2000" dirty="0"/>
              <a:t> 2. </a:t>
            </a:r>
            <a:r>
              <a:rPr lang="ko-KR" altLang="en-US" sz="2000" dirty="0"/>
              <a:t>급여수준의 결정기준</a:t>
            </a:r>
            <a:endParaRPr lang="en-US" altLang="ko-KR" sz="2000" dirty="0"/>
          </a:p>
          <a:p>
            <a:pPr>
              <a:lnSpc>
                <a:spcPct val="120000"/>
              </a:lnSpc>
              <a:spcBef>
                <a:spcPts val="500"/>
              </a:spcBef>
              <a:buNone/>
            </a:pPr>
            <a:endParaRPr lang="en-US" altLang="ko-KR" sz="1000" dirty="0"/>
          </a:p>
          <a:p>
            <a:pPr>
              <a:lnSpc>
                <a:spcPct val="120000"/>
              </a:lnSpc>
              <a:spcBef>
                <a:spcPts val="500"/>
              </a:spcBef>
              <a:buNone/>
            </a:pPr>
            <a:r>
              <a:rPr lang="en-US" altLang="ko-KR" sz="1800" dirty="0"/>
              <a:t>  - </a:t>
            </a:r>
            <a:r>
              <a:rPr lang="ko-KR" altLang="en-US" sz="1800" dirty="0"/>
              <a:t>급여산정을 위한 기준의 선택</a:t>
            </a:r>
            <a:endParaRPr lang="en-US" altLang="ko-KR" sz="1800" dirty="0"/>
          </a:p>
          <a:p>
            <a:pPr marL="622300" indent="-417513">
              <a:lnSpc>
                <a:spcPct val="120000"/>
              </a:lnSpc>
              <a:spcBef>
                <a:spcPts val="500"/>
              </a:spcBef>
              <a:buSzPct val="100000"/>
              <a:buNone/>
            </a:pPr>
            <a:r>
              <a:rPr lang="en-US" altLang="ko-KR" sz="1800" dirty="0"/>
              <a:t>1)  </a:t>
            </a:r>
            <a:r>
              <a:rPr lang="ko-KR" altLang="en-US" sz="1800" dirty="0"/>
              <a:t>공급의 원칙</a:t>
            </a:r>
            <a:r>
              <a:rPr lang="en-US" altLang="ko-KR" sz="1800" dirty="0"/>
              <a:t>: </a:t>
            </a:r>
            <a:r>
              <a:rPr lang="ko-KR" altLang="en-US" sz="1800" dirty="0"/>
              <a:t>국가의 정책적 판단</a:t>
            </a:r>
            <a:endParaRPr lang="en-US" altLang="ko-KR" sz="1800" dirty="0"/>
          </a:p>
          <a:p>
            <a:pPr marL="719138" indent="-334963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/>
              <a:t>사회보상의 원칙</a:t>
            </a:r>
            <a:r>
              <a:rPr lang="en-US" altLang="ko-KR" sz="1800" dirty="0"/>
              <a:t>: ①</a:t>
            </a:r>
            <a:r>
              <a:rPr lang="ko-KR" altLang="en-US" sz="1800" dirty="0"/>
              <a:t>국가나 사회로 인한 개인적 피해의 보상</a:t>
            </a:r>
            <a:r>
              <a:rPr lang="en-US" altLang="ko-KR" sz="1800" dirty="0"/>
              <a:t>(compensation) </a:t>
            </a:r>
          </a:p>
          <a:p>
            <a:pPr marL="384175" indent="0">
              <a:lnSpc>
                <a:spcPct val="120000"/>
              </a:lnSpc>
              <a:spcBef>
                <a:spcPts val="500"/>
              </a:spcBef>
              <a:buNone/>
            </a:pPr>
            <a:r>
              <a:rPr lang="en-US" altLang="ko-KR" sz="1800" dirty="0"/>
              <a:t>                      </a:t>
            </a:r>
            <a:r>
              <a:rPr lang="en-US" altLang="ko-KR" sz="1800" dirty="0">
                <a:solidFill>
                  <a:schemeClr val="bg1"/>
                </a:solidFill>
              </a:rPr>
              <a:t> .   </a:t>
            </a:r>
            <a:r>
              <a:rPr lang="en-US" altLang="ko-KR" sz="1800" dirty="0"/>
              <a:t>②</a:t>
            </a:r>
            <a:r>
              <a:rPr lang="ko-KR" altLang="en-US" sz="1800" dirty="0"/>
              <a:t>국가나 사회를 위한 개인적 기여의 보상</a:t>
            </a:r>
            <a:r>
              <a:rPr lang="en-US" altLang="ko-KR" sz="1800" dirty="0"/>
              <a:t>(reward)</a:t>
            </a:r>
          </a:p>
          <a:p>
            <a:pPr marL="719138" indent="-334963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/>
              <a:t>국가보훈제도와 의사상자보호제도</a:t>
            </a:r>
            <a:endParaRPr lang="en-US" altLang="ko-KR" sz="1800" dirty="0"/>
          </a:p>
          <a:p>
            <a:pPr marL="384175" indent="0">
              <a:lnSpc>
                <a:spcPct val="120000"/>
              </a:lnSpc>
              <a:spcBef>
                <a:spcPts val="500"/>
              </a:spcBef>
              <a:buNone/>
            </a:pPr>
            <a:r>
              <a:rPr lang="en-US" altLang="ko-KR" sz="1800" b="1" dirty="0"/>
              <a:t>    : </a:t>
            </a:r>
            <a:r>
              <a:rPr lang="en-US" altLang="ko-KR" sz="1800" dirty="0"/>
              <a:t>① </a:t>
            </a:r>
            <a:r>
              <a:rPr lang="ko-KR" altLang="en-US" sz="1800" dirty="0"/>
              <a:t>개인적 피해 또는 기여의 수준 </a:t>
            </a:r>
            <a:endParaRPr lang="en-US" altLang="ko-KR" sz="1800" dirty="0"/>
          </a:p>
          <a:p>
            <a:pPr marL="384175" indent="0">
              <a:lnSpc>
                <a:spcPct val="120000"/>
              </a:lnSpc>
              <a:spcBef>
                <a:spcPts val="500"/>
              </a:spcBef>
              <a:buNone/>
            </a:pPr>
            <a:r>
              <a:rPr lang="en-US" altLang="ko-KR" sz="1800" dirty="0"/>
              <a:t>      ② </a:t>
            </a:r>
            <a:r>
              <a:rPr lang="ko-KR" altLang="en-US" sz="1800" dirty="0"/>
              <a:t>국민의 수용능력  </a:t>
            </a:r>
            <a:endParaRPr lang="en-US" altLang="ko-KR" sz="1800" dirty="0"/>
          </a:p>
          <a:p>
            <a:pPr marL="384175" indent="0">
              <a:lnSpc>
                <a:spcPct val="120000"/>
              </a:lnSpc>
              <a:spcBef>
                <a:spcPts val="500"/>
              </a:spcBef>
              <a:buNone/>
            </a:pPr>
            <a:r>
              <a:rPr lang="en-US" altLang="ko-KR" sz="1800" dirty="0"/>
              <a:t>      ③ </a:t>
            </a:r>
            <a:r>
              <a:rPr lang="ko-KR" altLang="en-US" sz="1800" dirty="0"/>
              <a:t>국가의 재정적 여력</a:t>
            </a:r>
            <a:endParaRPr lang="en-US" altLang="ko-KR" sz="1800" dirty="0"/>
          </a:p>
          <a:p>
            <a:pPr marL="719138" indent="-334963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/>
              <a:t>보편성의 원칙</a:t>
            </a:r>
            <a:r>
              <a:rPr lang="en-US" altLang="ko-KR" sz="1800" dirty="0"/>
              <a:t>: </a:t>
            </a:r>
            <a:r>
              <a:rPr lang="ko-KR" altLang="en-US" sz="1800" dirty="0"/>
              <a:t>아동수당</a:t>
            </a:r>
            <a:r>
              <a:rPr lang="en-US" altLang="ko-KR" sz="1800" dirty="0"/>
              <a:t>, </a:t>
            </a:r>
            <a:r>
              <a:rPr lang="ko-KR" altLang="en-US" sz="1800" dirty="0"/>
              <a:t>장애수당</a:t>
            </a:r>
            <a:r>
              <a:rPr lang="en-US" altLang="ko-KR" sz="1800" dirty="0"/>
              <a:t>, </a:t>
            </a:r>
            <a:r>
              <a:rPr lang="ko-KR" altLang="en-US" sz="1800" dirty="0"/>
              <a:t>보편적 기초연금 → 문제 또는 사안의 속성</a:t>
            </a:r>
            <a:r>
              <a:rPr lang="en-US" altLang="ko-KR" sz="1800" dirty="0"/>
              <a:t>, </a:t>
            </a:r>
            <a:r>
              <a:rPr lang="ko-KR" altLang="en-US" sz="1800" dirty="0"/>
              <a:t>재정적 부담능력 등을 감안 국가가 결정</a:t>
            </a:r>
          </a:p>
        </p:txBody>
      </p:sp>
    </p:spTree>
  </p:cSld>
  <p:clrMapOvr>
    <a:masterClrMapping/>
  </p:clrMapOvr>
  <p:transition>
    <p:fad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/>
          <p:cNvSpPr/>
          <p:nvPr/>
        </p:nvSpPr>
        <p:spPr>
          <a:xfrm>
            <a:off x="107504" y="974004"/>
            <a:ext cx="8928992" cy="48233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22300" indent="-417513">
              <a:lnSpc>
                <a:spcPct val="120000"/>
              </a:lnSpc>
              <a:spcBef>
                <a:spcPts val="1000"/>
              </a:spcBef>
              <a:buSzPct val="100000"/>
              <a:buNone/>
            </a:pPr>
            <a:r>
              <a:rPr lang="en-US" altLang="ko-KR" dirty="0"/>
              <a:t>2)  </a:t>
            </a:r>
            <a:r>
              <a:rPr lang="ko-KR" altLang="en-US" dirty="0"/>
              <a:t>부조의 원칙</a:t>
            </a:r>
            <a:r>
              <a:rPr lang="en-US" altLang="ko-KR" dirty="0"/>
              <a:t>: </a:t>
            </a:r>
            <a:r>
              <a:rPr lang="ko-KR" altLang="en-US" dirty="0"/>
              <a:t>개인별 욕구수준</a:t>
            </a:r>
            <a:endParaRPr lang="en-US" altLang="ko-KR" dirty="0"/>
          </a:p>
          <a:p>
            <a:pPr marL="669925" indent="-285750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ko-KR" altLang="en-US" dirty="0"/>
              <a:t>급여수준의 결정 기준</a:t>
            </a:r>
            <a:r>
              <a:rPr lang="en-US" altLang="ko-KR" dirty="0"/>
              <a:t>: </a:t>
            </a:r>
            <a:r>
              <a:rPr lang="ko-KR" altLang="en-US" dirty="0"/>
              <a:t>개인별 욕구</a:t>
            </a:r>
            <a:endParaRPr lang="en-US" altLang="ko-KR" dirty="0"/>
          </a:p>
          <a:p>
            <a:pPr marL="719138" indent="-334963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ko-KR" altLang="en-US" dirty="0"/>
              <a:t>인간으로서 기본적 생존을 유지하기 위해 필요한 최소한의 욕구수준에서 </a:t>
            </a:r>
            <a:endParaRPr lang="en-US" altLang="ko-KR" dirty="0"/>
          </a:p>
          <a:p>
            <a:pPr marL="384175">
              <a:lnSpc>
                <a:spcPct val="120000"/>
              </a:lnSpc>
              <a:spcBef>
                <a:spcPts val="500"/>
              </a:spcBef>
            </a:pPr>
            <a:r>
              <a:rPr lang="en-US" altLang="ko-KR" dirty="0"/>
              <a:t>    </a:t>
            </a:r>
            <a:r>
              <a:rPr lang="ko-KR" altLang="en-US" dirty="0"/>
              <a:t>부족한 부분</a:t>
            </a:r>
            <a:r>
              <a:rPr lang="en-US" altLang="ko-KR" dirty="0"/>
              <a:t>(= </a:t>
            </a:r>
            <a:r>
              <a:rPr lang="ko-KR" altLang="en-US" dirty="0"/>
              <a:t>보충성의 원리</a:t>
            </a:r>
            <a:r>
              <a:rPr lang="en-US" altLang="ko-KR" dirty="0"/>
              <a:t>)</a:t>
            </a:r>
          </a:p>
          <a:p>
            <a:pPr marL="719138" indent="-334963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ko-KR" altLang="en-US" dirty="0"/>
              <a:t>최저생계비</a:t>
            </a:r>
            <a:r>
              <a:rPr lang="en-US" altLang="ko-KR" dirty="0"/>
              <a:t>: </a:t>
            </a:r>
            <a:r>
              <a:rPr lang="ko-KR" altLang="en-US" dirty="0"/>
              <a:t>인간으로서 기본적 생존을 위해 공통적으로 필요한 욕구의 내용과 </a:t>
            </a:r>
            <a:endParaRPr lang="en-US" altLang="ko-KR" dirty="0"/>
          </a:p>
          <a:p>
            <a:pPr marL="719138" indent="-334963">
              <a:lnSpc>
                <a:spcPct val="120000"/>
              </a:lnSpc>
              <a:spcBef>
                <a:spcPts val="500"/>
              </a:spcBef>
            </a:pPr>
            <a:r>
              <a:rPr lang="en-US" altLang="ko-KR" dirty="0"/>
              <a:t>                    </a:t>
            </a:r>
            <a:r>
              <a:rPr lang="ko-KR" altLang="en-US" dirty="0"/>
              <a:t>수준을 표준화</a:t>
            </a:r>
            <a:r>
              <a:rPr lang="en-US" altLang="ko-KR" dirty="0"/>
              <a:t>(standardization)</a:t>
            </a:r>
            <a:r>
              <a:rPr lang="ko-KR" altLang="en-US" dirty="0"/>
              <a:t>하여</a:t>
            </a:r>
            <a:r>
              <a:rPr lang="en-US" altLang="ko-KR" dirty="0"/>
              <a:t>, </a:t>
            </a:r>
            <a:r>
              <a:rPr lang="ko-KR" altLang="en-US" dirty="0"/>
              <a:t>이를 현금화한 금액</a:t>
            </a:r>
            <a:endParaRPr lang="en-US" altLang="ko-KR" dirty="0"/>
          </a:p>
          <a:p>
            <a:pPr marL="719138" indent="-334963">
              <a:lnSpc>
                <a:spcPct val="120000"/>
              </a:lnSpc>
              <a:spcBef>
                <a:spcPts val="500"/>
              </a:spcBef>
            </a:pPr>
            <a:endParaRPr lang="en-US" altLang="ko-KR" dirty="0"/>
          </a:p>
          <a:p>
            <a:pPr marL="719138" indent="-334963">
              <a:lnSpc>
                <a:spcPct val="120000"/>
              </a:lnSpc>
              <a:spcBef>
                <a:spcPts val="500"/>
              </a:spcBef>
            </a:pPr>
            <a:endParaRPr lang="en-US" altLang="ko-KR" dirty="0"/>
          </a:p>
          <a:p>
            <a:pPr marL="719138" indent="-334963">
              <a:lnSpc>
                <a:spcPct val="120000"/>
              </a:lnSpc>
              <a:spcBef>
                <a:spcPts val="500"/>
              </a:spcBef>
            </a:pPr>
            <a:endParaRPr lang="en-US" altLang="ko-KR" dirty="0"/>
          </a:p>
          <a:p>
            <a:pPr marL="719138" indent="-334963">
              <a:lnSpc>
                <a:spcPct val="120000"/>
              </a:lnSpc>
              <a:spcBef>
                <a:spcPts val="500"/>
              </a:spcBef>
            </a:pPr>
            <a:endParaRPr lang="en-US" altLang="ko-KR" dirty="0"/>
          </a:p>
          <a:p>
            <a:pPr marL="719138" indent="-334963">
              <a:lnSpc>
                <a:spcPct val="120000"/>
              </a:lnSpc>
              <a:spcBef>
                <a:spcPts val="500"/>
              </a:spcBef>
            </a:pPr>
            <a:endParaRPr lang="en-US" altLang="ko-KR" dirty="0"/>
          </a:p>
          <a:p>
            <a:pPr marL="719138" indent="-334963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ko-KR" altLang="en-US" dirty="0" err="1"/>
              <a:t>국민기초생활보장제도의</a:t>
            </a:r>
            <a:r>
              <a:rPr lang="ko-KR" altLang="en-US" dirty="0"/>
              <a:t> 생계급여</a:t>
            </a:r>
            <a:r>
              <a:rPr lang="en-US" altLang="ko-KR" dirty="0"/>
              <a:t>, </a:t>
            </a:r>
            <a:r>
              <a:rPr lang="ko-KR" altLang="en-US" dirty="0"/>
              <a:t>기초연금 등</a:t>
            </a:r>
            <a:endParaRPr lang="en-US" altLang="ko-KR" dirty="0"/>
          </a:p>
        </p:txBody>
      </p:sp>
      <p:sp>
        <p:nvSpPr>
          <p:cNvPr id="4" name="직사각형 3"/>
          <p:cNvSpPr/>
          <p:nvPr/>
        </p:nvSpPr>
        <p:spPr>
          <a:xfrm>
            <a:off x="581920" y="3632484"/>
            <a:ext cx="7704856" cy="136815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dirty="0">
                <a:solidFill>
                  <a:schemeClr val="tx1"/>
                </a:solidFill>
              </a:rPr>
              <a:t>* </a:t>
            </a:r>
            <a:r>
              <a:rPr lang="ko-KR" altLang="en-US" dirty="0">
                <a:solidFill>
                  <a:schemeClr val="tx1"/>
                </a:solidFill>
              </a:rPr>
              <a:t>생계급여 </a:t>
            </a:r>
            <a:r>
              <a:rPr lang="en-US" altLang="ko-KR" dirty="0">
                <a:solidFill>
                  <a:schemeClr val="tx1"/>
                </a:solidFill>
              </a:rPr>
              <a:t>= </a:t>
            </a:r>
            <a:r>
              <a:rPr lang="ko-KR" altLang="en-US" dirty="0" err="1">
                <a:solidFill>
                  <a:schemeClr val="tx1"/>
                </a:solidFill>
              </a:rPr>
              <a:t>필요소득량</a:t>
            </a:r>
            <a:r>
              <a:rPr lang="ko-KR" altLang="en-US" dirty="0">
                <a:solidFill>
                  <a:schemeClr val="tx1"/>
                </a:solidFill>
              </a:rPr>
              <a:t> </a:t>
            </a:r>
            <a:r>
              <a:rPr lang="en-US" altLang="ko-KR" dirty="0">
                <a:solidFill>
                  <a:schemeClr val="tx1"/>
                </a:solidFill>
              </a:rPr>
              <a:t>– </a:t>
            </a:r>
            <a:r>
              <a:rPr lang="ko-KR" altLang="en-US" dirty="0">
                <a:solidFill>
                  <a:schemeClr val="tx1"/>
                </a:solidFill>
              </a:rPr>
              <a:t>자원 </a:t>
            </a:r>
            <a:endParaRPr lang="en-US" altLang="ko-KR" dirty="0">
              <a:solidFill>
                <a:schemeClr val="tx1"/>
              </a:solidFill>
            </a:endParaRPr>
          </a:p>
          <a:p>
            <a:endParaRPr lang="en-US" altLang="ko-KR" dirty="0">
              <a:solidFill>
                <a:schemeClr val="tx1"/>
              </a:solidFill>
            </a:endParaRPr>
          </a:p>
          <a:p>
            <a:pPr marL="285750" indent="-285750">
              <a:buFontTx/>
              <a:buChar char="-"/>
            </a:pPr>
            <a:r>
              <a:rPr lang="ko-KR" altLang="en-US" dirty="0" err="1">
                <a:solidFill>
                  <a:schemeClr val="tx1"/>
                </a:solidFill>
              </a:rPr>
              <a:t>필요소득량</a:t>
            </a:r>
            <a:r>
              <a:rPr lang="en-US" altLang="ko-KR" dirty="0">
                <a:solidFill>
                  <a:schemeClr val="tx1"/>
                </a:solidFill>
              </a:rPr>
              <a:t>: </a:t>
            </a:r>
            <a:r>
              <a:rPr lang="ko-KR" altLang="en-US" dirty="0">
                <a:solidFill>
                  <a:schemeClr val="tx1"/>
                </a:solidFill>
              </a:rPr>
              <a:t>인간으로서 기본적 욕구를 충족하기 위해 필요한 소득</a:t>
            </a:r>
            <a:endParaRPr lang="en-US" altLang="ko-KR" dirty="0">
              <a:solidFill>
                <a:schemeClr val="tx1"/>
              </a:solidFill>
            </a:endParaRPr>
          </a:p>
          <a:p>
            <a:pPr marL="285750" indent="-285750">
              <a:buFontTx/>
              <a:buChar char="-"/>
            </a:pPr>
            <a:r>
              <a:rPr lang="ko-KR" altLang="en-US" dirty="0">
                <a:solidFill>
                  <a:schemeClr val="tx1"/>
                </a:solidFill>
              </a:rPr>
              <a:t>자원</a:t>
            </a:r>
            <a:r>
              <a:rPr lang="en-US" altLang="ko-KR" dirty="0">
                <a:solidFill>
                  <a:schemeClr val="tx1"/>
                </a:solidFill>
              </a:rPr>
              <a:t>: </a:t>
            </a:r>
            <a:r>
              <a:rPr lang="ko-KR" altLang="en-US" dirty="0">
                <a:solidFill>
                  <a:schemeClr val="tx1"/>
                </a:solidFill>
              </a:rPr>
              <a:t>욕구 충족을 위해 동원할 수 있는 본인 및 가족의 소득</a:t>
            </a:r>
          </a:p>
        </p:txBody>
      </p:sp>
    </p:spTree>
  </p:cSld>
  <p:clrMapOvr>
    <a:masterClrMapping/>
  </p:clrMapOvr>
  <p:transition>
    <p:fad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857224" y="1294621"/>
            <a:ext cx="6696744" cy="4206081"/>
          </a:xfrm>
          <a:ln>
            <a:noFill/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ko-KR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□ </a:t>
            </a:r>
            <a:r>
              <a:rPr lang="ko-KR" altLang="en-US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생계급여의 개선 요구와 한계</a:t>
            </a:r>
            <a:endParaRPr lang="en-US" altLang="ko-KR" sz="20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0" indent="0">
              <a:buNone/>
            </a:pPr>
            <a:endParaRPr lang="en-US" altLang="ko-KR" sz="2000" dirty="0"/>
          </a:p>
          <a:p>
            <a:r>
              <a:rPr lang="ko-KR" altLang="en-US" sz="1800" dirty="0"/>
              <a:t>최저생계비 </a:t>
            </a:r>
            <a:r>
              <a:rPr lang="en-US" altLang="ko-KR" sz="1800" dirty="0"/>
              <a:t>= </a:t>
            </a:r>
            <a:r>
              <a:rPr lang="ko-KR" altLang="en-US" sz="1800" dirty="0"/>
              <a:t>중위소득의 </a:t>
            </a:r>
            <a:r>
              <a:rPr lang="en-US" altLang="ko-KR" sz="1800" dirty="0"/>
              <a:t>30%</a:t>
            </a:r>
          </a:p>
          <a:p>
            <a:r>
              <a:rPr lang="ko-KR" altLang="en-US" sz="1800" dirty="0"/>
              <a:t>낮은 급여수준으로 인한 물질적 사각지대의 문제 존재</a:t>
            </a:r>
            <a:endParaRPr lang="en-US" altLang="ko-KR" sz="1800" dirty="0"/>
          </a:p>
          <a:p>
            <a:r>
              <a:rPr lang="ko-KR" altLang="en-US" sz="1800" dirty="0"/>
              <a:t>최저생계비의 인상에 따른 비용</a:t>
            </a:r>
            <a:endParaRPr lang="en-US" altLang="ko-KR" sz="1800" dirty="0"/>
          </a:p>
          <a:p>
            <a:pPr marL="0" indent="0">
              <a:buNone/>
            </a:pPr>
            <a:r>
              <a:rPr lang="en-US" altLang="ko-KR" sz="1800" dirty="0"/>
              <a:t>                       ∥</a:t>
            </a:r>
          </a:p>
          <a:p>
            <a:pPr marL="0" indent="0">
              <a:buNone/>
            </a:pPr>
            <a:r>
              <a:rPr lang="en-US" altLang="ko-KR" sz="1800" dirty="0"/>
              <a:t> ① </a:t>
            </a:r>
            <a:r>
              <a:rPr lang="ko-KR" altLang="en-US" sz="1800" dirty="0"/>
              <a:t>기존 </a:t>
            </a:r>
            <a:r>
              <a:rPr lang="ko-KR" altLang="en-US" sz="1800" spc="-150" dirty="0"/>
              <a:t>수급계층을</a:t>
            </a:r>
            <a:r>
              <a:rPr lang="ko-KR" altLang="en-US" sz="1800" dirty="0"/>
              <a:t> 위한 </a:t>
            </a:r>
            <a:r>
              <a:rPr lang="ko-KR" altLang="en-US" sz="1800" spc="-150" dirty="0"/>
              <a:t>급여지출의 증가 </a:t>
            </a:r>
            <a:endParaRPr lang="en-US" altLang="ko-KR" sz="1800" spc="-150" dirty="0"/>
          </a:p>
          <a:p>
            <a:pPr marL="0" indent="0">
              <a:buNone/>
            </a:pPr>
            <a:r>
              <a:rPr lang="en-US" altLang="ko-KR" sz="1800" dirty="0"/>
              <a:t>                       +  </a:t>
            </a:r>
          </a:p>
          <a:p>
            <a:pPr marL="0" indent="0">
              <a:buNone/>
            </a:pPr>
            <a:r>
              <a:rPr lang="en-US" altLang="ko-KR" sz="1800" dirty="0"/>
              <a:t> ② </a:t>
            </a:r>
            <a:r>
              <a:rPr lang="ko-KR" altLang="en-US" sz="1800" dirty="0"/>
              <a:t>차상위계층의 </a:t>
            </a:r>
            <a:r>
              <a:rPr lang="ko-KR" altLang="en-US" sz="1800" dirty="0" err="1"/>
              <a:t>수급자</a:t>
            </a:r>
            <a:r>
              <a:rPr lang="ko-KR" altLang="en-US" sz="1800" dirty="0"/>
              <a:t> 편입 </a:t>
            </a:r>
            <a:endParaRPr lang="en-US" altLang="ko-KR" sz="1800" dirty="0"/>
          </a:p>
          <a:p>
            <a:pPr marL="0" indent="0">
              <a:buNone/>
            </a:pPr>
            <a:r>
              <a:rPr lang="en-US" altLang="ko-KR" sz="1800" dirty="0"/>
              <a:t>                       +  </a:t>
            </a:r>
          </a:p>
          <a:p>
            <a:pPr marL="0" indent="0">
              <a:buNone/>
            </a:pPr>
            <a:r>
              <a:rPr lang="en-US" altLang="ko-KR" sz="1800" dirty="0"/>
              <a:t> ③ </a:t>
            </a:r>
            <a:r>
              <a:rPr lang="ko-KR" altLang="en-US" sz="1800" dirty="0"/>
              <a:t>저소득계층의 편중에 따른 추가비용</a:t>
            </a:r>
            <a:endParaRPr lang="en-US" altLang="ko-KR" dirty="0"/>
          </a:p>
          <a:p>
            <a:pPr marL="0" indent="0">
              <a:buNone/>
            </a:pP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616607726"/>
      </p:ext>
    </p:extLst>
  </p:cSld>
  <p:clrMapOvr>
    <a:masterClrMapping/>
  </p:clrMapOvr>
  <p:transition>
    <p:fad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그룹 35"/>
          <p:cNvGrpSpPr/>
          <p:nvPr/>
        </p:nvGrpSpPr>
        <p:grpSpPr>
          <a:xfrm>
            <a:off x="1734845" y="405244"/>
            <a:ext cx="5069403" cy="3023756"/>
            <a:chOff x="243389" y="2575937"/>
            <a:chExt cx="5069403" cy="3023756"/>
          </a:xfrm>
        </p:grpSpPr>
        <p:sp>
          <p:nvSpPr>
            <p:cNvPr id="30" name="직사각형 29"/>
            <p:cNvSpPr/>
            <p:nvPr/>
          </p:nvSpPr>
          <p:spPr>
            <a:xfrm>
              <a:off x="572845" y="2575937"/>
              <a:ext cx="800219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ko-KR" altLang="en-US" sz="1200" dirty="0"/>
                <a:t>소득수준</a:t>
              </a:r>
              <a:endParaRPr lang="en-US" altLang="ko-KR" sz="1200" dirty="0"/>
            </a:p>
          </p:txBody>
        </p:sp>
        <p:sp>
          <p:nvSpPr>
            <p:cNvPr id="31" name="직사각형 30"/>
            <p:cNvSpPr/>
            <p:nvPr/>
          </p:nvSpPr>
          <p:spPr>
            <a:xfrm>
              <a:off x="243389" y="3121223"/>
              <a:ext cx="800219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ko-KR" altLang="en-US" sz="1200" dirty="0"/>
                <a:t>급여수준</a:t>
              </a:r>
              <a:endParaRPr lang="en-US" altLang="ko-KR" sz="1200" dirty="0"/>
            </a:p>
          </p:txBody>
        </p:sp>
        <p:grpSp>
          <p:nvGrpSpPr>
            <p:cNvPr id="35" name="그룹 34"/>
            <p:cNvGrpSpPr/>
            <p:nvPr/>
          </p:nvGrpSpPr>
          <p:grpSpPr>
            <a:xfrm>
              <a:off x="1003925" y="2833772"/>
              <a:ext cx="4308867" cy="2765921"/>
              <a:chOff x="611560" y="3284984"/>
              <a:chExt cx="4308867" cy="2765921"/>
            </a:xfrm>
          </p:grpSpPr>
          <p:cxnSp>
            <p:nvCxnSpPr>
              <p:cNvPr id="4" name="직선 연결선 3"/>
              <p:cNvCxnSpPr>
                <a:cxnSpLocks/>
              </p:cNvCxnSpPr>
              <p:nvPr/>
            </p:nvCxnSpPr>
            <p:spPr>
              <a:xfrm>
                <a:off x="611560" y="3284984"/>
                <a:ext cx="0" cy="2580213"/>
              </a:xfrm>
              <a:prstGeom prst="line">
                <a:avLst/>
              </a:prstGeom>
              <a:ln w="19050">
                <a:solidFill>
                  <a:schemeClr val="tx1"/>
                </a:solidFill>
                <a:headEnd type="triangl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" name="직선 연결선 4"/>
              <p:cNvCxnSpPr>
                <a:cxnSpLocks/>
              </p:cNvCxnSpPr>
              <p:nvPr/>
            </p:nvCxnSpPr>
            <p:spPr>
              <a:xfrm flipH="1">
                <a:off x="611560" y="5855673"/>
                <a:ext cx="3888432" cy="1"/>
              </a:xfrm>
              <a:prstGeom prst="line">
                <a:avLst/>
              </a:prstGeom>
              <a:ln w="19050">
                <a:solidFill>
                  <a:schemeClr val="tx1"/>
                </a:solidFill>
                <a:headEnd type="triangl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직선 연결선 10"/>
              <p:cNvCxnSpPr/>
              <p:nvPr/>
            </p:nvCxnSpPr>
            <p:spPr>
              <a:xfrm flipV="1">
                <a:off x="611560" y="3429000"/>
                <a:ext cx="3168352" cy="2376264"/>
              </a:xfrm>
              <a:prstGeom prst="line">
                <a:avLst/>
              </a:prstGeom>
              <a:ln w="38100"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직선 연결선 11"/>
              <p:cNvCxnSpPr>
                <a:cxnSpLocks/>
              </p:cNvCxnSpPr>
              <p:nvPr/>
            </p:nvCxnSpPr>
            <p:spPr>
              <a:xfrm>
                <a:off x="611560" y="4445496"/>
                <a:ext cx="3168352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직선 연결선 14"/>
              <p:cNvCxnSpPr>
                <a:cxnSpLocks/>
              </p:cNvCxnSpPr>
              <p:nvPr/>
            </p:nvCxnSpPr>
            <p:spPr>
              <a:xfrm>
                <a:off x="611560" y="5085184"/>
                <a:ext cx="3168352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" name="직사각형 19"/>
              <p:cNvSpPr/>
              <p:nvPr/>
            </p:nvSpPr>
            <p:spPr>
              <a:xfrm>
                <a:off x="3779912" y="4283804"/>
                <a:ext cx="856325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ko-KR" sz="1400" dirty="0"/>
                  <a:t>0.3Y</a:t>
                </a:r>
                <a:r>
                  <a:rPr lang="en-US" altLang="ko-KR" sz="1100" dirty="0"/>
                  <a:t>m+n</a:t>
                </a:r>
                <a:endParaRPr lang="ko-KR" altLang="en-US" sz="1400" dirty="0"/>
              </a:p>
            </p:txBody>
          </p:sp>
          <p:sp>
            <p:nvSpPr>
              <p:cNvPr id="21" name="직사각형 20"/>
              <p:cNvSpPr/>
              <p:nvPr/>
            </p:nvSpPr>
            <p:spPr>
              <a:xfrm>
                <a:off x="3779912" y="4921423"/>
                <a:ext cx="647934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ko-KR" sz="1400" dirty="0"/>
                  <a:t>0.3Y</a:t>
                </a:r>
                <a:r>
                  <a:rPr lang="en-US" altLang="ko-KR" sz="1100" dirty="0"/>
                  <a:t>m</a:t>
                </a:r>
                <a:endParaRPr lang="ko-KR" altLang="en-US" sz="1400" dirty="0"/>
              </a:p>
            </p:txBody>
          </p:sp>
          <p:cxnSp>
            <p:nvCxnSpPr>
              <p:cNvPr id="25" name="직선 연결선 24"/>
              <p:cNvCxnSpPr>
                <a:cxnSpLocks/>
              </p:cNvCxnSpPr>
              <p:nvPr/>
            </p:nvCxnSpPr>
            <p:spPr>
              <a:xfrm>
                <a:off x="2411760" y="4445496"/>
                <a:ext cx="0" cy="1410177"/>
              </a:xfrm>
              <a:prstGeom prst="line">
                <a:avLst/>
              </a:prstGeom>
              <a:ln w="9525">
                <a:solidFill>
                  <a:srgbClr val="92D050"/>
                </a:solidFill>
                <a:prstDash val="lgDash"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직선 연결선 27"/>
              <p:cNvCxnSpPr>
                <a:cxnSpLocks/>
              </p:cNvCxnSpPr>
              <p:nvPr/>
            </p:nvCxnSpPr>
            <p:spPr>
              <a:xfrm>
                <a:off x="1547664" y="4437112"/>
                <a:ext cx="0" cy="1410177"/>
              </a:xfrm>
              <a:prstGeom prst="line">
                <a:avLst/>
              </a:prstGeom>
              <a:ln w="9525">
                <a:solidFill>
                  <a:schemeClr val="accent3">
                    <a:lumMod val="75000"/>
                  </a:schemeClr>
                </a:solidFill>
                <a:prstDash val="lgDash"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9" name="직사각형 28"/>
              <p:cNvSpPr/>
              <p:nvPr/>
            </p:nvSpPr>
            <p:spPr>
              <a:xfrm>
                <a:off x="4427984" y="5589240"/>
                <a:ext cx="492443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ko-KR" altLang="en-US" sz="1200" dirty="0"/>
                  <a:t>소득</a:t>
                </a:r>
                <a:endParaRPr lang="en-US" altLang="ko-KR" sz="1200" dirty="0"/>
              </a:p>
              <a:p>
                <a:r>
                  <a:rPr lang="ko-KR" altLang="en-US" sz="1200" dirty="0"/>
                  <a:t>계층</a:t>
                </a:r>
              </a:p>
            </p:txBody>
          </p:sp>
          <p:sp>
            <p:nvSpPr>
              <p:cNvPr id="32" name="직사각형 31"/>
              <p:cNvSpPr/>
              <p:nvPr/>
            </p:nvSpPr>
            <p:spPr>
              <a:xfrm>
                <a:off x="619117" y="4453881"/>
                <a:ext cx="928546" cy="631303"/>
              </a:xfrm>
              <a:prstGeom prst="rect">
                <a:avLst/>
              </a:prstGeom>
              <a:solidFill>
                <a:schemeClr val="bg2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l-GR" altLang="ko-KR" dirty="0">
                    <a:solidFill>
                      <a:schemeClr val="tx1"/>
                    </a:solidFill>
                  </a:rPr>
                  <a:t>χ</a:t>
                </a:r>
                <a:endParaRPr lang="ko-KR" alt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3" name="이등변 삼각형 32"/>
              <p:cNvSpPr/>
              <p:nvPr/>
            </p:nvSpPr>
            <p:spPr>
              <a:xfrm flipH="1" flipV="1">
                <a:off x="1563436" y="4470699"/>
                <a:ext cx="848322" cy="614484"/>
              </a:xfrm>
              <a:prstGeom prst="triangle">
                <a:avLst>
                  <a:gd name="adj" fmla="val 100000"/>
                </a:avLst>
              </a:prstGeom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  <p:sp>
            <p:nvSpPr>
              <p:cNvPr id="34" name="직사각형 33"/>
              <p:cNvSpPr/>
              <p:nvPr/>
            </p:nvSpPr>
            <p:spPr>
              <a:xfrm>
                <a:off x="1649066" y="4452022"/>
                <a:ext cx="314510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altLang="ko-KR" dirty="0"/>
                  <a:t>Y</a:t>
                </a:r>
                <a:endParaRPr lang="ko-KR" altLang="en-US" dirty="0"/>
              </a:p>
            </p:txBody>
          </p:sp>
        </p:grpSp>
      </p:grpSp>
      <p:sp>
        <p:nvSpPr>
          <p:cNvPr id="56" name="직사각형 55"/>
          <p:cNvSpPr/>
          <p:nvPr/>
        </p:nvSpPr>
        <p:spPr>
          <a:xfrm>
            <a:off x="2214142" y="3068960"/>
            <a:ext cx="26962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200" dirty="0"/>
              <a:t>0</a:t>
            </a:r>
          </a:p>
        </p:txBody>
      </p:sp>
      <p:sp>
        <p:nvSpPr>
          <p:cNvPr id="57" name="직사각형 56"/>
          <p:cNvSpPr/>
          <p:nvPr/>
        </p:nvSpPr>
        <p:spPr>
          <a:xfrm>
            <a:off x="3291473" y="3232393"/>
            <a:ext cx="34442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200" dirty="0"/>
              <a:t>P</a:t>
            </a:r>
            <a:r>
              <a:rPr lang="en-US" altLang="ko-KR" sz="800" dirty="0"/>
              <a:t>0</a:t>
            </a:r>
            <a:endParaRPr lang="en-US" altLang="ko-KR" sz="1200" dirty="0"/>
          </a:p>
        </p:txBody>
      </p:sp>
      <p:sp>
        <p:nvSpPr>
          <p:cNvPr id="58" name="직사각형 57"/>
          <p:cNvSpPr/>
          <p:nvPr/>
        </p:nvSpPr>
        <p:spPr>
          <a:xfrm>
            <a:off x="4155569" y="3224009"/>
            <a:ext cx="34442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200" dirty="0"/>
              <a:t>P</a:t>
            </a:r>
            <a:r>
              <a:rPr lang="en-US" altLang="ko-KR" sz="800" dirty="0"/>
              <a:t>1</a:t>
            </a:r>
            <a:endParaRPr lang="en-US" altLang="ko-KR" sz="1200" dirty="0"/>
          </a:p>
        </p:txBody>
      </p:sp>
      <p:grpSp>
        <p:nvGrpSpPr>
          <p:cNvPr id="61" name="그룹 60"/>
          <p:cNvGrpSpPr/>
          <p:nvPr/>
        </p:nvGrpSpPr>
        <p:grpSpPr>
          <a:xfrm>
            <a:off x="1910685" y="3573016"/>
            <a:ext cx="5109587" cy="2674213"/>
            <a:chOff x="1910685" y="3624074"/>
            <a:chExt cx="5109587" cy="2674213"/>
          </a:xfrm>
        </p:grpSpPr>
        <p:grpSp>
          <p:nvGrpSpPr>
            <p:cNvPr id="53" name="그룹 52"/>
            <p:cNvGrpSpPr/>
            <p:nvPr/>
          </p:nvGrpSpPr>
          <p:grpSpPr>
            <a:xfrm>
              <a:off x="1910685" y="3624074"/>
              <a:ext cx="5109587" cy="2613238"/>
              <a:chOff x="4933791" y="1916832"/>
              <a:chExt cx="4185097" cy="2997225"/>
            </a:xfrm>
          </p:grpSpPr>
          <p:sp>
            <p:nvSpPr>
              <p:cNvPr id="40" name="직사각형 39"/>
              <p:cNvSpPr/>
              <p:nvPr/>
            </p:nvSpPr>
            <p:spPr>
              <a:xfrm>
                <a:off x="4933791" y="1999873"/>
                <a:ext cx="646331" cy="27700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ko-KR" altLang="en-US" sz="1200" dirty="0"/>
                  <a:t>인구수</a:t>
                </a:r>
                <a:endParaRPr lang="en-US" altLang="ko-KR" sz="1200" dirty="0"/>
              </a:p>
            </p:txBody>
          </p:sp>
          <p:grpSp>
            <p:nvGrpSpPr>
              <p:cNvPr id="46" name="그룹 45"/>
              <p:cNvGrpSpPr/>
              <p:nvPr/>
            </p:nvGrpSpPr>
            <p:grpSpPr>
              <a:xfrm>
                <a:off x="5436096" y="1916832"/>
                <a:ext cx="3227526" cy="2883679"/>
                <a:chOff x="5436096" y="1916832"/>
                <a:chExt cx="3227526" cy="2883679"/>
              </a:xfrm>
            </p:grpSpPr>
            <p:cxnSp>
              <p:nvCxnSpPr>
                <p:cNvPr id="42" name="직선 연결선 41"/>
                <p:cNvCxnSpPr>
                  <a:cxnSpLocks/>
                </p:cNvCxnSpPr>
                <p:nvPr/>
              </p:nvCxnSpPr>
              <p:spPr>
                <a:xfrm>
                  <a:off x="5436096" y="1916832"/>
                  <a:ext cx="0" cy="2881481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44" name="직선 연결선 43"/>
                <p:cNvCxnSpPr>
                  <a:cxnSpLocks/>
                </p:cNvCxnSpPr>
                <p:nvPr/>
              </p:nvCxnSpPr>
              <p:spPr>
                <a:xfrm flipH="1">
                  <a:off x="5436096" y="4800511"/>
                  <a:ext cx="3227526" cy="0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50" name="직선 연결선 49"/>
              <p:cNvCxnSpPr>
                <a:cxnSpLocks/>
              </p:cNvCxnSpPr>
              <p:nvPr/>
            </p:nvCxnSpPr>
            <p:spPr>
              <a:xfrm>
                <a:off x="6893612" y="1916832"/>
                <a:ext cx="0" cy="2850337"/>
              </a:xfrm>
              <a:prstGeom prst="line">
                <a:avLst/>
              </a:prstGeom>
              <a:ln>
                <a:solidFill>
                  <a:schemeClr val="accent3">
                    <a:lumMod val="75000"/>
                  </a:schemeClr>
                </a:solidFill>
                <a:prstDash val="lgDash"/>
                <a:headEnd type="none" w="med" len="med"/>
                <a:tailEnd type="none" w="med" len="med"/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sp>
            <p:nvSpPr>
              <p:cNvPr id="52" name="직사각형 51"/>
              <p:cNvSpPr/>
              <p:nvPr/>
            </p:nvSpPr>
            <p:spPr>
              <a:xfrm>
                <a:off x="8626445" y="4637057"/>
                <a:ext cx="492443" cy="27700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ko-KR" altLang="en-US" sz="1200" dirty="0"/>
                  <a:t>소득</a:t>
                </a:r>
                <a:endParaRPr lang="en-US" altLang="ko-KR" sz="1200" dirty="0"/>
              </a:p>
            </p:txBody>
          </p:sp>
        </p:grpSp>
        <p:sp>
          <p:nvSpPr>
            <p:cNvPr id="59" name="직사각형 58"/>
            <p:cNvSpPr/>
            <p:nvPr/>
          </p:nvSpPr>
          <p:spPr>
            <a:xfrm>
              <a:off x="2286150" y="6021288"/>
              <a:ext cx="269626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ko-KR" sz="1200" dirty="0"/>
                <a:t>0</a:t>
              </a:r>
            </a:p>
          </p:txBody>
        </p:sp>
      </p:grpSp>
      <p:sp>
        <p:nvSpPr>
          <p:cNvPr id="60" name="직사각형 59"/>
          <p:cNvSpPr/>
          <p:nvPr/>
        </p:nvSpPr>
        <p:spPr>
          <a:xfrm>
            <a:off x="1880343" y="6320353"/>
            <a:ext cx="535595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200" dirty="0"/>
              <a:t>[ </a:t>
            </a:r>
            <a:r>
              <a:rPr lang="ko-KR" altLang="en-US" sz="1200" dirty="0"/>
              <a:t>그림 </a:t>
            </a:r>
            <a:r>
              <a:rPr lang="en-US" altLang="ko-KR" sz="1200" dirty="0"/>
              <a:t>13 – 4 ] </a:t>
            </a:r>
            <a:r>
              <a:rPr lang="ko-KR" altLang="en-US" sz="1200" dirty="0"/>
              <a:t>생계급여의 인상에 따른 비용지출의 증가효과  </a:t>
            </a:r>
            <a:r>
              <a:rPr lang="ko-KR" altLang="en-US" sz="1200" dirty="0" err="1"/>
              <a:t>정책론</a:t>
            </a:r>
            <a:r>
              <a:rPr lang="ko-KR" altLang="en-US" sz="1200" dirty="0"/>
              <a:t> </a:t>
            </a:r>
            <a:r>
              <a:rPr lang="en-US" altLang="ko-KR" sz="1200" dirty="0"/>
              <a:t>330P</a:t>
            </a:r>
          </a:p>
        </p:txBody>
      </p:sp>
      <p:sp>
        <p:nvSpPr>
          <p:cNvPr id="63" name="자유형: 도형 62"/>
          <p:cNvSpPr/>
          <p:nvPr/>
        </p:nvSpPr>
        <p:spPr>
          <a:xfrm>
            <a:off x="2792274" y="3981859"/>
            <a:ext cx="3172177" cy="1960956"/>
          </a:xfrm>
          <a:custGeom>
            <a:avLst/>
            <a:gdLst>
              <a:gd name="connsiteX0" fmla="*/ 0 w 3172177"/>
              <a:gd name="connsiteY0" fmla="*/ 1708662 h 1960956"/>
              <a:gd name="connsiteX1" fmla="*/ 451555 w 3172177"/>
              <a:gd name="connsiteY1" fmla="*/ 4040 h 1960956"/>
              <a:gd name="connsiteX2" fmla="*/ 1106311 w 3172177"/>
              <a:gd name="connsiteY2" fmla="*/ 1245818 h 1960956"/>
              <a:gd name="connsiteX3" fmla="*/ 1840089 w 3172177"/>
              <a:gd name="connsiteY3" fmla="*/ 1618351 h 1960956"/>
              <a:gd name="connsiteX4" fmla="*/ 2935111 w 3172177"/>
              <a:gd name="connsiteY4" fmla="*/ 1923151 h 1960956"/>
              <a:gd name="connsiteX5" fmla="*/ 3172177 w 3172177"/>
              <a:gd name="connsiteY5" fmla="*/ 1945729 h 1960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172177" h="1960956">
                <a:moveTo>
                  <a:pt x="0" y="1708662"/>
                </a:moveTo>
                <a:cubicBezTo>
                  <a:pt x="133585" y="894921"/>
                  <a:pt x="267170" y="81181"/>
                  <a:pt x="451555" y="4040"/>
                </a:cubicBezTo>
                <a:cubicBezTo>
                  <a:pt x="635940" y="-73101"/>
                  <a:pt x="874889" y="976766"/>
                  <a:pt x="1106311" y="1245818"/>
                </a:cubicBezTo>
                <a:cubicBezTo>
                  <a:pt x="1337733" y="1514870"/>
                  <a:pt x="1535289" y="1505462"/>
                  <a:pt x="1840089" y="1618351"/>
                </a:cubicBezTo>
                <a:cubicBezTo>
                  <a:pt x="2144889" y="1731240"/>
                  <a:pt x="2713096" y="1868588"/>
                  <a:pt x="2935111" y="1923151"/>
                </a:cubicBezTo>
                <a:cubicBezTo>
                  <a:pt x="3157126" y="1977714"/>
                  <a:pt x="3164651" y="1961721"/>
                  <a:pt x="3172177" y="1945729"/>
                </a:cubicBezTo>
              </a:path>
            </a:pathLst>
          </a:custGeom>
          <a:noFill/>
          <a:ln w="28575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86038210"/>
      </p:ext>
    </p:extLst>
  </p:cSld>
  <p:clrMapOvr>
    <a:masterClrMapping/>
  </p:clrMapOvr>
  <p:transition>
    <p:fad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33362" y="670044"/>
            <a:ext cx="8696356" cy="5830790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  <a:spcBef>
                <a:spcPts val="500"/>
              </a:spcBef>
              <a:buSzPct val="100000"/>
              <a:buNone/>
            </a:pPr>
            <a:r>
              <a:rPr lang="en-US" altLang="ko-KR" sz="1800" dirty="0"/>
              <a:t>3) </a:t>
            </a:r>
            <a:r>
              <a:rPr lang="ko-KR" altLang="en-US" sz="1800" dirty="0"/>
              <a:t>보험의 원칙</a:t>
            </a:r>
            <a:r>
              <a:rPr lang="en-US" altLang="ko-KR" sz="1800" dirty="0"/>
              <a:t>: </a:t>
            </a:r>
            <a:r>
              <a:rPr lang="ko-KR" altLang="en-US" sz="1800" dirty="0"/>
              <a:t>개인별 종전소득</a:t>
            </a:r>
            <a:endParaRPr lang="en-US" altLang="ko-KR" sz="1800" dirty="0"/>
          </a:p>
          <a:p>
            <a:pPr>
              <a:lnSpc>
                <a:spcPct val="120000"/>
              </a:lnSpc>
              <a:spcBef>
                <a:spcPts val="500"/>
              </a:spcBef>
              <a:buSzPct val="100000"/>
              <a:buAutoNum type="arabicParenBoth" startAt="3"/>
            </a:pPr>
            <a:endParaRPr lang="en-US" altLang="ko-KR" sz="900" dirty="0"/>
          </a:p>
          <a:p>
            <a:pPr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/>
              <a:t>사회보험에서 주로 적용</a:t>
            </a:r>
            <a:br>
              <a:rPr lang="en-US" altLang="ko-KR" sz="1800" dirty="0"/>
            </a:br>
            <a:r>
              <a:rPr lang="en-US" altLang="ko-KR" sz="1800" dirty="0"/>
              <a:t>: </a:t>
            </a:r>
            <a:r>
              <a:rPr lang="ko-KR" altLang="en-US" sz="1800" dirty="0"/>
              <a:t>부담과 급여 능력의 원칙에 기초하여 연동</a:t>
            </a:r>
            <a:endParaRPr lang="en-US" altLang="ko-KR" sz="1800" dirty="0"/>
          </a:p>
          <a:p>
            <a:pPr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/>
              <a:t>급여산정의 결정변수</a:t>
            </a:r>
            <a:br>
              <a:rPr lang="en-US" altLang="ko-KR" sz="1800" dirty="0"/>
            </a:br>
            <a:r>
              <a:rPr lang="en-US" altLang="ko-KR" sz="1800" dirty="0"/>
              <a:t>: </a:t>
            </a:r>
            <a:r>
              <a:rPr lang="ko-KR" altLang="en-US" sz="1800" dirty="0"/>
              <a:t>개인별 종전소득의 기준선택</a:t>
            </a:r>
            <a:r>
              <a:rPr lang="en-US" altLang="ko-KR" sz="1800" dirty="0"/>
              <a:t>, </a:t>
            </a:r>
            <a:r>
              <a:rPr lang="ko-KR" altLang="en-US" sz="1800" dirty="0"/>
              <a:t>종전소득과 현금급여의 비례관계</a:t>
            </a:r>
            <a:endParaRPr lang="en-US" altLang="ko-KR" sz="1800" dirty="0"/>
          </a:p>
          <a:p>
            <a:pPr marL="0" indent="0">
              <a:lnSpc>
                <a:spcPct val="120000"/>
              </a:lnSpc>
              <a:spcBef>
                <a:spcPts val="500"/>
              </a:spcBef>
              <a:buNone/>
            </a:pPr>
            <a:endParaRPr lang="en-US" altLang="ko-KR" sz="1000" dirty="0"/>
          </a:p>
          <a:p>
            <a:pPr marL="0" lvl="1" indent="0">
              <a:lnSpc>
                <a:spcPct val="120000"/>
              </a:lnSpc>
              <a:spcBef>
                <a:spcPts val="500"/>
              </a:spcBef>
              <a:buNone/>
            </a:pPr>
            <a:r>
              <a:rPr lang="en-US" altLang="ko-KR" sz="1800" dirty="0"/>
              <a:t>(1) </a:t>
            </a:r>
            <a:r>
              <a:rPr lang="ko-KR" altLang="en-US" sz="1800" dirty="0"/>
              <a:t>종전소득의 기준</a:t>
            </a:r>
            <a:endParaRPr lang="en-US" altLang="ko-KR" sz="1800" dirty="0"/>
          </a:p>
          <a:p>
            <a:pPr marL="540000" lvl="2" indent="-201613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/>
              <a:t>문제발생 직전 소득</a:t>
            </a:r>
            <a:endParaRPr lang="en-US" altLang="ko-KR" sz="1800" dirty="0"/>
          </a:p>
          <a:p>
            <a:pPr marL="540000" lvl="2" indent="-201613">
              <a:lnSpc>
                <a:spcPct val="120000"/>
              </a:lnSpc>
              <a:spcBef>
                <a:spcPts val="500"/>
              </a:spcBef>
              <a:buNone/>
            </a:pPr>
            <a:r>
              <a:rPr lang="en-US" altLang="ko-KR" sz="1800" dirty="0"/>
              <a:t>  - </a:t>
            </a:r>
            <a:r>
              <a:rPr lang="ko-KR" altLang="en-US" sz="1800" dirty="0"/>
              <a:t>주로 </a:t>
            </a:r>
            <a:r>
              <a:rPr lang="ko-KR" altLang="en-US" sz="1800" dirty="0" err="1"/>
              <a:t>단기성</a:t>
            </a:r>
            <a:r>
              <a:rPr lang="ko-KR" altLang="en-US" sz="1800" dirty="0"/>
              <a:t> 급여에 적용</a:t>
            </a:r>
            <a:r>
              <a:rPr lang="en-US" altLang="ko-KR" sz="1800" dirty="0"/>
              <a:t> : </a:t>
            </a:r>
            <a:r>
              <a:rPr lang="ko-KR" altLang="en-US" sz="1800" dirty="0"/>
              <a:t>실업급여</a:t>
            </a:r>
            <a:r>
              <a:rPr lang="en-US" altLang="ko-KR" sz="1800" dirty="0"/>
              <a:t>, </a:t>
            </a:r>
            <a:r>
              <a:rPr lang="ko-KR" altLang="en-US" sz="1800" dirty="0"/>
              <a:t>휴업급여</a:t>
            </a:r>
            <a:r>
              <a:rPr lang="en-US" altLang="ko-KR" sz="1800" dirty="0"/>
              <a:t>(</a:t>
            </a:r>
            <a:r>
              <a:rPr lang="ko-KR" altLang="en-US" sz="1600" dirty="0"/>
              <a:t>예외</a:t>
            </a:r>
            <a:r>
              <a:rPr lang="en-US" altLang="ko-KR" sz="1600" dirty="0"/>
              <a:t>: </a:t>
            </a:r>
            <a:r>
              <a:rPr lang="ko-KR" altLang="en-US" sz="1600" dirty="0"/>
              <a:t>산재장해연금</a:t>
            </a:r>
            <a:r>
              <a:rPr lang="en-US" altLang="ko-KR" sz="1600" dirty="0"/>
              <a:t>, </a:t>
            </a:r>
            <a:r>
              <a:rPr lang="ko-KR" altLang="en-US" sz="1600" dirty="0"/>
              <a:t>공무원연금</a:t>
            </a:r>
            <a:r>
              <a:rPr lang="en-US" altLang="ko-KR" sz="1600" dirty="0"/>
              <a:t>)</a:t>
            </a:r>
            <a:endParaRPr lang="en-US" altLang="ko-KR" sz="1800" dirty="0"/>
          </a:p>
          <a:p>
            <a:pPr marL="540000" lvl="2" indent="-201613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/>
              <a:t>평생소득 기준</a:t>
            </a:r>
            <a:endParaRPr lang="en-US" altLang="ko-KR" sz="1800" dirty="0"/>
          </a:p>
          <a:p>
            <a:pPr marL="540000" lvl="2" indent="-201613">
              <a:lnSpc>
                <a:spcPct val="120000"/>
              </a:lnSpc>
              <a:spcBef>
                <a:spcPts val="500"/>
              </a:spcBef>
              <a:buNone/>
            </a:pPr>
            <a:r>
              <a:rPr lang="en-US" altLang="ko-KR" sz="1800" dirty="0"/>
              <a:t>   - </a:t>
            </a:r>
            <a:r>
              <a:rPr lang="ko-KR" altLang="en-US" sz="1800" dirty="0" err="1"/>
              <a:t>장기성</a:t>
            </a:r>
            <a:r>
              <a:rPr lang="ko-KR" altLang="en-US" sz="1800" dirty="0"/>
              <a:t> 애로요인에 적용</a:t>
            </a:r>
            <a:r>
              <a:rPr lang="en-US" altLang="ko-KR" sz="1800" dirty="0"/>
              <a:t>: </a:t>
            </a:r>
            <a:r>
              <a:rPr lang="ko-KR" altLang="en-US" sz="1800" dirty="0"/>
              <a:t>국민연금</a:t>
            </a:r>
            <a:endParaRPr lang="en-US" altLang="ko-KR" sz="1800" dirty="0"/>
          </a:p>
          <a:p>
            <a:pPr marL="540000" lvl="2" indent="-201613">
              <a:lnSpc>
                <a:spcPct val="120000"/>
              </a:lnSpc>
              <a:spcBef>
                <a:spcPts val="500"/>
              </a:spcBef>
              <a:buNone/>
            </a:pPr>
            <a:r>
              <a:rPr lang="en-US" altLang="ko-KR" sz="1800" dirty="0"/>
              <a:t>   - </a:t>
            </a:r>
            <a:r>
              <a:rPr lang="ko-KR" altLang="en-US" sz="1800" dirty="0"/>
              <a:t>산정방식의 차이 </a:t>
            </a:r>
            <a:endParaRPr lang="en-US" altLang="ko-KR" sz="1800" dirty="0"/>
          </a:p>
          <a:p>
            <a:pPr marL="540000" lvl="2" indent="-201613">
              <a:lnSpc>
                <a:spcPct val="120000"/>
              </a:lnSpc>
              <a:spcBef>
                <a:spcPts val="500"/>
              </a:spcBef>
              <a:buNone/>
            </a:pPr>
            <a:r>
              <a:rPr lang="en-US" altLang="ko-KR" sz="1800" b="1" dirty="0"/>
              <a:t>     : </a:t>
            </a:r>
            <a:r>
              <a:rPr lang="ko-KR" altLang="en-US" sz="1800" dirty="0"/>
              <a:t>평생소득</a:t>
            </a:r>
            <a:r>
              <a:rPr lang="en-US" altLang="ko-KR" sz="1800" dirty="0"/>
              <a:t>(LI)/</a:t>
            </a:r>
            <a:r>
              <a:rPr lang="ko-KR" altLang="en-US" sz="1800" dirty="0"/>
              <a:t>가입기간</a:t>
            </a:r>
            <a:r>
              <a:rPr lang="en-US" altLang="ko-KR" sz="1800" dirty="0"/>
              <a:t>(n), </a:t>
            </a:r>
            <a:r>
              <a:rPr lang="en-US" altLang="ko-KR" sz="1600" dirty="0"/>
              <a:t>best 15 or 20 years, point </a:t>
            </a:r>
            <a:r>
              <a:rPr lang="ko-KR" altLang="en-US" sz="1800" dirty="0"/>
              <a:t>방식</a:t>
            </a:r>
            <a:r>
              <a:rPr lang="en-US" altLang="ko-KR" sz="1800" dirty="0"/>
              <a:t>(</a:t>
            </a:r>
            <a:r>
              <a:rPr lang="ko-KR" altLang="en-US" sz="1800" dirty="0"/>
              <a:t>∑</a:t>
            </a:r>
            <a:r>
              <a:rPr lang="en-US" altLang="ko-KR" sz="1800" dirty="0"/>
              <a:t>Yi/</a:t>
            </a:r>
            <a:r>
              <a:rPr lang="az-Cyrl-AZ" altLang="ko-KR" sz="1800" dirty="0"/>
              <a:t>ӯ</a:t>
            </a:r>
            <a:r>
              <a:rPr lang="en-US" altLang="ko-KR" sz="1800" dirty="0"/>
              <a:t>)</a:t>
            </a:r>
          </a:p>
          <a:p>
            <a:pPr marL="0" lvl="1" indent="0">
              <a:lnSpc>
                <a:spcPct val="120000"/>
              </a:lnSpc>
              <a:spcBef>
                <a:spcPts val="500"/>
              </a:spcBef>
              <a:buSzPct val="100000"/>
              <a:buNone/>
            </a:pPr>
            <a:r>
              <a:rPr lang="en-US" altLang="ko-KR" sz="1800" dirty="0"/>
              <a:t>(2) </a:t>
            </a:r>
            <a:r>
              <a:rPr lang="ko-KR" altLang="en-US" sz="1800" dirty="0"/>
              <a:t>종전소득과 </a:t>
            </a:r>
            <a:r>
              <a:rPr lang="ko-KR" altLang="en-US" sz="1800" dirty="0" err="1"/>
              <a:t>현급급여</a:t>
            </a:r>
            <a:r>
              <a:rPr lang="ko-KR" altLang="en-US" sz="1800" dirty="0"/>
              <a:t> 간 비례관계</a:t>
            </a:r>
            <a:br>
              <a:rPr lang="en-US" altLang="ko-KR" sz="1800" dirty="0"/>
            </a:br>
            <a:r>
              <a:rPr lang="en-US" altLang="ko-KR" sz="1800" b="1" dirty="0"/>
              <a:t>  : </a:t>
            </a:r>
            <a:r>
              <a:rPr lang="ko-KR" altLang="en-US" sz="1800" dirty="0"/>
              <a:t>종전생활수준 보장기능과 분배적 기능의 상관관계</a:t>
            </a:r>
            <a:endParaRPr lang="en-US" altLang="ko-KR" sz="1800" dirty="0"/>
          </a:p>
          <a:p>
            <a:pPr marL="1073150" lvl="3" indent="-296863">
              <a:lnSpc>
                <a:spcPct val="120000"/>
              </a:lnSpc>
              <a:spcBef>
                <a:spcPts val="500"/>
              </a:spcBef>
            </a:pPr>
            <a:endParaRPr lang="en-US" altLang="ko-KR" sz="1800" dirty="0"/>
          </a:p>
        </p:txBody>
      </p:sp>
    </p:spTree>
  </p:cSld>
  <p:clrMapOvr>
    <a:masterClrMapping/>
  </p:clrMapOvr>
  <p:transition>
    <p:fad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23850" y="404813"/>
            <a:ext cx="8462992" cy="4594416"/>
          </a:xfrm>
        </p:spPr>
        <p:txBody>
          <a:bodyPr>
            <a:normAutofit/>
          </a:bodyPr>
          <a:lstStyle/>
          <a:p>
            <a:pPr algn="ctr">
              <a:lnSpc>
                <a:spcPct val="120000"/>
              </a:lnSpc>
              <a:spcBef>
                <a:spcPts val="300"/>
              </a:spcBef>
              <a:buNone/>
            </a:pPr>
            <a:r>
              <a:rPr lang="en-US" altLang="ko-KR" sz="2400" dirty="0"/>
              <a:t>[ </a:t>
            </a:r>
            <a:r>
              <a:rPr lang="ko-KR" altLang="en-US" sz="2000" b="1" dirty="0"/>
              <a:t>완전한 </a:t>
            </a:r>
            <a:r>
              <a:rPr lang="ko-KR" altLang="en-US" sz="2000" b="1" dirty="0" err="1"/>
              <a:t>소득비례형</a:t>
            </a:r>
            <a:r>
              <a:rPr lang="ko-KR" altLang="en-US" sz="2000" b="1" dirty="0"/>
              <a:t> 연금급여 </a:t>
            </a:r>
            <a:r>
              <a:rPr lang="en-US" altLang="ko-KR" sz="2400" dirty="0"/>
              <a:t>]  </a:t>
            </a:r>
          </a:p>
          <a:p>
            <a:pPr marL="268288" indent="-268288">
              <a:lnSpc>
                <a:spcPct val="120000"/>
              </a:lnSpc>
              <a:spcBef>
                <a:spcPts val="300"/>
              </a:spcBef>
            </a:pPr>
            <a:r>
              <a:rPr lang="ko-KR" altLang="en-US" sz="1800" dirty="0"/>
              <a:t>모든 소득계층에게 있어서 연금급여의 수준이 종전소득과 일정한 비례관계</a:t>
            </a:r>
            <a:endParaRPr lang="en-US" altLang="ko-KR" sz="1800" dirty="0"/>
          </a:p>
          <a:p>
            <a:pPr marL="268288" indent="-268288">
              <a:lnSpc>
                <a:spcPct val="120000"/>
              </a:lnSpc>
              <a:spcBef>
                <a:spcPts val="300"/>
              </a:spcBef>
            </a:pPr>
            <a:r>
              <a:rPr lang="ko-KR" altLang="en-US" sz="1800" dirty="0"/>
              <a:t>급여산식에 있어서 분배적 기능 배제</a:t>
            </a:r>
            <a:endParaRPr lang="en-US" altLang="ko-KR" sz="1800" dirty="0"/>
          </a:p>
          <a:p>
            <a:pPr marL="268288" indent="-268288">
              <a:lnSpc>
                <a:spcPct val="120000"/>
              </a:lnSpc>
              <a:spcBef>
                <a:spcPts val="300"/>
              </a:spcBef>
            </a:pPr>
            <a:r>
              <a:rPr lang="ko-KR" altLang="en-US" sz="1800" dirty="0"/>
              <a:t>종전생활수준의 보장</a:t>
            </a:r>
            <a:endParaRPr lang="en-US" altLang="ko-KR" sz="1800" dirty="0"/>
          </a:p>
          <a:p>
            <a:pPr marL="268288" indent="-268288">
              <a:lnSpc>
                <a:spcPct val="120000"/>
              </a:lnSpc>
              <a:spcBef>
                <a:spcPts val="300"/>
              </a:spcBef>
            </a:pPr>
            <a:r>
              <a:rPr lang="ko-KR" altLang="en-US" sz="1800" dirty="0"/>
              <a:t>분배적 기능</a:t>
            </a:r>
            <a:endParaRPr lang="en-US" altLang="ko-KR" sz="1800" dirty="0"/>
          </a:p>
          <a:p>
            <a:pPr marL="538163">
              <a:lnSpc>
                <a:spcPct val="120000"/>
              </a:lnSpc>
              <a:spcBef>
                <a:spcPts val="0"/>
              </a:spcBef>
              <a:buNone/>
            </a:pPr>
            <a:r>
              <a:rPr lang="ko-KR" altLang="en-US" sz="1800" dirty="0"/>
              <a:t> </a:t>
            </a:r>
            <a:r>
              <a:rPr lang="en-US" altLang="ko-KR" sz="1800" dirty="0"/>
              <a:t>: </a:t>
            </a:r>
            <a:r>
              <a:rPr lang="ko-KR" altLang="en-US" sz="1800" dirty="0"/>
              <a:t>가입단계에서 보험료 미납의 사유</a:t>
            </a:r>
            <a:r>
              <a:rPr lang="en-US" altLang="ko-KR" sz="1800" dirty="0"/>
              <a:t>(</a:t>
            </a:r>
            <a:r>
              <a:rPr lang="ko-KR" altLang="en-US" sz="1800" dirty="0" err="1"/>
              <a:t>연금크레딧</a:t>
            </a:r>
            <a:r>
              <a:rPr lang="en-US" altLang="ko-KR" sz="1800" dirty="0"/>
              <a:t>)</a:t>
            </a:r>
            <a:r>
              <a:rPr lang="ko-KR" altLang="en-US" sz="1800" dirty="0"/>
              <a:t>에 따라 지원</a:t>
            </a:r>
            <a:r>
              <a:rPr lang="en-US" altLang="ko-KR" sz="1800" dirty="0"/>
              <a:t>, </a:t>
            </a:r>
          </a:p>
          <a:p>
            <a:pPr marL="538163">
              <a:lnSpc>
                <a:spcPct val="120000"/>
              </a:lnSpc>
              <a:spcBef>
                <a:spcPts val="0"/>
              </a:spcBef>
              <a:buNone/>
            </a:pPr>
            <a:r>
              <a:rPr lang="ko-KR" altLang="en-US" sz="1800" dirty="0"/>
              <a:t>  급여수급단계에서 소득활동의 제한사유</a:t>
            </a:r>
            <a:r>
              <a:rPr lang="en-US" altLang="ko-KR" sz="1800" dirty="0"/>
              <a:t>(</a:t>
            </a:r>
            <a:r>
              <a:rPr lang="ko-KR" altLang="en-US" sz="1800" dirty="0"/>
              <a:t>양육</a:t>
            </a:r>
            <a:r>
              <a:rPr lang="en-US" altLang="ko-KR" sz="1800" dirty="0"/>
              <a:t>)</a:t>
            </a:r>
            <a:r>
              <a:rPr lang="ko-KR" altLang="en-US" sz="1800" dirty="0"/>
              <a:t>에 따라 연금급여 상향조정</a:t>
            </a:r>
          </a:p>
        </p:txBody>
      </p:sp>
      <p:grpSp>
        <p:nvGrpSpPr>
          <p:cNvPr id="30" name="그룹 29"/>
          <p:cNvGrpSpPr/>
          <p:nvPr/>
        </p:nvGrpSpPr>
        <p:grpSpPr>
          <a:xfrm>
            <a:off x="857224" y="3357562"/>
            <a:ext cx="7302772" cy="3132277"/>
            <a:chOff x="642910" y="3439995"/>
            <a:chExt cx="7302772" cy="3132277"/>
          </a:xfrm>
        </p:grpSpPr>
        <p:grpSp>
          <p:nvGrpSpPr>
            <p:cNvPr id="4" name="그룹 3"/>
            <p:cNvGrpSpPr/>
            <p:nvPr/>
          </p:nvGrpSpPr>
          <p:grpSpPr>
            <a:xfrm>
              <a:off x="642910" y="3439995"/>
              <a:ext cx="3214710" cy="3132277"/>
              <a:chOff x="1047701" y="437582"/>
              <a:chExt cx="5601378" cy="5343619"/>
            </a:xfrm>
          </p:grpSpPr>
          <p:grpSp>
            <p:nvGrpSpPr>
              <p:cNvPr id="6" name="그룹 5"/>
              <p:cNvGrpSpPr/>
              <p:nvPr/>
            </p:nvGrpSpPr>
            <p:grpSpPr>
              <a:xfrm>
                <a:off x="2000233" y="1428735"/>
                <a:ext cx="4135467" cy="3795739"/>
                <a:chOff x="1499373" y="1429529"/>
                <a:chExt cx="4135467" cy="3795739"/>
              </a:xfrm>
            </p:grpSpPr>
            <p:cxnSp>
              <p:nvCxnSpPr>
                <p:cNvPr id="14" name="직선 화살표 연결선 2"/>
                <p:cNvCxnSpPr/>
                <p:nvPr/>
              </p:nvCxnSpPr>
              <p:spPr>
                <a:xfrm rot="5400000" flipH="1" flipV="1">
                  <a:off x="-392941" y="3321843"/>
                  <a:ext cx="3786214" cy="1588"/>
                </a:xfrm>
                <a:prstGeom prst="straightConnector1">
                  <a:avLst/>
                </a:prstGeom>
                <a:ln w="38100"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" name="직선 화살표 연결선 14"/>
                <p:cNvCxnSpPr/>
                <p:nvPr/>
              </p:nvCxnSpPr>
              <p:spPr>
                <a:xfrm flipV="1">
                  <a:off x="1500166" y="5214950"/>
                  <a:ext cx="4134674" cy="10318"/>
                </a:xfrm>
                <a:prstGeom prst="straightConnector1">
                  <a:avLst/>
                </a:prstGeom>
                <a:ln w="38100"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7" name="직선 연결선 6"/>
              <p:cNvCxnSpPr/>
              <p:nvPr/>
            </p:nvCxnSpPr>
            <p:spPr>
              <a:xfrm flipV="1">
                <a:off x="2000232" y="2214554"/>
                <a:ext cx="3357586" cy="3000396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직선 연결선 7"/>
              <p:cNvCxnSpPr/>
              <p:nvPr/>
            </p:nvCxnSpPr>
            <p:spPr>
              <a:xfrm rot="5400000" flipH="1" flipV="1">
                <a:off x="1066776" y="2505068"/>
                <a:ext cx="3652862" cy="1785950"/>
              </a:xfrm>
              <a:prstGeom prst="line">
                <a:avLst/>
              </a:prstGeom>
              <a:ln w="38100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" name="원호 8"/>
              <p:cNvSpPr/>
              <p:nvPr/>
            </p:nvSpPr>
            <p:spPr>
              <a:xfrm>
                <a:off x="1928794" y="4714884"/>
                <a:ext cx="642942" cy="714380"/>
              </a:xfrm>
              <a:prstGeom prst="arc">
                <a:avLst>
                  <a:gd name="adj1" fmla="val 16200000"/>
                  <a:gd name="adj2" fmla="val 1418266"/>
                </a:avLst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" name="직사각형 9"/>
              <p:cNvSpPr/>
              <p:nvPr/>
            </p:nvSpPr>
            <p:spPr>
              <a:xfrm>
                <a:off x="2615531" y="4774180"/>
                <a:ext cx="623933" cy="41544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ko-KR" sz="1400" dirty="0"/>
                  <a:t>45°</a:t>
                </a:r>
                <a:endParaRPr lang="ko-KR" altLang="en-US" sz="1400" dirty="0"/>
              </a:p>
            </p:txBody>
          </p:sp>
          <p:sp>
            <p:nvSpPr>
              <p:cNvPr id="11" name="직사각형 10"/>
              <p:cNvSpPr/>
              <p:nvPr/>
            </p:nvSpPr>
            <p:spPr>
              <a:xfrm>
                <a:off x="5637450" y="5434342"/>
                <a:ext cx="1011629" cy="34685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ko-KR" altLang="en-US" sz="1400" dirty="0"/>
                  <a:t>소득계층</a:t>
                </a:r>
              </a:p>
            </p:txBody>
          </p:sp>
          <p:sp>
            <p:nvSpPr>
              <p:cNvPr id="12" name="직사각형 11"/>
              <p:cNvSpPr/>
              <p:nvPr/>
            </p:nvSpPr>
            <p:spPr>
              <a:xfrm>
                <a:off x="1047701" y="1150057"/>
                <a:ext cx="609278" cy="34685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ko-KR" altLang="en-US" sz="1400" dirty="0"/>
                  <a:t>연금</a:t>
                </a:r>
              </a:p>
            </p:txBody>
          </p:sp>
          <p:sp>
            <p:nvSpPr>
              <p:cNvPr id="13" name="직사각형 12"/>
              <p:cNvSpPr/>
              <p:nvPr/>
            </p:nvSpPr>
            <p:spPr>
              <a:xfrm>
                <a:off x="3039302" y="437582"/>
                <a:ext cx="1133772" cy="34685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ko-KR" sz="1400" dirty="0"/>
                  <a:t>(</a:t>
                </a:r>
                <a:r>
                  <a:rPr lang="ko-KR" altLang="en-US" sz="1400" dirty="0"/>
                  <a:t>급여구조</a:t>
                </a:r>
                <a:r>
                  <a:rPr lang="en-US" altLang="ko-KR" sz="1400" dirty="0"/>
                  <a:t>)</a:t>
                </a:r>
                <a:endParaRPr lang="ko-KR" altLang="en-US" sz="1400" dirty="0"/>
              </a:p>
            </p:txBody>
          </p:sp>
        </p:grpSp>
        <p:grpSp>
          <p:nvGrpSpPr>
            <p:cNvPr id="16" name="그룹 15"/>
            <p:cNvGrpSpPr/>
            <p:nvPr/>
          </p:nvGrpSpPr>
          <p:grpSpPr>
            <a:xfrm>
              <a:off x="4500562" y="3500438"/>
              <a:ext cx="3445120" cy="3000396"/>
              <a:chOff x="4348315" y="968614"/>
              <a:chExt cx="5324701" cy="4543533"/>
            </a:xfrm>
          </p:grpSpPr>
          <p:cxnSp>
            <p:nvCxnSpPr>
              <p:cNvPr id="17" name="직선 화살표 연결선 16"/>
              <p:cNvCxnSpPr/>
              <p:nvPr/>
            </p:nvCxnSpPr>
            <p:spPr>
              <a:xfrm rot="5400000" flipH="1" flipV="1">
                <a:off x="3606581" y="3392270"/>
                <a:ext cx="3359598" cy="1417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직선 화살표 연결선 17"/>
              <p:cNvCxnSpPr/>
              <p:nvPr/>
            </p:nvCxnSpPr>
            <p:spPr>
              <a:xfrm flipV="1">
                <a:off x="5286380" y="5072074"/>
                <a:ext cx="3689917" cy="9155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" name="직사각형 18"/>
              <p:cNvSpPr/>
              <p:nvPr/>
            </p:nvSpPr>
            <p:spPr>
              <a:xfrm>
                <a:off x="8561749" y="5143512"/>
                <a:ext cx="1111267" cy="36863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ko-KR" altLang="en-US" sz="1400" dirty="0"/>
                  <a:t>소득계층</a:t>
                </a:r>
              </a:p>
            </p:txBody>
          </p:sp>
          <p:sp>
            <p:nvSpPr>
              <p:cNvPr id="20" name="직사각형 19"/>
              <p:cNvSpPr/>
              <p:nvPr/>
            </p:nvSpPr>
            <p:spPr>
              <a:xfrm>
                <a:off x="4348315" y="1676653"/>
                <a:ext cx="723275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ko-KR" altLang="en-US" sz="1400" dirty="0"/>
                  <a:t>소득</a:t>
                </a:r>
                <a:endParaRPr lang="en-US" altLang="ko-KR" sz="1400" dirty="0"/>
              </a:p>
              <a:p>
                <a:pPr algn="ctr"/>
                <a:r>
                  <a:rPr lang="ko-KR" altLang="en-US" sz="1400" dirty="0" err="1"/>
                  <a:t>대체율</a:t>
                </a:r>
                <a:endParaRPr lang="ko-KR" altLang="en-US" sz="1400" dirty="0"/>
              </a:p>
            </p:txBody>
          </p:sp>
          <p:cxnSp>
            <p:nvCxnSpPr>
              <p:cNvPr id="21" name="직선 연결선 20"/>
              <p:cNvCxnSpPr/>
              <p:nvPr/>
            </p:nvCxnSpPr>
            <p:spPr>
              <a:xfrm flipV="1">
                <a:off x="5286380" y="4071942"/>
                <a:ext cx="3357586" cy="19118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직선 연결선 21"/>
              <p:cNvCxnSpPr/>
              <p:nvPr/>
            </p:nvCxnSpPr>
            <p:spPr>
              <a:xfrm flipV="1">
                <a:off x="5286381" y="3429000"/>
                <a:ext cx="3429025" cy="26564"/>
              </a:xfrm>
              <a:prstGeom prst="line">
                <a:avLst/>
              </a:prstGeom>
              <a:ln w="38100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3" name="직사각형 22"/>
              <p:cNvSpPr/>
              <p:nvPr/>
            </p:nvSpPr>
            <p:spPr>
              <a:xfrm>
                <a:off x="4714876" y="3907041"/>
                <a:ext cx="505267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altLang="ko-KR" sz="1400" dirty="0"/>
                  <a:t>X %</a:t>
                </a:r>
              </a:p>
            </p:txBody>
          </p:sp>
          <p:sp>
            <p:nvSpPr>
              <p:cNvPr id="24" name="직사각형 23"/>
              <p:cNvSpPr/>
              <p:nvPr/>
            </p:nvSpPr>
            <p:spPr>
              <a:xfrm>
                <a:off x="4563105" y="3286124"/>
                <a:ext cx="723275" cy="3077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altLang="ko-KR" sz="1400" dirty="0"/>
                  <a:t>100%</a:t>
                </a:r>
              </a:p>
            </p:txBody>
          </p:sp>
          <p:sp>
            <p:nvSpPr>
              <p:cNvPr id="25" name="직사각형 24"/>
              <p:cNvSpPr/>
              <p:nvPr/>
            </p:nvSpPr>
            <p:spPr>
              <a:xfrm>
                <a:off x="6446162" y="968614"/>
                <a:ext cx="1191351" cy="30777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altLang="ko-KR" sz="1400" dirty="0"/>
                  <a:t>(</a:t>
                </a:r>
                <a:r>
                  <a:rPr lang="ko-KR" altLang="en-US" sz="1400" dirty="0" err="1"/>
                  <a:t>소득대체율</a:t>
                </a:r>
                <a:r>
                  <a:rPr lang="en-US" altLang="ko-KR" sz="1400" dirty="0"/>
                  <a:t>)</a:t>
                </a:r>
              </a:p>
            </p:txBody>
          </p:sp>
        </p:grpSp>
      </p:grpSp>
      <p:sp>
        <p:nvSpPr>
          <p:cNvPr id="31" name="직사각형 30"/>
          <p:cNvSpPr/>
          <p:nvPr/>
        </p:nvSpPr>
        <p:spPr>
          <a:xfrm>
            <a:off x="714348" y="3143248"/>
            <a:ext cx="7572428" cy="35719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  <p:transition>
    <p:fad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23850" y="404813"/>
            <a:ext cx="8401080" cy="2452683"/>
          </a:xfrm>
        </p:spPr>
        <p:txBody>
          <a:bodyPr>
            <a:normAutofit/>
          </a:bodyPr>
          <a:lstStyle/>
          <a:p>
            <a:pPr algn="ctr">
              <a:lnSpc>
                <a:spcPct val="110000"/>
              </a:lnSpc>
              <a:spcBef>
                <a:spcPts val="500"/>
              </a:spcBef>
              <a:buNone/>
            </a:pPr>
            <a:r>
              <a:rPr lang="en-US" altLang="ko-KR" sz="2000" b="1" dirty="0"/>
              <a:t>[ </a:t>
            </a:r>
            <a:r>
              <a:rPr lang="ko-KR" altLang="en-US" sz="2000" b="1" dirty="0"/>
              <a:t>불완전한 </a:t>
            </a:r>
            <a:r>
              <a:rPr lang="ko-KR" altLang="en-US" sz="2000" b="1" dirty="0" err="1"/>
              <a:t>소득비례형</a:t>
            </a:r>
            <a:r>
              <a:rPr lang="ko-KR" altLang="en-US" sz="2000" b="1" dirty="0"/>
              <a:t> 연금급여</a:t>
            </a:r>
            <a:r>
              <a:rPr lang="en-US" altLang="ko-KR" sz="2000" b="1" dirty="0"/>
              <a:t>: </a:t>
            </a:r>
            <a:r>
              <a:rPr lang="ko-KR" altLang="en-US" sz="2000" b="1" dirty="0" err="1"/>
              <a:t>이원형</a:t>
            </a:r>
            <a:r>
              <a:rPr lang="ko-KR" altLang="en-US" sz="2000" b="1" dirty="0"/>
              <a:t> 급여구조 </a:t>
            </a:r>
            <a:r>
              <a:rPr lang="en-US" altLang="ko-KR" sz="2000" b="1" dirty="0"/>
              <a:t>]</a:t>
            </a:r>
          </a:p>
          <a:p>
            <a:pPr algn="ctr">
              <a:lnSpc>
                <a:spcPct val="110000"/>
              </a:lnSpc>
              <a:spcBef>
                <a:spcPts val="500"/>
              </a:spcBef>
              <a:buNone/>
            </a:pPr>
            <a:endParaRPr lang="en-US" altLang="ko-KR" sz="1000" b="1" dirty="0"/>
          </a:p>
          <a:p>
            <a:pPr marL="624078" indent="-514350">
              <a:lnSpc>
                <a:spcPct val="110000"/>
              </a:lnSpc>
              <a:spcBef>
                <a:spcPts val="500"/>
              </a:spcBef>
              <a:buSzPct val="100000"/>
              <a:buFont typeface="+mj-ea"/>
              <a:buAutoNum type="circleNumDbPlain"/>
            </a:pPr>
            <a:r>
              <a:rPr lang="ko-KR" altLang="en-US" sz="1800" dirty="0" err="1"/>
              <a:t>이원형</a:t>
            </a:r>
            <a:r>
              <a:rPr lang="ko-KR" altLang="en-US" sz="1800" dirty="0"/>
              <a:t> 급여구조</a:t>
            </a:r>
            <a:endParaRPr lang="en-US" altLang="ko-KR" sz="1800" dirty="0"/>
          </a:p>
          <a:p>
            <a:pPr marL="720000">
              <a:lnSpc>
                <a:spcPct val="110000"/>
              </a:lnSpc>
              <a:spcBef>
                <a:spcPts val="500"/>
              </a:spcBef>
            </a:pPr>
            <a:r>
              <a:rPr lang="ko-KR" altLang="en-US" sz="1800" dirty="0"/>
              <a:t>한국과 스위스의 국민연금</a:t>
            </a:r>
            <a:r>
              <a:rPr lang="en-US" altLang="ko-KR" sz="1800" dirty="0"/>
              <a:t> : </a:t>
            </a:r>
            <a:r>
              <a:rPr lang="ko-KR" altLang="en-US" sz="1800" dirty="0"/>
              <a:t>균등부분</a:t>
            </a:r>
            <a:r>
              <a:rPr lang="en-US" altLang="ko-KR" sz="1800" dirty="0"/>
              <a:t>(A) + </a:t>
            </a:r>
            <a:r>
              <a:rPr lang="ko-KR" altLang="en-US" sz="1800" dirty="0"/>
              <a:t>소득비례부분</a:t>
            </a:r>
            <a:r>
              <a:rPr lang="en-US" altLang="ko-KR" sz="1800" dirty="0"/>
              <a:t>(B)</a:t>
            </a:r>
          </a:p>
          <a:p>
            <a:pPr marL="720000">
              <a:lnSpc>
                <a:spcPct val="110000"/>
              </a:lnSpc>
              <a:spcBef>
                <a:spcPts val="500"/>
              </a:spcBef>
            </a:pPr>
            <a:r>
              <a:rPr lang="ko-KR" altLang="en-US" sz="1800" dirty="0"/>
              <a:t>높은 수준의 소득재분배 기능</a:t>
            </a:r>
            <a:endParaRPr lang="en-US" altLang="ko-KR" sz="1800" dirty="0"/>
          </a:p>
          <a:p>
            <a:pPr marL="720000">
              <a:lnSpc>
                <a:spcPct val="110000"/>
              </a:lnSpc>
              <a:spcBef>
                <a:spcPts val="500"/>
              </a:spcBef>
            </a:pPr>
            <a:r>
              <a:rPr lang="ko-KR" altLang="en-US" sz="1800" dirty="0"/>
              <a:t>단점 </a:t>
            </a:r>
            <a:r>
              <a:rPr lang="en-US" altLang="ko-KR" sz="1800" dirty="0"/>
              <a:t>: </a:t>
            </a:r>
            <a:r>
              <a:rPr lang="ko-KR" altLang="en-US" sz="1800" dirty="0"/>
              <a:t>생활수준보장 기능의 제한성</a:t>
            </a:r>
            <a:endParaRPr lang="en-US" altLang="ko-KR" sz="1800" dirty="0"/>
          </a:p>
        </p:txBody>
      </p:sp>
      <p:grpSp>
        <p:nvGrpSpPr>
          <p:cNvPr id="51" name="그룹 50"/>
          <p:cNvGrpSpPr/>
          <p:nvPr/>
        </p:nvGrpSpPr>
        <p:grpSpPr>
          <a:xfrm>
            <a:off x="294678" y="2714620"/>
            <a:ext cx="8492164" cy="3857652"/>
            <a:chOff x="366116" y="2714620"/>
            <a:chExt cx="8492164" cy="3857652"/>
          </a:xfrm>
        </p:grpSpPr>
        <p:grpSp>
          <p:nvGrpSpPr>
            <p:cNvPr id="27" name="그룹 26"/>
            <p:cNvGrpSpPr/>
            <p:nvPr/>
          </p:nvGrpSpPr>
          <p:grpSpPr>
            <a:xfrm>
              <a:off x="366116" y="3358356"/>
              <a:ext cx="4071966" cy="3213916"/>
              <a:chOff x="285720" y="2929728"/>
              <a:chExt cx="4071966" cy="3213916"/>
            </a:xfrm>
          </p:grpSpPr>
          <p:grpSp>
            <p:nvGrpSpPr>
              <p:cNvPr id="28" name="그룹 24"/>
              <p:cNvGrpSpPr/>
              <p:nvPr/>
            </p:nvGrpSpPr>
            <p:grpSpPr>
              <a:xfrm>
                <a:off x="285720" y="3000461"/>
                <a:ext cx="4071966" cy="3143428"/>
                <a:chOff x="71406" y="2428868"/>
                <a:chExt cx="4929222" cy="4286280"/>
              </a:xfrm>
            </p:grpSpPr>
            <p:cxnSp>
              <p:nvCxnSpPr>
                <p:cNvPr id="30" name="직선 화살표 연결선 29"/>
                <p:cNvCxnSpPr/>
                <p:nvPr/>
              </p:nvCxnSpPr>
              <p:spPr>
                <a:xfrm flipV="1">
                  <a:off x="642910" y="6286520"/>
                  <a:ext cx="3689918" cy="9155"/>
                </a:xfrm>
                <a:prstGeom prst="straightConnector1">
                  <a:avLst/>
                </a:prstGeom>
                <a:ln w="38100"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1" name="직선 연결선 30"/>
                <p:cNvCxnSpPr/>
                <p:nvPr/>
              </p:nvCxnSpPr>
              <p:spPr>
                <a:xfrm flipV="1">
                  <a:off x="676749" y="2526283"/>
                  <a:ext cx="2996419" cy="2662324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" name="직선 연결선 31"/>
                <p:cNvCxnSpPr/>
                <p:nvPr/>
              </p:nvCxnSpPr>
              <p:spPr>
                <a:xfrm flipV="1">
                  <a:off x="763227" y="3597853"/>
                  <a:ext cx="3000397" cy="2598331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3" name="직선 연결선 32"/>
                <p:cNvCxnSpPr/>
                <p:nvPr/>
              </p:nvCxnSpPr>
              <p:spPr>
                <a:xfrm>
                  <a:off x="722304" y="5214950"/>
                  <a:ext cx="3143272" cy="1589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4" name="직사각형 33"/>
                <p:cNvSpPr/>
                <p:nvPr/>
              </p:nvSpPr>
              <p:spPr>
                <a:xfrm>
                  <a:off x="3914018" y="5050049"/>
                  <a:ext cx="902811" cy="307777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ko-KR" altLang="en-US" sz="1400" dirty="0"/>
                    <a:t>균등부분</a:t>
                  </a:r>
                </a:p>
              </p:txBody>
            </p:sp>
            <p:sp>
              <p:nvSpPr>
                <p:cNvPr id="35" name="직사각형 34"/>
                <p:cNvSpPr/>
                <p:nvPr/>
              </p:nvSpPr>
              <p:spPr>
                <a:xfrm>
                  <a:off x="3738744" y="3549851"/>
                  <a:ext cx="1261884" cy="307777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ko-KR" altLang="en-US" sz="1400" dirty="0"/>
                    <a:t>소득비례부분</a:t>
                  </a:r>
                </a:p>
              </p:txBody>
            </p:sp>
            <p:sp>
              <p:nvSpPr>
                <p:cNvPr id="36" name="직사각형 35"/>
                <p:cNvSpPr/>
                <p:nvPr/>
              </p:nvSpPr>
              <p:spPr>
                <a:xfrm>
                  <a:off x="3714744" y="2428868"/>
                  <a:ext cx="902811" cy="307777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ko-KR" altLang="en-US" sz="1400" dirty="0"/>
                    <a:t>연금급여</a:t>
                  </a:r>
                </a:p>
              </p:txBody>
            </p:sp>
            <p:sp>
              <p:nvSpPr>
                <p:cNvPr id="37" name="직사각형 36"/>
                <p:cNvSpPr/>
                <p:nvPr/>
              </p:nvSpPr>
              <p:spPr>
                <a:xfrm>
                  <a:off x="4000496" y="6407371"/>
                  <a:ext cx="902811" cy="307777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ko-KR" altLang="en-US" sz="1400" dirty="0"/>
                    <a:t>소득계층</a:t>
                  </a:r>
                </a:p>
              </p:txBody>
            </p:sp>
            <p:sp>
              <p:nvSpPr>
                <p:cNvPr id="38" name="직사각형 37"/>
                <p:cNvSpPr/>
                <p:nvPr/>
              </p:nvSpPr>
              <p:spPr>
                <a:xfrm>
                  <a:off x="71406" y="3000372"/>
                  <a:ext cx="543739" cy="307777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ko-KR" altLang="en-US" sz="1400"/>
                    <a:t>연금</a:t>
                  </a:r>
                  <a:endParaRPr lang="ko-KR" altLang="en-US" sz="1400" dirty="0"/>
                </a:p>
              </p:txBody>
            </p:sp>
          </p:grpSp>
          <p:cxnSp>
            <p:nvCxnSpPr>
              <p:cNvPr id="29" name="직선 화살표 연결선 28"/>
              <p:cNvCxnSpPr/>
              <p:nvPr/>
            </p:nvCxnSpPr>
            <p:spPr>
              <a:xfrm rot="5400000" flipH="1" flipV="1">
                <a:off x="-678693" y="4393413"/>
                <a:ext cx="2928958" cy="1588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9" name="그룹 38"/>
            <p:cNvGrpSpPr/>
            <p:nvPr/>
          </p:nvGrpSpPr>
          <p:grpSpPr>
            <a:xfrm>
              <a:off x="4652396" y="3357562"/>
              <a:ext cx="4205884" cy="3214161"/>
              <a:chOff x="71406" y="2929728"/>
              <a:chExt cx="4205884" cy="3214161"/>
            </a:xfrm>
          </p:grpSpPr>
          <p:grpSp>
            <p:nvGrpSpPr>
              <p:cNvPr id="40" name="그룹 24"/>
              <p:cNvGrpSpPr/>
              <p:nvPr/>
            </p:nvGrpSpPr>
            <p:grpSpPr>
              <a:xfrm>
                <a:off x="71406" y="3215482"/>
                <a:ext cx="4205884" cy="2928409"/>
                <a:chOff x="-188028" y="2722061"/>
                <a:chExt cx="5091335" cy="3993087"/>
              </a:xfrm>
            </p:grpSpPr>
            <p:cxnSp>
              <p:nvCxnSpPr>
                <p:cNvPr id="42" name="직선 화살표 연결선 41"/>
                <p:cNvCxnSpPr/>
                <p:nvPr/>
              </p:nvCxnSpPr>
              <p:spPr>
                <a:xfrm flipV="1">
                  <a:off x="642910" y="6286520"/>
                  <a:ext cx="3689918" cy="9155"/>
                </a:xfrm>
                <a:prstGeom prst="straightConnector1">
                  <a:avLst/>
                </a:prstGeom>
                <a:ln w="38100"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" name="직선 연결선 42"/>
                <p:cNvCxnSpPr/>
                <p:nvPr/>
              </p:nvCxnSpPr>
              <p:spPr>
                <a:xfrm>
                  <a:off x="733148" y="4280631"/>
                  <a:ext cx="3143272" cy="1589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4" name="직사각형 43"/>
                <p:cNvSpPr/>
                <p:nvPr/>
              </p:nvSpPr>
              <p:spPr>
                <a:xfrm>
                  <a:off x="3887841" y="4085810"/>
                  <a:ext cx="766877" cy="419675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altLang="ko-KR" sz="1400" dirty="0"/>
                    <a:t>100%</a:t>
                  </a:r>
                  <a:endParaRPr lang="ko-KR" altLang="en-US" sz="1400" dirty="0"/>
                </a:p>
              </p:txBody>
            </p:sp>
            <p:sp>
              <p:nvSpPr>
                <p:cNvPr id="45" name="직사각형 44"/>
                <p:cNvSpPr/>
                <p:nvPr/>
              </p:nvSpPr>
              <p:spPr>
                <a:xfrm>
                  <a:off x="4000496" y="6407371"/>
                  <a:ext cx="902811" cy="307777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ko-KR" altLang="en-US" sz="1400" dirty="0"/>
                    <a:t>소득계층</a:t>
                  </a:r>
                </a:p>
              </p:txBody>
            </p:sp>
            <p:sp>
              <p:nvSpPr>
                <p:cNvPr id="46" name="직사각형 45"/>
                <p:cNvSpPr/>
                <p:nvPr/>
              </p:nvSpPr>
              <p:spPr>
                <a:xfrm>
                  <a:off x="-188028" y="2722061"/>
                  <a:ext cx="875544" cy="713446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algn="ctr"/>
                  <a:r>
                    <a:rPr lang="ko-KR" altLang="en-US" sz="1400" dirty="0"/>
                    <a:t>소득</a:t>
                  </a:r>
                  <a:endParaRPr lang="en-US" altLang="ko-KR" sz="1400" dirty="0"/>
                </a:p>
                <a:p>
                  <a:pPr algn="ctr"/>
                  <a:r>
                    <a:rPr lang="ko-KR" altLang="en-US" sz="1400" dirty="0" err="1"/>
                    <a:t>대체율</a:t>
                  </a:r>
                  <a:endParaRPr lang="ko-KR" altLang="en-US" sz="1400" dirty="0"/>
                </a:p>
              </p:txBody>
            </p:sp>
          </p:grpSp>
          <p:cxnSp>
            <p:nvCxnSpPr>
              <p:cNvPr id="41" name="직선 화살표 연결선 40"/>
              <p:cNvCxnSpPr/>
              <p:nvPr/>
            </p:nvCxnSpPr>
            <p:spPr>
              <a:xfrm rot="5400000" flipH="1" flipV="1">
                <a:off x="-678693" y="4393413"/>
                <a:ext cx="2928958" cy="1588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7" name="자유형 46"/>
            <p:cNvSpPr/>
            <p:nvPr/>
          </p:nvSpPr>
          <p:spPr>
            <a:xfrm>
              <a:off x="5366776" y="4000504"/>
              <a:ext cx="2345267" cy="1905000"/>
            </a:xfrm>
            <a:custGeom>
              <a:avLst/>
              <a:gdLst>
                <a:gd name="connsiteX0" fmla="*/ 0 w 2345267"/>
                <a:gd name="connsiteY0" fmla="*/ 33867 h 1905000"/>
                <a:gd name="connsiteX1" fmla="*/ 63500 w 2345267"/>
                <a:gd name="connsiteY1" fmla="*/ 8467 h 1905000"/>
                <a:gd name="connsiteX2" fmla="*/ 203200 w 2345267"/>
                <a:gd name="connsiteY2" fmla="*/ 84667 h 1905000"/>
                <a:gd name="connsiteX3" fmla="*/ 533400 w 2345267"/>
                <a:gd name="connsiteY3" fmla="*/ 389467 h 1905000"/>
                <a:gd name="connsiteX4" fmla="*/ 1460500 w 2345267"/>
                <a:gd name="connsiteY4" fmla="*/ 1240367 h 1905000"/>
                <a:gd name="connsiteX5" fmla="*/ 1981200 w 2345267"/>
                <a:gd name="connsiteY5" fmla="*/ 1697567 h 1905000"/>
                <a:gd name="connsiteX6" fmla="*/ 2286000 w 2345267"/>
                <a:gd name="connsiteY6" fmla="*/ 1875367 h 1905000"/>
                <a:gd name="connsiteX7" fmla="*/ 2336800 w 2345267"/>
                <a:gd name="connsiteY7" fmla="*/ 1875367 h 1905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45267" h="1905000">
                  <a:moveTo>
                    <a:pt x="0" y="33867"/>
                  </a:moveTo>
                  <a:cubicBezTo>
                    <a:pt x="14816" y="16933"/>
                    <a:pt x="29633" y="0"/>
                    <a:pt x="63500" y="8467"/>
                  </a:cubicBezTo>
                  <a:cubicBezTo>
                    <a:pt x="97367" y="16934"/>
                    <a:pt x="124883" y="21167"/>
                    <a:pt x="203200" y="84667"/>
                  </a:cubicBezTo>
                  <a:cubicBezTo>
                    <a:pt x="281517" y="148167"/>
                    <a:pt x="533400" y="389467"/>
                    <a:pt x="533400" y="389467"/>
                  </a:cubicBezTo>
                  <a:lnTo>
                    <a:pt x="1460500" y="1240367"/>
                  </a:lnTo>
                  <a:cubicBezTo>
                    <a:pt x="1701800" y="1458384"/>
                    <a:pt x="1843617" y="1591734"/>
                    <a:pt x="1981200" y="1697567"/>
                  </a:cubicBezTo>
                  <a:cubicBezTo>
                    <a:pt x="2118783" y="1803400"/>
                    <a:pt x="2226733" y="1845734"/>
                    <a:pt x="2286000" y="1875367"/>
                  </a:cubicBezTo>
                  <a:cubicBezTo>
                    <a:pt x="2345267" y="1905000"/>
                    <a:pt x="2341033" y="1890183"/>
                    <a:pt x="2336800" y="1875367"/>
                  </a:cubicBezTo>
                </a:path>
              </a:pathLst>
            </a:cu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8" name="직사각형 47"/>
            <p:cNvSpPr/>
            <p:nvPr/>
          </p:nvSpPr>
          <p:spPr>
            <a:xfrm>
              <a:off x="1783193" y="2714620"/>
              <a:ext cx="1011815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ko-KR" sz="1400" dirty="0"/>
                <a:t>(</a:t>
              </a:r>
              <a:r>
                <a:rPr lang="ko-KR" altLang="en-US" sz="1400" dirty="0"/>
                <a:t>급여구조</a:t>
              </a:r>
              <a:r>
                <a:rPr lang="en-US" altLang="ko-KR" sz="1400" dirty="0"/>
                <a:t>)</a:t>
              </a:r>
              <a:endParaRPr lang="ko-KR" altLang="en-US" sz="1400" dirty="0"/>
            </a:p>
          </p:txBody>
        </p:sp>
        <p:sp>
          <p:nvSpPr>
            <p:cNvPr id="49" name="직사각형 48"/>
            <p:cNvSpPr/>
            <p:nvPr/>
          </p:nvSpPr>
          <p:spPr>
            <a:xfrm>
              <a:off x="6366908" y="2714620"/>
              <a:ext cx="1191352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ko-KR" sz="1400" dirty="0"/>
                <a:t>(</a:t>
              </a:r>
              <a:r>
                <a:rPr lang="ko-KR" altLang="en-US" sz="1400" dirty="0" err="1"/>
                <a:t>소득대체율</a:t>
              </a:r>
              <a:r>
                <a:rPr lang="en-US" altLang="ko-KR" sz="1400" dirty="0"/>
                <a:t>)</a:t>
              </a:r>
              <a:endParaRPr lang="ko-KR" altLang="en-US" sz="1400" dirty="0"/>
            </a:p>
          </p:txBody>
        </p:sp>
      </p:grpSp>
      <p:sp>
        <p:nvSpPr>
          <p:cNvPr id="52" name="직사각형 51"/>
          <p:cNvSpPr/>
          <p:nvPr/>
        </p:nvSpPr>
        <p:spPr>
          <a:xfrm>
            <a:off x="285720" y="2571744"/>
            <a:ext cx="8643998" cy="41434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  <p:transition>
    <p:fad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23850" y="404813"/>
            <a:ext cx="8686800" cy="2166931"/>
          </a:xfrm>
        </p:spPr>
        <p:txBody>
          <a:bodyPr>
            <a:normAutofit/>
          </a:bodyPr>
          <a:lstStyle/>
          <a:p>
            <a:pPr marL="109728" indent="0">
              <a:buSzPct val="100000"/>
              <a:buNone/>
            </a:pPr>
            <a:r>
              <a:rPr lang="en-US" altLang="ko-KR" sz="20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[</a:t>
            </a:r>
            <a:r>
              <a:rPr lang="ko-KR" altLang="en-US" sz="20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불완전한 </a:t>
            </a:r>
            <a:r>
              <a:rPr lang="ko-KR" altLang="en-US" sz="2000" b="1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소득비례형</a:t>
            </a:r>
            <a:r>
              <a:rPr lang="ko-KR" altLang="en-US" sz="20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연급급여</a:t>
            </a:r>
            <a:r>
              <a:rPr lang="en-US" altLang="ko-KR" sz="20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lang="ko-KR" altLang="en-US" sz="20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소득등급별 차등적 </a:t>
            </a:r>
            <a:r>
              <a:rPr lang="ko-KR" altLang="en-US" sz="2000" b="1" dirty="0" err="1"/>
              <a:t>반영율</a:t>
            </a:r>
            <a:r>
              <a:rPr lang="ko-KR" altLang="en-US" sz="2000" b="1" dirty="0"/>
              <a:t> 적용방식</a:t>
            </a:r>
            <a:r>
              <a:rPr lang="en-US" altLang="ko-KR" sz="2000" b="1" dirty="0"/>
              <a:t>]</a:t>
            </a:r>
          </a:p>
          <a:p>
            <a:pPr marL="720000">
              <a:lnSpc>
                <a:spcPct val="110000"/>
              </a:lnSpc>
              <a:spcBef>
                <a:spcPts val="500"/>
              </a:spcBef>
              <a:buSzPct val="100000"/>
            </a:pPr>
            <a:r>
              <a:rPr lang="ko-KR" altLang="en-US" sz="1800" dirty="0"/>
              <a:t>분배적 기능</a:t>
            </a:r>
          </a:p>
          <a:p>
            <a:pPr marL="720000" lvl="1" indent="-342900">
              <a:lnSpc>
                <a:spcPct val="110000"/>
              </a:lnSpc>
              <a:spcBef>
                <a:spcPts val="500"/>
              </a:spcBef>
              <a:buSzPct val="100000"/>
              <a:buFont typeface="Arial" pitchFamily="34" charset="0"/>
              <a:buChar char="•"/>
            </a:pPr>
            <a:r>
              <a:rPr lang="ko-KR" altLang="en-US" sz="1800" dirty="0"/>
              <a:t>최근 동향</a:t>
            </a:r>
            <a:endParaRPr lang="en-US" altLang="ko-KR" sz="1800" dirty="0"/>
          </a:p>
          <a:p>
            <a:pPr marL="987425" lvl="1" indent="-342900">
              <a:lnSpc>
                <a:spcPct val="110000"/>
              </a:lnSpc>
              <a:spcBef>
                <a:spcPts val="300"/>
              </a:spcBef>
              <a:buNone/>
            </a:pPr>
            <a:r>
              <a:rPr lang="en-US" altLang="ko-KR" sz="1600" dirty="0"/>
              <a:t>- </a:t>
            </a:r>
            <a:r>
              <a:rPr lang="ko-KR" altLang="en-US" sz="1600" dirty="0"/>
              <a:t>부담과 급여의 연계성 강화</a:t>
            </a:r>
            <a:endParaRPr lang="en-US" altLang="ko-KR" sz="1600" dirty="0"/>
          </a:p>
          <a:p>
            <a:pPr marL="987425" lvl="1" indent="-342900">
              <a:lnSpc>
                <a:spcPct val="110000"/>
              </a:lnSpc>
              <a:spcBef>
                <a:spcPts val="300"/>
              </a:spcBef>
              <a:buNone/>
            </a:pPr>
            <a:r>
              <a:rPr lang="en-US" altLang="ko-KR" sz="1600" dirty="0"/>
              <a:t>- </a:t>
            </a:r>
            <a:r>
              <a:rPr lang="ko-KR" altLang="en-US" sz="1600" dirty="0"/>
              <a:t>소득재분배 기능 축소 또는 배제</a:t>
            </a:r>
            <a:endParaRPr lang="en-US" altLang="ko-KR" sz="1600" dirty="0"/>
          </a:p>
        </p:txBody>
      </p:sp>
      <p:grpSp>
        <p:nvGrpSpPr>
          <p:cNvPr id="4" name="그룹 3"/>
          <p:cNvGrpSpPr/>
          <p:nvPr/>
        </p:nvGrpSpPr>
        <p:grpSpPr>
          <a:xfrm>
            <a:off x="357158" y="2651935"/>
            <a:ext cx="4174824" cy="3848899"/>
            <a:chOff x="214282" y="2580497"/>
            <a:chExt cx="4174824" cy="3848899"/>
          </a:xfrm>
        </p:grpSpPr>
        <p:cxnSp>
          <p:nvCxnSpPr>
            <p:cNvPr id="6" name="직선 연결선 5"/>
            <p:cNvCxnSpPr/>
            <p:nvPr/>
          </p:nvCxnSpPr>
          <p:spPr>
            <a:xfrm rot="5400000" flipH="1" flipV="1">
              <a:off x="1393009" y="5750735"/>
              <a:ext cx="642942" cy="1588"/>
            </a:xfrm>
            <a:prstGeom prst="line">
              <a:avLst/>
            </a:prstGeom>
            <a:ln w="285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직선 연결선 6"/>
            <p:cNvCxnSpPr/>
            <p:nvPr/>
          </p:nvCxnSpPr>
          <p:spPr>
            <a:xfrm rot="5400000" flipH="1" flipV="1">
              <a:off x="2179621" y="5607065"/>
              <a:ext cx="928694" cy="1588"/>
            </a:xfrm>
            <a:prstGeom prst="line">
              <a:avLst/>
            </a:prstGeom>
            <a:ln w="285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8" name="그룹 45"/>
            <p:cNvGrpSpPr/>
            <p:nvPr/>
          </p:nvGrpSpPr>
          <p:grpSpPr>
            <a:xfrm>
              <a:off x="214282" y="2580499"/>
              <a:ext cx="4174825" cy="3848897"/>
              <a:chOff x="214282" y="2571746"/>
              <a:chExt cx="4174825" cy="3848897"/>
            </a:xfrm>
          </p:grpSpPr>
          <p:grpSp>
            <p:nvGrpSpPr>
              <p:cNvPr id="9" name="그룹 4"/>
              <p:cNvGrpSpPr/>
              <p:nvPr/>
            </p:nvGrpSpPr>
            <p:grpSpPr>
              <a:xfrm>
                <a:off x="214282" y="2571746"/>
                <a:ext cx="4174825" cy="3785666"/>
                <a:chOff x="142844" y="2358226"/>
                <a:chExt cx="4174825" cy="3785666"/>
              </a:xfrm>
            </p:grpSpPr>
            <p:grpSp>
              <p:nvGrpSpPr>
                <p:cNvPr id="22" name="그룹 24"/>
                <p:cNvGrpSpPr/>
                <p:nvPr/>
              </p:nvGrpSpPr>
              <p:grpSpPr>
                <a:xfrm>
                  <a:off x="142844" y="2358226"/>
                  <a:ext cx="4174825" cy="3785666"/>
                  <a:chOff x="-101550" y="1553133"/>
                  <a:chExt cx="5053735" cy="5162015"/>
                </a:xfrm>
              </p:grpSpPr>
              <p:cxnSp>
                <p:nvCxnSpPr>
                  <p:cNvPr id="24" name="직선 화살표 연결선 23"/>
                  <p:cNvCxnSpPr/>
                  <p:nvPr/>
                </p:nvCxnSpPr>
                <p:spPr>
                  <a:xfrm flipV="1">
                    <a:off x="642910" y="6286520"/>
                    <a:ext cx="3689918" cy="9155"/>
                  </a:xfrm>
                  <a:prstGeom prst="straightConnector1">
                    <a:avLst/>
                  </a:prstGeom>
                  <a:ln w="38100">
                    <a:solidFill>
                      <a:schemeClr val="tx1"/>
                    </a:solidFill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5" name="직선 연결선 8"/>
                  <p:cNvCxnSpPr/>
                  <p:nvPr/>
                </p:nvCxnSpPr>
                <p:spPr>
                  <a:xfrm flipV="1">
                    <a:off x="676749" y="5449559"/>
                    <a:ext cx="1037731" cy="810565"/>
                  </a:xfrm>
                  <a:prstGeom prst="line">
                    <a:avLst/>
                  </a:prstGeom>
                  <a:ln w="381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6" name="직선 연결선 25"/>
                  <p:cNvCxnSpPr/>
                  <p:nvPr/>
                </p:nvCxnSpPr>
                <p:spPr>
                  <a:xfrm rot="5400000" flipH="1" flipV="1">
                    <a:off x="139510" y="3454121"/>
                    <a:ext cx="3409372" cy="2334895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  <a:prstDash val="sysDot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7" name="직사각형 26"/>
                  <p:cNvSpPr/>
                  <p:nvPr/>
                </p:nvSpPr>
                <p:spPr>
                  <a:xfrm>
                    <a:off x="1973912" y="1553133"/>
                    <a:ext cx="1224829" cy="419675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US" altLang="ko-KR" sz="1400" dirty="0"/>
                      <a:t>(</a:t>
                    </a:r>
                    <a:r>
                      <a:rPr lang="ko-KR" altLang="en-US" sz="1400" dirty="0"/>
                      <a:t>급여구조</a:t>
                    </a:r>
                    <a:r>
                      <a:rPr lang="en-US" altLang="ko-KR" sz="1400" dirty="0"/>
                      <a:t>)</a:t>
                    </a:r>
                    <a:endParaRPr lang="ko-KR" altLang="en-US" sz="1400" dirty="0"/>
                  </a:p>
                </p:txBody>
              </p:sp>
              <p:sp>
                <p:nvSpPr>
                  <p:cNvPr id="28" name="직사각형 27"/>
                  <p:cNvSpPr/>
                  <p:nvPr/>
                </p:nvSpPr>
                <p:spPr>
                  <a:xfrm>
                    <a:off x="4049374" y="6407371"/>
                    <a:ext cx="902811" cy="307777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r>
                      <a:rPr lang="ko-KR" altLang="en-US" sz="1400" dirty="0"/>
                      <a:t>소득계층</a:t>
                    </a:r>
                  </a:p>
                </p:txBody>
              </p:sp>
              <p:sp>
                <p:nvSpPr>
                  <p:cNvPr id="29" name="직사각형 28"/>
                  <p:cNvSpPr/>
                  <p:nvPr/>
                </p:nvSpPr>
                <p:spPr>
                  <a:xfrm>
                    <a:off x="-101550" y="2624651"/>
                    <a:ext cx="543739" cy="307777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r>
                      <a:rPr lang="ko-KR" altLang="en-US" sz="1400" dirty="0"/>
                      <a:t>연금</a:t>
                    </a:r>
                  </a:p>
                </p:txBody>
              </p:sp>
            </p:grpSp>
            <p:cxnSp>
              <p:nvCxnSpPr>
                <p:cNvPr id="23" name="직선 화살표 연결선 22"/>
                <p:cNvCxnSpPr/>
                <p:nvPr/>
              </p:nvCxnSpPr>
              <p:spPr>
                <a:xfrm rot="5400000" flipH="1" flipV="1">
                  <a:off x="-678693" y="4393413"/>
                  <a:ext cx="2928958" cy="1588"/>
                </a:xfrm>
                <a:prstGeom prst="straightConnector1">
                  <a:avLst/>
                </a:prstGeom>
                <a:ln w="38100"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0" name="직선 연결선 9"/>
              <p:cNvCxnSpPr/>
              <p:nvPr/>
            </p:nvCxnSpPr>
            <p:spPr>
              <a:xfrm flipV="1">
                <a:off x="1714480" y="5143512"/>
                <a:ext cx="928694" cy="285752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직선 연결선 10"/>
              <p:cNvCxnSpPr/>
              <p:nvPr/>
            </p:nvCxnSpPr>
            <p:spPr>
              <a:xfrm flipV="1">
                <a:off x="2643174" y="4929198"/>
                <a:ext cx="1000132" cy="214314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2" name="그룹 38"/>
              <p:cNvGrpSpPr/>
              <p:nvPr/>
            </p:nvGrpSpPr>
            <p:grpSpPr>
              <a:xfrm>
                <a:off x="721939" y="5074672"/>
                <a:ext cx="3112416" cy="1252441"/>
                <a:chOff x="721939" y="5074672"/>
                <a:chExt cx="3112416" cy="1252441"/>
              </a:xfrm>
            </p:grpSpPr>
            <p:sp>
              <p:nvSpPr>
                <p:cNvPr id="19" name="원호 18"/>
                <p:cNvSpPr/>
                <p:nvPr/>
              </p:nvSpPr>
              <p:spPr>
                <a:xfrm rot="7614957">
                  <a:off x="728181" y="5149863"/>
                  <a:ext cx="1115340" cy="1127823"/>
                </a:xfrm>
                <a:prstGeom prst="arc">
                  <a:avLst>
                    <a:gd name="adj1" fmla="val 16580339"/>
                    <a:gd name="adj2" fmla="val 633469"/>
                  </a:avLst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0" name="원호 19"/>
                <p:cNvSpPr/>
                <p:nvPr/>
              </p:nvSpPr>
              <p:spPr>
                <a:xfrm rot="7614957">
                  <a:off x="1599221" y="5159230"/>
                  <a:ext cx="1087775" cy="1148532"/>
                </a:xfrm>
                <a:prstGeom prst="arc">
                  <a:avLst>
                    <a:gd name="adj1" fmla="val 16027653"/>
                    <a:gd name="adj2" fmla="val 633469"/>
                  </a:avLst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1" name="원호 20"/>
                <p:cNvSpPr/>
                <p:nvPr/>
              </p:nvSpPr>
              <p:spPr>
                <a:xfrm rot="7291255">
                  <a:off x="2517019" y="5009777"/>
                  <a:ext cx="1252441" cy="1382231"/>
                </a:xfrm>
                <a:prstGeom prst="arc">
                  <a:avLst>
                    <a:gd name="adj1" fmla="val 16294279"/>
                    <a:gd name="adj2" fmla="val 1460250"/>
                  </a:avLst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13" name="직사각형 12"/>
              <p:cNvSpPr/>
              <p:nvPr/>
            </p:nvSpPr>
            <p:spPr>
              <a:xfrm>
                <a:off x="1017342" y="6143644"/>
                <a:ext cx="478800" cy="2160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wrap="square">
                <a:spAutoFit/>
              </a:bodyPr>
              <a:lstStyle/>
              <a:p>
                <a:r>
                  <a:rPr lang="en-US" altLang="ko-KR" sz="1200" dirty="0"/>
                  <a:t>90%</a:t>
                </a:r>
                <a:endParaRPr lang="ko-KR" altLang="en-US" sz="1200" dirty="0"/>
              </a:p>
            </p:txBody>
          </p:sp>
          <p:sp>
            <p:nvSpPr>
              <p:cNvPr id="14" name="직사각형 13"/>
              <p:cNvSpPr/>
              <p:nvPr/>
            </p:nvSpPr>
            <p:spPr>
              <a:xfrm>
                <a:off x="1928794" y="6143644"/>
                <a:ext cx="478800" cy="27699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wrap="square">
                <a:spAutoFit/>
              </a:bodyPr>
              <a:lstStyle/>
              <a:p>
                <a:r>
                  <a:rPr lang="en-US" altLang="ko-KR" sz="1200" dirty="0"/>
                  <a:t>32%</a:t>
                </a:r>
                <a:endParaRPr lang="ko-KR" altLang="en-US" sz="1200" dirty="0"/>
              </a:p>
            </p:txBody>
          </p:sp>
          <p:sp>
            <p:nvSpPr>
              <p:cNvPr id="15" name="직사각형 14"/>
              <p:cNvSpPr/>
              <p:nvPr/>
            </p:nvSpPr>
            <p:spPr>
              <a:xfrm>
                <a:off x="2950192" y="6143644"/>
                <a:ext cx="478800" cy="27699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wrap="square">
                <a:spAutoFit/>
              </a:bodyPr>
              <a:lstStyle/>
              <a:p>
                <a:r>
                  <a:rPr lang="en-US" altLang="ko-KR" sz="1200" dirty="0"/>
                  <a:t>15%</a:t>
                </a:r>
                <a:endParaRPr lang="ko-KR" altLang="en-US" sz="1200" dirty="0"/>
              </a:p>
            </p:txBody>
          </p:sp>
          <p:sp>
            <p:nvSpPr>
              <p:cNvPr id="16" name="직사각형 15"/>
              <p:cNvSpPr/>
              <p:nvPr/>
            </p:nvSpPr>
            <p:spPr>
              <a:xfrm>
                <a:off x="1285852" y="5715016"/>
                <a:ext cx="216000" cy="25200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ko-KR" sz="1400" dirty="0"/>
                  <a:t>Ⅰ</a:t>
                </a:r>
              </a:p>
            </p:txBody>
          </p:sp>
          <p:sp>
            <p:nvSpPr>
              <p:cNvPr id="17" name="직사각형 16"/>
              <p:cNvSpPr/>
              <p:nvPr/>
            </p:nvSpPr>
            <p:spPr>
              <a:xfrm>
                <a:off x="2000232" y="5692991"/>
                <a:ext cx="276228" cy="3077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ko-KR" sz="1400" dirty="0"/>
                  <a:t>Ⅱ</a:t>
                </a:r>
              </a:p>
            </p:txBody>
          </p:sp>
          <p:sp>
            <p:nvSpPr>
              <p:cNvPr id="18" name="직사각형 17"/>
              <p:cNvSpPr/>
              <p:nvPr/>
            </p:nvSpPr>
            <p:spPr>
              <a:xfrm>
                <a:off x="3000364" y="5692991"/>
                <a:ext cx="276228" cy="3077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ko-KR" sz="1400" dirty="0"/>
                  <a:t>Ⅲ</a:t>
                </a:r>
              </a:p>
            </p:txBody>
          </p:sp>
        </p:grpSp>
      </p:grpSp>
      <p:grpSp>
        <p:nvGrpSpPr>
          <p:cNvPr id="30" name="그룹 29"/>
          <p:cNvGrpSpPr/>
          <p:nvPr/>
        </p:nvGrpSpPr>
        <p:grpSpPr>
          <a:xfrm>
            <a:off x="4429124" y="2643730"/>
            <a:ext cx="4174825" cy="3785666"/>
            <a:chOff x="4214810" y="2643184"/>
            <a:chExt cx="4174825" cy="3785666"/>
          </a:xfrm>
        </p:grpSpPr>
        <p:grpSp>
          <p:nvGrpSpPr>
            <p:cNvPr id="31" name="그룹 47"/>
            <p:cNvGrpSpPr/>
            <p:nvPr/>
          </p:nvGrpSpPr>
          <p:grpSpPr>
            <a:xfrm>
              <a:off x="4214810" y="2643183"/>
              <a:ext cx="4174825" cy="3785667"/>
              <a:chOff x="214282" y="2580498"/>
              <a:chExt cx="4174825" cy="3785667"/>
            </a:xfrm>
          </p:grpSpPr>
          <p:cxnSp>
            <p:nvCxnSpPr>
              <p:cNvPr id="34" name="직선 연결선 33"/>
              <p:cNvCxnSpPr/>
              <p:nvPr/>
            </p:nvCxnSpPr>
            <p:spPr>
              <a:xfrm rot="5400000" flipH="1" flipV="1">
                <a:off x="1253716" y="5612236"/>
                <a:ext cx="920735" cy="794"/>
              </a:xfrm>
              <a:prstGeom prst="line">
                <a:avLst/>
              </a:prstGeom>
              <a:ln w="285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직선 연결선 34"/>
              <p:cNvCxnSpPr/>
              <p:nvPr/>
            </p:nvCxnSpPr>
            <p:spPr>
              <a:xfrm rot="5400000" flipH="1" flipV="1">
                <a:off x="2179621" y="5607065"/>
                <a:ext cx="928694" cy="1588"/>
              </a:xfrm>
              <a:prstGeom prst="line">
                <a:avLst/>
              </a:prstGeom>
              <a:ln w="285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6" name="그룹 45"/>
              <p:cNvGrpSpPr/>
              <p:nvPr/>
            </p:nvGrpSpPr>
            <p:grpSpPr>
              <a:xfrm>
                <a:off x="214282" y="2580498"/>
                <a:ext cx="4174825" cy="3785667"/>
                <a:chOff x="214282" y="2571745"/>
                <a:chExt cx="4174825" cy="3785667"/>
              </a:xfrm>
            </p:grpSpPr>
            <p:grpSp>
              <p:nvGrpSpPr>
                <p:cNvPr id="37" name="그룹 4"/>
                <p:cNvGrpSpPr/>
                <p:nvPr/>
              </p:nvGrpSpPr>
              <p:grpSpPr>
                <a:xfrm>
                  <a:off x="214282" y="2571745"/>
                  <a:ext cx="4174825" cy="3785667"/>
                  <a:chOff x="142844" y="2358225"/>
                  <a:chExt cx="4174825" cy="3785667"/>
                </a:xfrm>
              </p:grpSpPr>
              <p:grpSp>
                <p:nvGrpSpPr>
                  <p:cNvPr id="41" name="그룹 24"/>
                  <p:cNvGrpSpPr/>
                  <p:nvPr/>
                </p:nvGrpSpPr>
                <p:grpSpPr>
                  <a:xfrm>
                    <a:off x="142844" y="2358225"/>
                    <a:ext cx="4174825" cy="3785667"/>
                    <a:chOff x="-101550" y="1553133"/>
                    <a:chExt cx="5053735" cy="5162015"/>
                  </a:xfrm>
                </p:grpSpPr>
                <p:cxnSp>
                  <p:nvCxnSpPr>
                    <p:cNvPr id="43" name="직선 화살표 연결선 42"/>
                    <p:cNvCxnSpPr/>
                    <p:nvPr/>
                  </p:nvCxnSpPr>
                  <p:spPr>
                    <a:xfrm flipV="1">
                      <a:off x="642910" y="6286520"/>
                      <a:ext cx="3689918" cy="9155"/>
                    </a:xfrm>
                    <a:prstGeom prst="straightConnector1">
                      <a:avLst/>
                    </a:prstGeom>
                    <a:ln w="38100">
                      <a:solidFill>
                        <a:schemeClr val="tx1"/>
                      </a:solidFill>
                      <a:tailEnd type="arrow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4" name="직선 연결선 43"/>
                    <p:cNvCxnSpPr/>
                    <p:nvPr/>
                  </p:nvCxnSpPr>
                  <p:spPr>
                    <a:xfrm>
                      <a:off x="676748" y="4962502"/>
                      <a:ext cx="3286148" cy="2165"/>
                    </a:xfrm>
                    <a:prstGeom prst="line">
                      <a:avLst/>
                    </a:prstGeom>
                    <a:ln w="28575">
                      <a:solidFill>
                        <a:schemeClr val="tx1"/>
                      </a:solidFill>
                      <a:prstDash val="sysDot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45" name="직사각형 44"/>
                    <p:cNvSpPr/>
                    <p:nvPr/>
                  </p:nvSpPr>
                  <p:spPr>
                    <a:xfrm>
                      <a:off x="1973912" y="1553133"/>
                      <a:ext cx="1442163" cy="419675"/>
                    </a:xfrm>
                    <a:prstGeom prst="rect">
                      <a:avLst/>
                    </a:prstGeom>
                  </p:spPr>
                  <p:txBody>
                    <a:bodyPr wrap="none">
                      <a:spAutoFit/>
                    </a:bodyPr>
                    <a:lstStyle/>
                    <a:p>
                      <a:r>
                        <a:rPr lang="en-US" altLang="ko-KR" sz="1400" dirty="0"/>
                        <a:t>(</a:t>
                      </a:r>
                      <a:r>
                        <a:rPr lang="ko-KR" altLang="en-US" sz="1400" dirty="0" err="1"/>
                        <a:t>소득대체율</a:t>
                      </a:r>
                      <a:r>
                        <a:rPr lang="en-US" altLang="ko-KR" sz="1400" dirty="0"/>
                        <a:t>)</a:t>
                      </a:r>
                      <a:endParaRPr lang="ko-KR" altLang="en-US" sz="1400" dirty="0"/>
                    </a:p>
                  </p:txBody>
                </p:sp>
                <p:sp>
                  <p:nvSpPr>
                    <p:cNvPr id="46" name="직사각형 45"/>
                    <p:cNvSpPr/>
                    <p:nvPr/>
                  </p:nvSpPr>
                  <p:spPr>
                    <a:xfrm>
                      <a:off x="4049374" y="6407371"/>
                      <a:ext cx="902811" cy="307777"/>
                    </a:xfrm>
                    <a:prstGeom prst="rect">
                      <a:avLst/>
                    </a:prstGeom>
                  </p:spPr>
                  <p:txBody>
                    <a:bodyPr wrap="none">
                      <a:spAutoFit/>
                    </a:bodyPr>
                    <a:lstStyle/>
                    <a:p>
                      <a:r>
                        <a:rPr lang="ko-KR" altLang="en-US" sz="1400" dirty="0"/>
                        <a:t>소득계층</a:t>
                      </a:r>
                    </a:p>
                  </p:txBody>
                </p:sp>
                <p:sp>
                  <p:nvSpPr>
                    <p:cNvPr id="47" name="직사각형 46"/>
                    <p:cNvSpPr/>
                    <p:nvPr/>
                  </p:nvSpPr>
                  <p:spPr>
                    <a:xfrm>
                      <a:off x="-101550" y="2624651"/>
                      <a:ext cx="875543" cy="713446"/>
                    </a:xfrm>
                    <a:prstGeom prst="rect">
                      <a:avLst/>
                    </a:prstGeom>
                  </p:spPr>
                  <p:txBody>
                    <a:bodyPr wrap="none">
                      <a:spAutoFit/>
                    </a:bodyPr>
                    <a:lstStyle/>
                    <a:p>
                      <a:pPr algn="ctr"/>
                      <a:r>
                        <a:rPr lang="ko-KR" altLang="en-US" sz="1400" dirty="0"/>
                        <a:t>소득</a:t>
                      </a:r>
                      <a:endParaRPr lang="en-US" altLang="ko-KR" sz="1400" dirty="0"/>
                    </a:p>
                    <a:p>
                      <a:pPr algn="ctr"/>
                      <a:r>
                        <a:rPr lang="ko-KR" altLang="en-US" sz="1400" dirty="0" err="1"/>
                        <a:t>대체율</a:t>
                      </a:r>
                      <a:endParaRPr lang="ko-KR" altLang="en-US" sz="1400" dirty="0"/>
                    </a:p>
                  </p:txBody>
                </p:sp>
              </p:grpSp>
              <p:cxnSp>
                <p:nvCxnSpPr>
                  <p:cNvPr id="42" name="직선 화살표 연결선 41"/>
                  <p:cNvCxnSpPr/>
                  <p:nvPr/>
                </p:nvCxnSpPr>
                <p:spPr>
                  <a:xfrm rot="5400000" flipH="1" flipV="1">
                    <a:off x="-678693" y="4393413"/>
                    <a:ext cx="2928958" cy="1588"/>
                  </a:xfrm>
                  <a:prstGeom prst="straightConnector1">
                    <a:avLst/>
                  </a:prstGeom>
                  <a:ln w="38100">
                    <a:solidFill>
                      <a:schemeClr val="tx1"/>
                    </a:solidFill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38" name="직사각형 37"/>
                <p:cNvSpPr/>
                <p:nvPr/>
              </p:nvSpPr>
              <p:spPr>
                <a:xfrm>
                  <a:off x="1214414" y="5737041"/>
                  <a:ext cx="216000" cy="25200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altLang="ko-KR" sz="1400" dirty="0"/>
                    <a:t>Ⅰ</a:t>
                  </a:r>
                </a:p>
              </p:txBody>
            </p:sp>
            <p:sp>
              <p:nvSpPr>
                <p:cNvPr id="39" name="직사각형 38"/>
                <p:cNvSpPr/>
                <p:nvPr/>
              </p:nvSpPr>
              <p:spPr>
                <a:xfrm>
                  <a:off x="1928794" y="5715016"/>
                  <a:ext cx="276228" cy="307777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r>
                    <a:rPr lang="en-US" altLang="ko-KR" sz="1400" dirty="0"/>
                    <a:t>Ⅱ</a:t>
                  </a:r>
                </a:p>
              </p:txBody>
            </p:sp>
            <p:sp>
              <p:nvSpPr>
                <p:cNvPr id="40" name="직사각형 39"/>
                <p:cNvSpPr/>
                <p:nvPr/>
              </p:nvSpPr>
              <p:spPr>
                <a:xfrm>
                  <a:off x="2928926" y="5715016"/>
                  <a:ext cx="276228" cy="307777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r>
                    <a:rPr lang="en-US" altLang="ko-KR" sz="1400" dirty="0"/>
                    <a:t>Ⅲ</a:t>
                  </a:r>
                </a:p>
              </p:txBody>
            </p:sp>
          </p:grpSp>
        </p:grpSp>
        <p:sp>
          <p:nvSpPr>
            <p:cNvPr id="32" name="직사각형 31"/>
            <p:cNvSpPr/>
            <p:nvPr/>
          </p:nvSpPr>
          <p:spPr>
            <a:xfrm>
              <a:off x="7572396" y="5000636"/>
              <a:ext cx="633507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ko-KR" sz="1400" dirty="0"/>
                <a:t>100%</a:t>
              </a:r>
              <a:endParaRPr lang="ko-KR" altLang="en-US" sz="1400" dirty="0"/>
            </a:p>
          </p:txBody>
        </p:sp>
        <p:sp>
          <p:nvSpPr>
            <p:cNvPr id="33" name="자유형 32"/>
            <p:cNvSpPr/>
            <p:nvPr/>
          </p:nvSpPr>
          <p:spPr>
            <a:xfrm>
              <a:off x="4857752" y="5238750"/>
              <a:ext cx="2527300" cy="666750"/>
            </a:xfrm>
            <a:custGeom>
              <a:avLst/>
              <a:gdLst>
                <a:gd name="connsiteX0" fmla="*/ 0 w 2527300"/>
                <a:gd name="connsiteY0" fmla="*/ 95250 h 666750"/>
                <a:gd name="connsiteX1" fmla="*/ 927100 w 2527300"/>
                <a:gd name="connsiteY1" fmla="*/ 95250 h 666750"/>
                <a:gd name="connsiteX2" fmla="*/ 2527300 w 2527300"/>
                <a:gd name="connsiteY2" fmla="*/ 666750 h 666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527300" h="666750">
                  <a:moveTo>
                    <a:pt x="0" y="95250"/>
                  </a:moveTo>
                  <a:cubicBezTo>
                    <a:pt x="252941" y="47625"/>
                    <a:pt x="505883" y="0"/>
                    <a:pt x="927100" y="95250"/>
                  </a:cubicBezTo>
                  <a:cubicBezTo>
                    <a:pt x="1348317" y="190500"/>
                    <a:pt x="1937808" y="428625"/>
                    <a:pt x="2527300" y="666750"/>
                  </a:cubicBezTo>
                </a:path>
              </a:pathLst>
            </a:cu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48" name="직사각형 47"/>
          <p:cNvSpPr/>
          <p:nvPr/>
        </p:nvSpPr>
        <p:spPr>
          <a:xfrm>
            <a:off x="214282" y="2214554"/>
            <a:ext cx="8572560" cy="4429156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  <p:transition>
    <p:fad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23528" y="404664"/>
            <a:ext cx="8229600" cy="82068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altLang="ko-KR" sz="2000" b="1" dirty="0"/>
              <a:t>[ </a:t>
            </a:r>
            <a:r>
              <a:rPr lang="ko-KR" altLang="en-US" sz="2000" b="1" dirty="0"/>
              <a:t>종전소득과 독립적인 기초연금</a:t>
            </a:r>
            <a:r>
              <a:rPr lang="en-US" altLang="ko-KR" sz="2000" b="1" dirty="0"/>
              <a:t> ]</a:t>
            </a:r>
          </a:p>
        </p:txBody>
      </p:sp>
      <p:grpSp>
        <p:nvGrpSpPr>
          <p:cNvPr id="15" name="그룹 14"/>
          <p:cNvGrpSpPr/>
          <p:nvPr/>
        </p:nvGrpSpPr>
        <p:grpSpPr>
          <a:xfrm>
            <a:off x="171381" y="1844824"/>
            <a:ext cx="4544636" cy="3600400"/>
            <a:chOff x="99373" y="1772816"/>
            <a:chExt cx="4688651" cy="3744416"/>
          </a:xfrm>
        </p:grpSpPr>
        <p:grpSp>
          <p:nvGrpSpPr>
            <p:cNvPr id="9" name="그룹 8"/>
            <p:cNvGrpSpPr/>
            <p:nvPr/>
          </p:nvGrpSpPr>
          <p:grpSpPr>
            <a:xfrm>
              <a:off x="899592" y="2442487"/>
              <a:ext cx="3168352" cy="2580213"/>
              <a:chOff x="755576" y="2442487"/>
              <a:chExt cx="3168352" cy="2580213"/>
            </a:xfrm>
          </p:grpSpPr>
          <p:cxnSp>
            <p:nvCxnSpPr>
              <p:cNvPr id="4" name="직선 연결선 3"/>
              <p:cNvCxnSpPr>
                <a:cxnSpLocks/>
              </p:cNvCxnSpPr>
              <p:nvPr/>
            </p:nvCxnSpPr>
            <p:spPr>
              <a:xfrm>
                <a:off x="755576" y="2442487"/>
                <a:ext cx="0" cy="2580213"/>
              </a:xfrm>
              <a:prstGeom prst="line">
                <a:avLst/>
              </a:prstGeom>
              <a:ln w="19050">
                <a:solidFill>
                  <a:schemeClr val="tx1"/>
                </a:solidFill>
                <a:headEnd type="triangl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" name="직선 연결선 4"/>
              <p:cNvCxnSpPr>
                <a:cxnSpLocks/>
              </p:cNvCxnSpPr>
              <p:nvPr/>
            </p:nvCxnSpPr>
            <p:spPr>
              <a:xfrm flipH="1">
                <a:off x="755576" y="5013177"/>
                <a:ext cx="3168352" cy="0"/>
              </a:xfrm>
              <a:prstGeom prst="line">
                <a:avLst/>
              </a:prstGeom>
              <a:ln w="19050">
                <a:solidFill>
                  <a:schemeClr val="tx1"/>
                </a:solidFill>
                <a:headEnd type="triangl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" name="직선 연결선 6"/>
              <p:cNvCxnSpPr>
                <a:cxnSpLocks/>
              </p:cNvCxnSpPr>
              <p:nvPr/>
            </p:nvCxnSpPr>
            <p:spPr>
              <a:xfrm>
                <a:off x="755576" y="3717032"/>
                <a:ext cx="2880320" cy="0"/>
              </a:xfrm>
              <a:prstGeom prst="line">
                <a:avLst/>
              </a:prstGeom>
              <a:ln w="19050"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" name="직사각형 7"/>
            <p:cNvSpPr/>
            <p:nvPr/>
          </p:nvSpPr>
          <p:spPr>
            <a:xfrm>
              <a:off x="99373" y="2503929"/>
              <a:ext cx="800219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ko-KR" altLang="en-US" sz="1200" dirty="0"/>
                <a:t>기초연금</a:t>
              </a:r>
              <a:endParaRPr lang="en-US" altLang="ko-KR" sz="1200" dirty="0"/>
            </a:p>
          </p:txBody>
        </p:sp>
        <p:sp>
          <p:nvSpPr>
            <p:cNvPr id="10" name="직사각형 9"/>
            <p:cNvSpPr/>
            <p:nvPr/>
          </p:nvSpPr>
          <p:spPr>
            <a:xfrm>
              <a:off x="3987805" y="5240233"/>
              <a:ext cx="800219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ko-KR" altLang="en-US" sz="1200" dirty="0"/>
                <a:t>소득계층</a:t>
              </a:r>
              <a:endParaRPr lang="en-US" altLang="ko-KR" sz="1200" dirty="0"/>
            </a:p>
          </p:txBody>
        </p:sp>
        <p:sp>
          <p:nvSpPr>
            <p:cNvPr id="14" name="직사각형 13"/>
            <p:cNvSpPr/>
            <p:nvPr/>
          </p:nvSpPr>
          <p:spPr>
            <a:xfrm>
              <a:off x="1907704" y="1772816"/>
              <a:ext cx="902811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ko-KR" altLang="en-US" sz="1400" dirty="0"/>
                <a:t>급여구조</a:t>
              </a:r>
              <a:endParaRPr lang="en-US" altLang="ko-KR" sz="1400" dirty="0"/>
            </a:p>
          </p:txBody>
        </p:sp>
      </p:grpSp>
      <p:cxnSp>
        <p:nvCxnSpPr>
          <p:cNvPr id="16" name="직선 연결선 15"/>
          <p:cNvCxnSpPr>
            <a:cxnSpLocks/>
          </p:cNvCxnSpPr>
          <p:nvPr/>
        </p:nvCxnSpPr>
        <p:spPr>
          <a:xfrm>
            <a:off x="5389398" y="2492896"/>
            <a:ext cx="0" cy="2480974"/>
          </a:xfrm>
          <a:prstGeom prst="line">
            <a:avLst/>
          </a:prstGeom>
          <a:ln w="19050"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직선 연결선 16"/>
          <p:cNvCxnSpPr>
            <a:cxnSpLocks/>
          </p:cNvCxnSpPr>
          <p:nvPr/>
        </p:nvCxnSpPr>
        <p:spPr>
          <a:xfrm flipH="1">
            <a:off x="5389398" y="4964713"/>
            <a:ext cx="3071034" cy="0"/>
          </a:xfrm>
          <a:prstGeom prst="line">
            <a:avLst/>
          </a:prstGeom>
          <a:ln w="19050"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직선 연결선 17"/>
          <p:cNvCxnSpPr>
            <a:cxnSpLocks/>
          </p:cNvCxnSpPr>
          <p:nvPr/>
        </p:nvCxnSpPr>
        <p:spPr>
          <a:xfrm>
            <a:off x="5389398" y="3645024"/>
            <a:ext cx="2791849" cy="0"/>
          </a:xfrm>
          <a:prstGeom prst="line">
            <a:avLst/>
          </a:prstGeom>
          <a:ln w="12700">
            <a:solidFill>
              <a:schemeClr val="accent3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직선 연결선 18"/>
          <p:cNvCxnSpPr>
            <a:cxnSpLocks/>
          </p:cNvCxnSpPr>
          <p:nvPr/>
        </p:nvCxnSpPr>
        <p:spPr>
          <a:xfrm>
            <a:off x="5389397" y="2954561"/>
            <a:ext cx="2422963" cy="1554559"/>
          </a:xfrm>
          <a:prstGeom prst="line">
            <a:avLst/>
          </a:prstGeom>
          <a:ln w="1905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직사각형 20"/>
          <p:cNvSpPr/>
          <p:nvPr/>
        </p:nvSpPr>
        <p:spPr>
          <a:xfrm>
            <a:off x="8172400" y="5178879"/>
            <a:ext cx="775640" cy="26634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sz="1200" dirty="0"/>
              <a:t>소득계층</a:t>
            </a:r>
            <a:endParaRPr lang="en-US" altLang="ko-KR" sz="1200" dirty="0"/>
          </a:p>
        </p:txBody>
      </p:sp>
      <p:sp>
        <p:nvSpPr>
          <p:cNvPr id="22" name="직사각형 21"/>
          <p:cNvSpPr/>
          <p:nvPr/>
        </p:nvSpPr>
        <p:spPr>
          <a:xfrm>
            <a:off x="4644008" y="2492896"/>
            <a:ext cx="64633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ko-KR" altLang="en-US" sz="1200" dirty="0"/>
              <a:t>소득</a:t>
            </a:r>
            <a:endParaRPr lang="en-US" altLang="ko-KR" sz="1200" dirty="0"/>
          </a:p>
          <a:p>
            <a:pPr algn="ctr"/>
            <a:r>
              <a:rPr lang="ko-KR" altLang="en-US" sz="1200" dirty="0" err="1"/>
              <a:t>대체율</a:t>
            </a:r>
            <a:endParaRPr lang="en-US" altLang="ko-KR" sz="1200" dirty="0"/>
          </a:p>
        </p:txBody>
      </p:sp>
      <p:sp>
        <p:nvSpPr>
          <p:cNvPr id="24" name="직사각형 23"/>
          <p:cNvSpPr/>
          <p:nvPr/>
        </p:nvSpPr>
        <p:spPr>
          <a:xfrm>
            <a:off x="8172164" y="3506524"/>
            <a:ext cx="56778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200" dirty="0"/>
              <a:t>100%</a:t>
            </a:r>
          </a:p>
        </p:txBody>
      </p:sp>
      <p:sp>
        <p:nvSpPr>
          <p:cNvPr id="25" name="직사각형 24"/>
          <p:cNvSpPr/>
          <p:nvPr/>
        </p:nvSpPr>
        <p:spPr>
          <a:xfrm>
            <a:off x="6505231" y="1844824"/>
            <a:ext cx="108234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sz="1400" dirty="0"/>
              <a:t>소득대체율</a:t>
            </a:r>
            <a:endParaRPr lang="en-US" altLang="ko-KR" sz="1400" dirty="0"/>
          </a:p>
        </p:txBody>
      </p:sp>
      <p:sp>
        <p:nvSpPr>
          <p:cNvPr id="26" name="직사각형 25"/>
          <p:cNvSpPr/>
          <p:nvPr/>
        </p:nvSpPr>
        <p:spPr>
          <a:xfrm>
            <a:off x="1202350" y="5805264"/>
            <a:ext cx="689804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ko-KR" sz="1600" dirty="0"/>
              <a:t>[</a:t>
            </a:r>
            <a:r>
              <a:rPr lang="ko-KR" altLang="en-US" sz="1600" dirty="0"/>
              <a:t>그림 </a:t>
            </a:r>
            <a:r>
              <a:rPr lang="en-US" altLang="ko-KR" sz="1600" dirty="0"/>
              <a:t>13-8 ] </a:t>
            </a:r>
            <a:r>
              <a:rPr lang="ko-KR" altLang="en-US" sz="1600" dirty="0"/>
              <a:t>종전소득과 독립적인 기초연금</a:t>
            </a:r>
            <a:r>
              <a:rPr lang="en-US" altLang="ko-KR" sz="1600" dirty="0"/>
              <a:t>: </a:t>
            </a:r>
            <a:r>
              <a:rPr lang="ko-KR" altLang="en-US" sz="1600" dirty="0"/>
              <a:t>영국과 네덜란드의 기초연금</a:t>
            </a:r>
          </a:p>
        </p:txBody>
      </p:sp>
      <p:sp>
        <p:nvSpPr>
          <p:cNvPr id="27" name="직사각형 26"/>
          <p:cNvSpPr/>
          <p:nvPr/>
        </p:nvSpPr>
        <p:spPr>
          <a:xfrm>
            <a:off x="2555776" y="908720"/>
            <a:ext cx="38924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b="1" dirty="0"/>
              <a:t>보험의 원리에 기초한 기초연금제도</a:t>
            </a:r>
          </a:p>
        </p:txBody>
      </p:sp>
    </p:spTree>
    <p:extLst>
      <p:ext uri="{BB962C8B-B14F-4D97-AF65-F5344CB8AC3E}">
        <p14:creationId xmlns:p14="http://schemas.microsoft.com/office/powerpoint/2010/main" val="1729800865"/>
      </p:ext>
    </p:extLst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683568" y="1196752"/>
            <a:ext cx="7560840" cy="4176464"/>
          </a:xfrm>
        </p:spPr>
        <p:txBody>
          <a:bodyPr>
            <a:normAutofit/>
          </a:bodyPr>
          <a:lstStyle/>
          <a:p>
            <a:pPr>
              <a:lnSpc>
                <a:spcPct val="130000"/>
              </a:lnSpc>
              <a:spcBef>
                <a:spcPts val="500"/>
              </a:spcBef>
              <a:buNone/>
            </a:pPr>
            <a:r>
              <a:rPr lang="en-US" altLang="ko-KR" sz="2000" dirty="0"/>
              <a:t>2. </a:t>
            </a:r>
            <a:r>
              <a:rPr lang="ko-KR" altLang="en-US" sz="2000" dirty="0"/>
              <a:t>예방</a:t>
            </a:r>
            <a:r>
              <a:rPr lang="en-US" altLang="ko-KR" sz="2000" dirty="0"/>
              <a:t>(prevention)</a:t>
            </a:r>
          </a:p>
          <a:p>
            <a:pPr marL="450850" lvl="1">
              <a:lnSpc>
                <a:spcPct val="130000"/>
              </a:lnSpc>
              <a:spcBef>
                <a:spcPts val="500"/>
              </a:spcBef>
              <a:buFont typeface="Wingdings" pitchFamily="2" charset="2"/>
              <a:buChar char="l"/>
            </a:pPr>
            <a:r>
              <a:rPr lang="ko-KR" altLang="en-US" sz="1800" dirty="0"/>
              <a:t> 사회적 애로요인이나 위험의 발생 방지</a:t>
            </a:r>
            <a:endParaRPr lang="en-US" altLang="ko-KR" sz="1800" dirty="0"/>
          </a:p>
          <a:p>
            <a:pPr marL="719138" lvl="2" indent="-369888">
              <a:lnSpc>
                <a:spcPct val="130000"/>
              </a:lnSpc>
              <a:spcBef>
                <a:spcPts val="500"/>
              </a:spcBef>
              <a:buFont typeface="+mj-lt"/>
              <a:buAutoNum type="arabicParenR"/>
            </a:pPr>
            <a:r>
              <a:rPr lang="ko-KR" altLang="en-US" sz="1800" dirty="0"/>
              <a:t>효과 </a:t>
            </a:r>
            <a:r>
              <a:rPr lang="en-US" altLang="ko-KR" sz="1800" dirty="0"/>
              <a:t>: </a:t>
            </a:r>
            <a:r>
              <a:rPr lang="ko-KR" altLang="en-US" sz="1800" dirty="0"/>
              <a:t>피해로 인한 복지감소방지와 비용절감</a:t>
            </a:r>
            <a:endParaRPr lang="en-US" altLang="ko-KR" sz="1800" dirty="0"/>
          </a:p>
          <a:p>
            <a:pPr marL="719138" lvl="2" indent="-369888">
              <a:lnSpc>
                <a:spcPct val="130000"/>
              </a:lnSpc>
              <a:spcBef>
                <a:spcPts val="500"/>
              </a:spcBef>
              <a:buFont typeface="+mj-lt"/>
              <a:buAutoNum type="arabicParenR"/>
            </a:pPr>
            <a:r>
              <a:rPr lang="ko-KR" altLang="en-US" sz="1800" dirty="0"/>
              <a:t>종류 </a:t>
            </a:r>
            <a:r>
              <a:rPr lang="en-US" altLang="ko-KR" sz="1800" dirty="0"/>
              <a:t>: </a:t>
            </a:r>
            <a:r>
              <a:rPr lang="ko-KR" altLang="en-US" sz="1800" dirty="0"/>
              <a:t>건강검진</a:t>
            </a:r>
            <a:r>
              <a:rPr lang="en-US" altLang="ko-KR" sz="1800" dirty="0"/>
              <a:t>, </a:t>
            </a:r>
            <a:r>
              <a:rPr lang="ko-KR" altLang="en-US" sz="1800" dirty="0"/>
              <a:t>작업환경감독</a:t>
            </a:r>
            <a:r>
              <a:rPr lang="en-US" altLang="ko-KR" sz="1800" dirty="0"/>
              <a:t> </a:t>
            </a:r>
            <a:r>
              <a:rPr lang="ko-KR" altLang="en-US" sz="1800" dirty="0"/>
              <a:t>직업능력향상교육</a:t>
            </a:r>
            <a:endParaRPr lang="en-US" altLang="ko-KR" sz="1800" dirty="0"/>
          </a:p>
          <a:p>
            <a:pPr marL="719138" lvl="2" indent="-369888">
              <a:lnSpc>
                <a:spcPct val="130000"/>
              </a:lnSpc>
              <a:spcBef>
                <a:spcPts val="500"/>
              </a:spcBef>
              <a:buFont typeface="+mj-lt"/>
              <a:buAutoNum type="arabicParenR"/>
            </a:pPr>
            <a:endParaRPr lang="en-US" altLang="ko-KR" sz="1800" dirty="0"/>
          </a:p>
          <a:p>
            <a:pPr marL="719138" lvl="2" indent="-369888">
              <a:lnSpc>
                <a:spcPct val="130000"/>
              </a:lnSpc>
              <a:spcBef>
                <a:spcPts val="500"/>
              </a:spcBef>
              <a:buFont typeface="+mj-lt"/>
              <a:buAutoNum type="arabicParenR"/>
            </a:pPr>
            <a:endParaRPr lang="en-US" altLang="ko-KR" sz="1000" dirty="0"/>
          </a:p>
          <a:p>
            <a:pPr>
              <a:lnSpc>
                <a:spcPct val="130000"/>
              </a:lnSpc>
              <a:spcBef>
                <a:spcPts val="500"/>
              </a:spcBef>
              <a:buNone/>
            </a:pPr>
            <a:r>
              <a:rPr lang="en-US" altLang="ko-KR" sz="2000" dirty="0"/>
              <a:t>3. </a:t>
            </a:r>
            <a:r>
              <a:rPr lang="ko-KR" altLang="en-US" sz="2000" dirty="0"/>
              <a:t>재활</a:t>
            </a:r>
            <a:r>
              <a:rPr lang="en-US" altLang="ko-KR" sz="2000" dirty="0"/>
              <a:t>(rehabilitation)</a:t>
            </a:r>
          </a:p>
          <a:p>
            <a:pPr marL="450850" lvl="1">
              <a:lnSpc>
                <a:spcPct val="130000"/>
              </a:lnSpc>
              <a:spcBef>
                <a:spcPts val="500"/>
              </a:spcBef>
              <a:buFont typeface="Wingdings" pitchFamily="2" charset="2"/>
              <a:buChar char="l"/>
            </a:pPr>
            <a:r>
              <a:rPr lang="ko-KR" altLang="en-US" sz="1800" dirty="0"/>
              <a:t> 사회적 애로요인으로 인한 각종 피해현상 </a:t>
            </a:r>
            <a:br>
              <a:rPr lang="en-US" altLang="ko-KR" sz="1800" dirty="0"/>
            </a:br>
            <a:r>
              <a:rPr lang="ko-KR" altLang="en-US" sz="1800" dirty="0"/>
              <a:t>치유</a:t>
            </a:r>
            <a:r>
              <a:rPr lang="en-US" altLang="ko-KR" sz="1800" dirty="0"/>
              <a:t>, </a:t>
            </a:r>
            <a:r>
              <a:rPr lang="ko-KR" altLang="en-US" sz="1800" dirty="0"/>
              <a:t>극복</a:t>
            </a:r>
            <a:r>
              <a:rPr lang="en-US" altLang="ko-KR" sz="1800" dirty="0"/>
              <a:t>, </a:t>
            </a:r>
            <a:r>
              <a:rPr lang="ko-KR" altLang="en-US" sz="1800" dirty="0"/>
              <a:t>자립정착</a:t>
            </a:r>
            <a:r>
              <a:rPr lang="en-US" altLang="ko-KR" sz="1800" dirty="0"/>
              <a:t>, </a:t>
            </a:r>
            <a:r>
              <a:rPr lang="ko-KR" altLang="en-US" sz="1800" dirty="0"/>
              <a:t>의존성 방지효과</a:t>
            </a:r>
            <a:endParaRPr lang="en-US" altLang="ko-KR" sz="1800" dirty="0"/>
          </a:p>
          <a:p>
            <a:pPr marL="450850" lvl="1">
              <a:lnSpc>
                <a:spcPct val="130000"/>
              </a:lnSpc>
              <a:spcBef>
                <a:spcPts val="500"/>
              </a:spcBef>
              <a:buFont typeface="Wingdings" pitchFamily="2" charset="2"/>
              <a:buChar char="l"/>
            </a:pPr>
            <a:r>
              <a:rPr lang="ko-KR" altLang="en-US" sz="1800" dirty="0"/>
              <a:t> 종류</a:t>
            </a:r>
            <a:r>
              <a:rPr lang="en-US" altLang="ko-KR" sz="1800" dirty="0"/>
              <a:t>: </a:t>
            </a:r>
            <a:r>
              <a:rPr lang="ko-KR" altLang="en-US" sz="1800" dirty="0"/>
              <a:t>의료재활</a:t>
            </a:r>
            <a:r>
              <a:rPr lang="en-US" altLang="ko-KR" sz="1800" dirty="0"/>
              <a:t>, </a:t>
            </a:r>
            <a:r>
              <a:rPr lang="ko-KR" altLang="en-US" sz="1800" dirty="0"/>
              <a:t>직업재활</a:t>
            </a:r>
            <a:r>
              <a:rPr lang="en-US" altLang="ko-KR" sz="1800" dirty="0"/>
              <a:t>, </a:t>
            </a:r>
            <a:r>
              <a:rPr lang="ko-KR" altLang="en-US" sz="1800" dirty="0"/>
              <a:t>사회재활 </a:t>
            </a:r>
            <a:r>
              <a:rPr lang="en-US" altLang="ko-KR" sz="1800" dirty="0"/>
              <a:t>(</a:t>
            </a:r>
            <a:r>
              <a:rPr lang="ko-KR" altLang="en-US" sz="1800" dirty="0" err="1"/>
              <a:t>유기성</a:t>
            </a:r>
            <a:r>
              <a:rPr lang="en-US" altLang="ko-KR" sz="1800" dirty="0"/>
              <a:t>)</a:t>
            </a:r>
          </a:p>
          <a:p>
            <a:pPr>
              <a:lnSpc>
                <a:spcPct val="130000"/>
              </a:lnSpc>
              <a:spcBef>
                <a:spcPts val="500"/>
              </a:spcBef>
            </a:pPr>
            <a:endParaRPr lang="ko-KR" altLang="en-US" sz="2800" dirty="0"/>
          </a:p>
        </p:txBody>
      </p:sp>
    </p:spTree>
  </p:cSld>
  <p:clrMapOvr>
    <a:masterClrMapping/>
  </p:clrMapOvr>
  <p:transition>
    <p:fade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85720" y="707833"/>
            <a:ext cx="8686800" cy="5507249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  <a:spcBef>
                <a:spcPts val="500"/>
              </a:spcBef>
              <a:buNone/>
            </a:pPr>
            <a:r>
              <a:rPr lang="en-US" altLang="ko-KR" sz="2000" dirty="0"/>
              <a:t>3. </a:t>
            </a:r>
            <a:r>
              <a:rPr lang="ko-KR" altLang="en-US" sz="2000" dirty="0"/>
              <a:t>현금급여의 지급기간</a:t>
            </a:r>
            <a:endParaRPr lang="en-US" altLang="ko-KR" sz="2000" dirty="0"/>
          </a:p>
          <a:p>
            <a:pPr marL="354013" indent="-268288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 err="1"/>
              <a:t>단기성</a:t>
            </a:r>
            <a:r>
              <a:rPr lang="ko-KR" altLang="en-US" sz="1800" dirty="0"/>
              <a:t> 급여 </a:t>
            </a:r>
            <a:r>
              <a:rPr lang="en-US" altLang="ko-KR" sz="1800" dirty="0"/>
              <a:t>: </a:t>
            </a:r>
            <a:r>
              <a:rPr lang="ko-KR" altLang="en-US" sz="1800" dirty="0"/>
              <a:t>실업급여</a:t>
            </a:r>
            <a:r>
              <a:rPr lang="en-US" altLang="ko-KR" sz="1800" dirty="0"/>
              <a:t>, </a:t>
            </a:r>
            <a:r>
              <a:rPr lang="ko-KR" altLang="en-US" sz="1800" dirty="0"/>
              <a:t>휴업급여</a:t>
            </a:r>
            <a:r>
              <a:rPr lang="en-US" altLang="ko-KR" sz="1800" dirty="0"/>
              <a:t>, </a:t>
            </a:r>
            <a:r>
              <a:rPr lang="ko-KR" altLang="en-US" sz="1800" dirty="0"/>
              <a:t>생계급여 </a:t>
            </a:r>
            <a:endParaRPr lang="en-US" altLang="ko-KR" sz="1800" dirty="0"/>
          </a:p>
          <a:p>
            <a:pPr marL="354013" indent="-268288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ko-KR" sz="1800" dirty="0"/>
              <a:t>    (</a:t>
            </a:r>
            <a:r>
              <a:rPr lang="ko-KR" altLang="en-US" sz="1800" dirty="0"/>
              <a:t>급여지급기간이 개인의 실제상황과 무관하게 결정</a:t>
            </a:r>
            <a:r>
              <a:rPr lang="en-US" altLang="ko-KR" sz="1800" dirty="0"/>
              <a:t>)</a:t>
            </a:r>
          </a:p>
          <a:p>
            <a:pPr marL="354013" indent="-268288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 err="1"/>
              <a:t>장기성</a:t>
            </a:r>
            <a:r>
              <a:rPr lang="ko-KR" altLang="en-US" sz="1800" dirty="0"/>
              <a:t> 급여 </a:t>
            </a:r>
            <a:r>
              <a:rPr lang="en-US" altLang="ko-KR" sz="1800" dirty="0"/>
              <a:t>: </a:t>
            </a:r>
            <a:r>
              <a:rPr lang="ko-KR" altLang="en-US" sz="1800" dirty="0"/>
              <a:t>노령연금</a:t>
            </a:r>
            <a:r>
              <a:rPr lang="en-US" altLang="ko-KR" sz="1800" dirty="0"/>
              <a:t>, </a:t>
            </a:r>
            <a:r>
              <a:rPr lang="ko-KR" altLang="en-US" sz="1800" dirty="0"/>
              <a:t>장애연금</a:t>
            </a:r>
            <a:r>
              <a:rPr lang="en-US" altLang="ko-KR" sz="1800" dirty="0"/>
              <a:t>, </a:t>
            </a:r>
            <a:r>
              <a:rPr lang="ko-KR" altLang="en-US" sz="1800" dirty="0"/>
              <a:t>유족연금</a:t>
            </a:r>
            <a:endParaRPr lang="en-US" altLang="ko-KR" sz="1800" dirty="0"/>
          </a:p>
          <a:p>
            <a:pPr>
              <a:lnSpc>
                <a:spcPct val="120000"/>
              </a:lnSpc>
              <a:spcBef>
                <a:spcPts val="1500"/>
              </a:spcBef>
              <a:buNone/>
            </a:pPr>
            <a:r>
              <a:rPr lang="en-US" altLang="ko-KR" sz="2000" dirty="0"/>
              <a:t>4. </a:t>
            </a:r>
            <a:r>
              <a:rPr lang="ko-KR" altLang="en-US" sz="2000" dirty="0"/>
              <a:t>현금급여의 재조정</a:t>
            </a:r>
            <a:endParaRPr lang="en-US" altLang="ko-KR" sz="2000" dirty="0"/>
          </a:p>
          <a:p>
            <a:pPr marL="452438">
              <a:lnSpc>
                <a:spcPct val="120000"/>
              </a:lnSpc>
              <a:spcBef>
                <a:spcPts val="500"/>
              </a:spcBef>
              <a:buFont typeface="Wingdings" pitchFamily="2" charset="2"/>
              <a:buChar char="l"/>
            </a:pPr>
            <a:r>
              <a:rPr lang="ko-KR" altLang="en-US" sz="2000" dirty="0"/>
              <a:t>목적</a:t>
            </a:r>
            <a:endParaRPr lang="en-US" altLang="ko-KR" sz="2000" dirty="0"/>
          </a:p>
          <a:p>
            <a:pPr marL="452438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ko-KR" sz="1800" dirty="0"/>
              <a:t>    : </a:t>
            </a:r>
            <a:r>
              <a:rPr lang="ko-KR" altLang="en-US" sz="1800" dirty="0"/>
              <a:t>경제상황의 변화에도 불구하고 연금생활자의 생활수준을 장기적으로 안정화</a:t>
            </a:r>
            <a:endParaRPr lang="en-US" altLang="ko-KR" sz="1800" dirty="0"/>
          </a:p>
          <a:p>
            <a:pPr marL="452438">
              <a:lnSpc>
                <a:spcPct val="120000"/>
              </a:lnSpc>
              <a:spcBef>
                <a:spcPts val="500"/>
              </a:spcBef>
              <a:buFont typeface="Wingdings" pitchFamily="2" charset="2"/>
              <a:buChar char="l"/>
            </a:pPr>
            <a:r>
              <a:rPr lang="ko-KR" altLang="en-US" sz="2000" dirty="0"/>
              <a:t>급여의 재조정 방식</a:t>
            </a:r>
            <a:endParaRPr lang="en-US" altLang="ko-KR" sz="2000" dirty="0"/>
          </a:p>
          <a:p>
            <a:pPr marL="536575" indent="-268288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/>
              <a:t>자동적 조정방식 </a:t>
            </a:r>
            <a:r>
              <a:rPr lang="en-US" altLang="ko-KR" sz="1800" dirty="0"/>
              <a:t>: price-index, wage-index</a:t>
            </a:r>
          </a:p>
          <a:p>
            <a:pPr marL="536575" indent="-268288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/>
              <a:t>국가의 판단에 의한 비정기적 조정방식 </a:t>
            </a:r>
            <a:r>
              <a:rPr lang="en-US" altLang="ko-KR" sz="1800" dirty="0"/>
              <a:t>: </a:t>
            </a:r>
            <a:r>
              <a:rPr lang="ko-KR" altLang="en-US" sz="1800" dirty="0"/>
              <a:t>각종 수당</a:t>
            </a:r>
            <a:r>
              <a:rPr lang="en-US" altLang="ko-KR" sz="1800" dirty="0"/>
              <a:t>, </a:t>
            </a:r>
            <a:r>
              <a:rPr lang="ko-KR" altLang="en-US" sz="1800" dirty="0" err="1"/>
              <a:t>부조성</a:t>
            </a:r>
            <a:r>
              <a:rPr lang="ko-KR" altLang="en-US" sz="1800" dirty="0"/>
              <a:t> 급여</a:t>
            </a:r>
            <a:endParaRPr lang="en-US" altLang="ko-KR" sz="1800" dirty="0"/>
          </a:p>
          <a:p>
            <a:pPr marL="452438">
              <a:lnSpc>
                <a:spcPct val="120000"/>
              </a:lnSpc>
              <a:spcBef>
                <a:spcPts val="500"/>
              </a:spcBef>
              <a:buFont typeface="Wingdings" pitchFamily="2" charset="2"/>
              <a:buChar char="l"/>
            </a:pPr>
            <a:r>
              <a:rPr lang="ko-KR" altLang="en-US" sz="2000" dirty="0" err="1"/>
              <a:t>재평가율</a:t>
            </a:r>
            <a:endParaRPr lang="en-US" altLang="ko-KR" sz="2000" dirty="0"/>
          </a:p>
          <a:p>
            <a:pPr marL="536575" indent="-268288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/>
              <a:t>연금급여의 산정을 위한 종전소득의 상향조정</a:t>
            </a:r>
            <a:endParaRPr lang="en-US" altLang="ko-KR" sz="1800" dirty="0"/>
          </a:p>
          <a:p>
            <a:pPr marL="536575" indent="-268288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ko-KR" sz="1800" dirty="0"/>
              <a:t>   : </a:t>
            </a:r>
            <a:r>
              <a:rPr lang="ko-KR" altLang="en-US" sz="1800" dirty="0"/>
              <a:t>우리나라 국민연금의 경우 </a:t>
            </a:r>
            <a:r>
              <a:rPr lang="en-US" altLang="ko-KR" sz="1800" dirty="0"/>
              <a:t>wage-index</a:t>
            </a:r>
            <a:endParaRPr lang="ko-KR" altLang="en-US" sz="1800" dirty="0"/>
          </a:p>
        </p:txBody>
      </p:sp>
    </p:spTree>
  </p:cSld>
  <p:clrMapOvr>
    <a:masterClrMapping/>
  </p:clrMapOvr>
  <p:transition>
    <p:fade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직선 화살표 연결선 16"/>
          <p:cNvCxnSpPr/>
          <p:nvPr/>
        </p:nvCxnSpPr>
        <p:spPr>
          <a:xfrm>
            <a:off x="1835696" y="4293096"/>
            <a:ext cx="540060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직선 화살표 연결선 18"/>
          <p:cNvCxnSpPr/>
          <p:nvPr/>
        </p:nvCxnSpPr>
        <p:spPr>
          <a:xfrm flipV="1">
            <a:off x="1835696" y="1196752"/>
            <a:ext cx="0" cy="309634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683568" y="1412776"/>
            <a:ext cx="110799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dirty="0"/>
              <a:t>소득</a:t>
            </a:r>
            <a:endParaRPr lang="en-US" altLang="ko-KR" dirty="0"/>
          </a:p>
          <a:p>
            <a:pPr algn="ctr"/>
            <a:r>
              <a:rPr lang="ko-KR" altLang="ko-KR" dirty="0">
                <a:latin typeface="나눔고딕" panose="020D0804000000000000" pitchFamily="50" charset="-127"/>
                <a:ea typeface="나눔고딕" panose="020D0804000000000000" pitchFamily="50" charset="-127"/>
              </a:rPr>
              <a:t>·</a:t>
            </a:r>
            <a:endParaRPr lang="en-US" altLang="ko-KR" dirty="0"/>
          </a:p>
          <a:p>
            <a:pPr algn="ctr"/>
            <a:r>
              <a:rPr lang="ko-KR" altLang="en-US" dirty="0"/>
              <a:t>현금급여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6804248" y="4437112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/>
              <a:t>시간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2195736" y="4438764"/>
            <a:ext cx="16514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/>
              <a:t>최초 수급시기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7102606" y="1695346"/>
            <a:ext cx="1420582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/>
              <a:t>근로소득</a:t>
            </a:r>
            <a:endParaRPr lang="en-US" altLang="ko-KR" dirty="0"/>
          </a:p>
          <a:p>
            <a:endParaRPr lang="en-US" altLang="ko-KR" dirty="0"/>
          </a:p>
          <a:p>
            <a:r>
              <a:rPr lang="ko-KR" altLang="en-US" dirty="0"/>
              <a:t>경제적 격차</a:t>
            </a:r>
            <a:endParaRPr lang="en-US" altLang="ko-KR" dirty="0"/>
          </a:p>
          <a:p>
            <a:endParaRPr lang="en-US" altLang="ko-KR" dirty="0"/>
          </a:p>
          <a:p>
            <a:r>
              <a:rPr lang="ko-KR" altLang="en-US" dirty="0"/>
              <a:t>현금급여</a:t>
            </a:r>
          </a:p>
        </p:txBody>
      </p:sp>
      <p:cxnSp>
        <p:nvCxnSpPr>
          <p:cNvPr id="26" name="직선 연결선 25"/>
          <p:cNvCxnSpPr/>
          <p:nvPr/>
        </p:nvCxnSpPr>
        <p:spPr>
          <a:xfrm>
            <a:off x="2915816" y="3068960"/>
            <a:ext cx="3888432" cy="0"/>
          </a:xfrm>
          <a:prstGeom prst="line">
            <a:avLst/>
          </a:prstGeom>
          <a:ln w="28575"/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31" name="자유형 30"/>
          <p:cNvSpPr/>
          <p:nvPr/>
        </p:nvSpPr>
        <p:spPr>
          <a:xfrm>
            <a:off x="2926080" y="1799060"/>
            <a:ext cx="3850105" cy="1271399"/>
          </a:xfrm>
          <a:custGeom>
            <a:avLst/>
            <a:gdLst>
              <a:gd name="connsiteX0" fmla="*/ 0 w 3850105"/>
              <a:gd name="connsiteY0" fmla="*/ 1271399 h 1271399"/>
              <a:gd name="connsiteX1" fmla="*/ 1029903 w 3850105"/>
              <a:gd name="connsiteY1" fmla="*/ 434001 h 1271399"/>
              <a:gd name="connsiteX2" fmla="*/ 2242686 w 3850105"/>
              <a:gd name="connsiteY2" fmla="*/ 68241 h 1271399"/>
              <a:gd name="connsiteX3" fmla="*/ 3850105 w 3850105"/>
              <a:gd name="connsiteY3" fmla="*/ 864 h 12713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50105" h="1271399">
                <a:moveTo>
                  <a:pt x="0" y="1271399"/>
                </a:moveTo>
                <a:cubicBezTo>
                  <a:pt x="328061" y="952963"/>
                  <a:pt x="656122" y="634527"/>
                  <a:pt x="1029903" y="434001"/>
                </a:cubicBezTo>
                <a:cubicBezTo>
                  <a:pt x="1403684" y="233475"/>
                  <a:pt x="1772652" y="140430"/>
                  <a:pt x="2242686" y="68241"/>
                </a:cubicBezTo>
                <a:cubicBezTo>
                  <a:pt x="2712720" y="-3948"/>
                  <a:pt x="3281412" y="-1542"/>
                  <a:pt x="3850105" y="864"/>
                </a:cubicBezTo>
              </a:path>
            </a:pathLst>
          </a:cu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7" name="자유형 36"/>
          <p:cNvSpPr/>
          <p:nvPr/>
        </p:nvSpPr>
        <p:spPr>
          <a:xfrm>
            <a:off x="3021443" y="1826005"/>
            <a:ext cx="3312368" cy="1216010"/>
          </a:xfrm>
          <a:custGeom>
            <a:avLst/>
            <a:gdLst>
              <a:gd name="connsiteX0" fmla="*/ 0 w 3311091"/>
              <a:gd name="connsiteY0" fmla="*/ 1251399 h 1251399"/>
              <a:gd name="connsiteX1" fmla="*/ 866274 w 3311091"/>
              <a:gd name="connsiteY1" fmla="*/ 500628 h 1251399"/>
              <a:gd name="connsiteX2" fmla="*/ 2059807 w 3311091"/>
              <a:gd name="connsiteY2" fmla="*/ 77117 h 1251399"/>
              <a:gd name="connsiteX3" fmla="*/ 3311091 w 3311091"/>
              <a:gd name="connsiteY3" fmla="*/ 114 h 1251399"/>
              <a:gd name="connsiteX4" fmla="*/ 3311091 w 3311091"/>
              <a:gd name="connsiteY4" fmla="*/ 114 h 1251399"/>
              <a:gd name="connsiteX5" fmla="*/ 3301466 w 3311091"/>
              <a:gd name="connsiteY5" fmla="*/ 1241773 h 12513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311091" h="1251399">
                <a:moveTo>
                  <a:pt x="0" y="1251399"/>
                </a:moveTo>
                <a:cubicBezTo>
                  <a:pt x="261486" y="973870"/>
                  <a:pt x="522973" y="696342"/>
                  <a:pt x="866274" y="500628"/>
                </a:cubicBezTo>
                <a:cubicBezTo>
                  <a:pt x="1209575" y="304914"/>
                  <a:pt x="1652338" y="160536"/>
                  <a:pt x="2059807" y="77117"/>
                </a:cubicBezTo>
                <a:cubicBezTo>
                  <a:pt x="2467276" y="-6302"/>
                  <a:pt x="3311091" y="114"/>
                  <a:pt x="3311091" y="114"/>
                </a:cubicBezTo>
                <a:lnTo>
                  <a:pt x="3311091" y="114"/>
                </a:lnTo>
                <a:cubicBezTo>
                  <a:pt x="3309487" y="207057"/>
                  <a:pt x="3305476" y="724415"/>
                  <a:pt x="3301466" y="1241773"/>
                </a:cubicBezTo>
              </a:path>
            </a:pathLst>
          </a:cu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39" name="직선 화살표 연결선 38"/>
          <p:cNvCxnSpPr/>
          <p:nvPr/>
        </p:nvCxnSpPr>
        <p:spPr>
          <a:xfrm>
            <a:off x="6660232" y="1874441"/>
            <a:ext cx="0" cy="1152128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직선 연결선 40"/>
          <p:cNvCxnSpPr/>
          <p:nvPr/>
        </p:nvCxnSpPr>
        <p:spPr>
          <a:xfrm>
            <a:off x="2915816" y="3172674"/>
            <a:ext cx="0" cy="21602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직선 연결선 41"/>
          <p:cNvCxnSpPr/>
          <p:nvPr/>
        </p:nvCxnSpPr>
        <p:spPr>
          <a:xfrm>
            <a:off x="2915816" y="3814425"/>
            <a:ext cx="0" cy="21602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직선 연결선 42"/>
          <p:cNvCxnSpPr/>
          <p:nvPr/>
        </p:nvCxnSpPr>
        <p:spPr>
          <a:xfrm>
            <a:off x="2915816" y="3494381"/>
            <a:ext cx="0" cy="21602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직선 연결선 43"/>
          <p:cNvCxnSpPr/>
          <p:nvPr/>
        </p:nvCxnSpPr>
        <p:spPr>
          <a:xfrm>
            <a:off x="2915816" y="4077072"/>
            <a:ext cx="0" cy="21602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직선 연결선 45"/>
          <p:cNvCxnSpPr/>
          <p:nvPr/>
        </p:nvCxnSpPr>
        <p:spPr>
          <a:xfrm>
            <a:off x="2914538" y="2918557"/>
            <a:ext cx="0" cy="21602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직선 연결선 46"/>
          <p:cNvCxnSpPr/>
          <p:nvPr/>
        </p:nvCxnSpPr>
        <p:spPr>
          <a:xfrm>
            <a:off x="2914538" y="2636912"/>
            <a:ext cx="0" cy="21602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직선 연결선 47"/>
          <p:cNvCxnSpPr/>
          <p:nvPr/>
        </p:nvCxnSpPr>
        <p:spPr>
          <a:xfrm>
            <a:off x="2914538" y="2325998"/>
            <a:ext cx="0" cy="21602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직선 연결선 49"/>
          <p:cNvCxnSpPr/>
          <p:nvPr/>
        </p:nvCxnSpPr>
        <p:spPr>
          <a:xfrm>
            <a:off x="2914538" y="1988840"/>
            <a:ext cx="0" cy="21602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직선 연결선 50"/>
          <p:cNvCxnSpPr/>
          <p:nvPr/>
        </p:nvCxnSpPr>
        <p:spPr>
          <a:xfrm>
            <a:off x="2914538" y="1691048"/>
            <a:ext cx="0" cy="21602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/>
          <p:cNvSpPr txBox="1"/>
          <p:nvPr/>
        </p:nvSpPr>
        <p:spPr>
          <a:xfrm>
            <a:off x="1835696" y="5143659"/>
            <a:ext cx="49952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/>
              <a:t>[</a:t>
            </a:r>
            <a:r>
              <a:rPr lang="ko-KR" altLang="en-US" sz="1600" dirty="0"/>
              <a:t>그림</a:t>
            </a:r>
            <a:r>
              <a:rPr lang="en-US" altLang="ko-KR" sz="1600" dirty="0"/>
              <a:t>13-9] </a:t>
            </a:r>
            <a:r>
              <a:rPr lang="ko-KR" altLang="en-US" sz="1600" dirty="0"/>
              <a:t>근로소득과 현금급여의 시기별 변화 추이</a:t>
            </a:r>
          </a:p>
        </p:txBody>
      </p:sp>
    </p:spTree>
    <p:extLst>
      <p:ext uri="{BB962C8B-B14F-4D97-AF65-F5344CB8AC3E}">
        <p14:creationId xmlns:p14="http://schemas.microsoft.com/office/powerpoint/2010/main" val="1791146022"/>
      </p:ext>
    </p:extLst>
  </p:cSld>
  <p:clrMapOvr>
    <a:masterClrMapping/>
  </p:clrMapOvr>
  <p:transition>
    <p:fade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그룹 6"/>
          <p:cNvGrpSpPr/>
          <p:nvPr/>
        </p:nvGrpSpPr>
        <p:grpSpPr>
          <a:xfrm>
            <a:off x="707136" y="416072"/>
            <a:ext cx="7729728" cy="5870448"/>
            <a:chOff x="707136" y="273196"/>
            <a:chExt cx="7729728" cy="5870448"/>
          </a:xfrm>
        </p:grpSpPr>
        <p:pic>
          <p:nvPicPr>
            <p:cNvPr id="5" name="그림 4" descr="21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07136" y="273196"/>
              <a:ext cx="7729728" cy="5870448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sp>
          <p:nvSpPr>
            <p:cNvPr id="6" name="직사각형 5"/>
            <p:cNvSpPr/>
            <p:nvPr/>
          </p:nvSpPr>
          <p:spPr>
            <a:xfrm>
              <a:off x="1968826" y="2316222"/>
              <a:ext cx="1512168" cy="57606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600" dirty="0">
                  <a:solidFill>
                    <a:schemeClr val="tx1"/>
                  </a:solidFill>
                </a:rPr>
                <a:t>소득의 재평가</a:t>
              </a:r>
              <a:endParaRPr lang="en-US" altLang="ko-KR" sz="1600" dirty="0">
                <a:solidFill>
                  <a:schemeClr val="tx1"/>
                </a:solidFill>
              </a:endParaRPr>
            </a:p>
            <a:p>
              <a:pPr algn="ctr"/>
              <a:r>
                <a:rPr lang="en-US" altLang="ko-KR" sz="1400" dirty="0">
                  <a:solidFill>
                    <a:schemeClr val="tx1"/>
                  </a:solidFill>
                </a:rPr>
                <a:t>(wage-index)</a:t>
              </a:r>
              <a:endParaRPr lang="ko-KR" altLang="en-US" sz="1400" dirty="0">
                <a:solidFill>
                  <a:schemeClr val="tx1"/>
                </a:solidFill>
              </a:endParaRPr>
            </a:p>
          </p:txBody>
        </p:sp>
        <p:sp>
          <p:nvSpPr>
            <p:cNvPr id="7" name="직사각형 6"/>
            <p:cNvSpPr/>
            <p:nvPr/>
          </p:nvSpPr>
          <p:spPr>
            <a:xfrm>
              <a:off x="4892690" y="1772816"/>
              <a:ext cx="1512168" cy="57606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600" dirty="0">
                  <a:solidFill>
                    <a:schemeClr val="tx1"/>
                  </a:solidFill>
                </a:rPr>
                <a:t>연금의 재조정</a:t>
              </a:r>
              <a:endParaRPr lang="en-US" altLang="ko-KR" sz="1600" dirty="0">
                <a:solidFill>
                  <a:schemeClr val="tx1"/>
                </a:solidFill>
              </a:endParaRPr>
            </a:p>
            <a:p>
              <a:pPr algn="ctr"/>
              <a:r>
                <a:rPr lang="en-US" altLang="ko-KR" sz="1400" dirty="0">
                  <a:solidFill>
                    <a:schemeClr val="tx1"/>
                  </a:solidFill>
                </a:rPr>
                <a:t>(price-index)</a:t>
              </a:r>
              <a:endParaRPr lang="ko-KR" altLang="en-US" sz="1400" dirty="0">
                <a:solidFill>
                  <a:schemeClr val="tx1"/>
                </a:solidFill>
              </a:endParaRPr>
            </a:p>
          </p:txBody>
        </p:sp>
      </p:grpSp>
    </p:spTree>
  </p:cSld>
  <p:clrMapOvr>
    <a:masterClrMapping/>
  </p:clrMapOvr>
  <p:transition>
    <p:fade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23850" y="451740"/>
            <a:ext cx="8229600" cy="6120532"/>
          </a:xfrm>
        </p:spPr>
        <p:txBody>
          <a:bodyPr>
            <a:normAutofit/>
          </a:bodyPr>
          <a:lstStyle/>
          <a:p>
            <a:pPr marL="171450" indent="0">
              <a:lnSpc>
                <a:spcPct val="120000"/>
              </a:lnSpc>
              <a:spcBef>
                <a:spcPts val="500"/>
              </a:spcBef>
              <a:buNone/>
            </a:pPr>
            <a:r>
              <a:rPr lang="ko-KR" altLang="en-US" sz="2400" b="1" dirty="0"/>
              <a:t>제</a:t>
            </a:r>
            <a:r>
              <a:rPr lang="en-US" altLang="ko-KR" sz="2400" b="1" dirty="0"/>
              <a:t>4</a:t>
            </a:r>
            <a:r>
              <a:rPr lang="ko-KR" altLang="en-US" sz="2400" b="1" dirty="0"/>
              <a:t>절 현물급여의 수준</a:t>
            </a:r>
            <a:endParaRPr lang="en-US" altLang="ko-KR" sz="2400" b="1" dirty="0"/>
          </a:p>
          <a:p>
            <a:pPr marL="171450" indent="0">
              <a:lnSpc>
                <a:spcPct val="120000"/>
              </a:lnSpc>
              <a:spcBef>
                <a:spcPts val="500"/>
              </a:spcBef>
              <a:buNone/>
            </a:pPr>
            <a:endParaRPr lang="en-US" altLang="ko-KR" sz="2000" b="1" dirty="0"/>
          </a:p>
          <a:p>
            <a:pPr marL="536575" indent="-268288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/>
              <a:t>상품이나 서비스의 가격에서 본인이 부담하게 되는 비율</a:t>
            </a:r>
            <a:r>
              <a:rPr lang="en-US" altLang="ko-KR" sz="1800" dirty="0"/>
              <a:t>, </a:t>
            </a:r>
            <a:r>
              <a:rPr lang="ko-KR" altLang="en-US" sz="1800" dirty="0"/>
              <a:t>즉 본인부담금의 수준</a:t>
            </a:r>
            <a:endParaRPr lang="en-US" altLang="ko-KR" sz="1800" dirty="0"/>
          </a:p>
          <a:p>
            <a:pPr marL="536575" indent="-268288">
              <a:lnSpc>
                <a:spcPct val="120000"/>
              </a:lnSpc>
              <a:spcBef>
                <a:spcPts val="500"/>
              </a:spcBef>
            </a:pPr>
            <a:endParaRPr lang="en-US" altLang="ko-KR" sz="1800" dirty="0"/>
          </a:p>
          <a:p>
            <a:pPr marL="622300" indent="-415925">
              <a:lnSpc>
                <a:spcPct val="120000"/>
              </a:lnSpc>
              <a:spcBef>
                <a:spcPts val="500"/>
              </a:spcBef>
              <a:buNone/>
            </a:pPr>
            <a:r>
              <a:rPr lang="en-US" altLang="ko-KR" sz="2000" dirty="0"/>
              <a:t>1.  </a:t>
            </a:r>
            <a:r>
              <a:rPr lang="ko-KR" altLang="en-US" sz="2000" dirty="0"/>
              <a:t>본인부담금의 형태와 기능</a:t>
            </a:r>
            <a:endParaRPr lang="en-US" altLang="ko-KR" sz="2000" dirty="0"/>
          </a:p>
          <a:p>
            <a:pPr marL="536575" indent="-268288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/>
              <a:t>과잉수급이나 낭비요인의 방지</a:t>
            </a:r>
            <a:endParaRPr lang="en-US" altLang="ko-KR" sz="1800" dirty="0"/>
          </a:p>
          <a:p>
            <a:pPr marL="536575" indent="-268288">
              <a:lnSpc>
                <a:spcPct val="150000"/>
              </a:lnSpc>
              <a:spcBef>
                <a:spcPts val="500"/>
              </a:spcBef>
              <a:buNone/>
            </a:pPr>
            <a:r>
              <a:rPr lang="en-US" altLang="ko-KR" sz="1800" dirty="0"/>
              <a:t> : </a:t>
            </a:r>
            <a:r>
              <a:rPr lang="ko-KR" altLang="en-US" sz="1800" dirty="0" err="1"/>
              <a:t>경험요율</a:t>
            </a:r>
            <a:r>
              <a:rPr lang="en-US" altLang="ko-KR" sz="1600" dirty="0"/>
              <a:t>(experience rating), </a:t>
            </a:r>
            <a:r>
              <a:rPr lang="ko-KR" altLang="en-US" sz="1800" dirty="0"/>
              <a:t>기초공제</a:t>
            </a:r>
            <a:r>
              <a:rPr lang="en-US" altLang="ko-KR" sz="1600" dirty="0"/>
              <a:t>(deductable)</a:t>
            </a:r>
            <a:r>
              <a:rPr lang="en-US" altLang="ko-KR" sz="1800" dirty="0"/>
              <a:t>, </a:t>
            </a:r>
            <a:r>
              <a:rPr lang="ko-KR" altLang="en-US" sz="1800" dirty="0"/>
              <a:t>공동부담</a:t>
            </a:r>
            <a:r>
              <a:rPr lang="en-US" altLang="ko-KR" sz="1600" dirty="0"/>
              <a:t>(coinsurance)</a:t>
            </a:r>
            <a:r>
              <a:rPr lang="en-US" altLang="ko-KR" sz="1800" dirty="0"/>
              <a:t>,</a:t>
            </a:r>
          </a:p>
          <a:p>
            <a:pPr marL="536575" indent="-268288">
              <a:lnSpc>
                <a:spcPct val="150000"/>
              </a:lnSpc>
              <a:spcBef>
                <a:spcPts val="0"/>
              </a:spcBef>
              <a:buNone/>
            </a:pPr>
            <a:r>
              <a:rPr lang="en-US" altLang="ko-KR" sz="1800" dirty="0"/>
              <a:t>   </a:t>
            </a:r>
            <a:r>
              <a:rPr lang="ko-KR" altLang="en-US" sz="1800" dirty="0"/>
              <a:t>대기기간</a:t>
            </a:r>
            <a:r>
              <a:rPr lang="en-US" altLang="ko-KR" sz="1600" dirty="0"/>
              <a:t>(waiting period)</a:t>
            </a:r>
          </a:p>
          <a:p>
            <a:pPr marL="536575" indent="-268288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/>
              <a:t>본인부담의 </a:t>
            </a:r>
            <a:r>
              <a:rPr lang="ko-KR" altLang="en-US" sz="1800" dirty="0" err="1"/>
              <a:t>과도시</a:t>
            </a:r>
            <a:r>
              <a:rPr lang="ko-KR" altLang="en-US" sz="1800" dirty="0"/>
              <a:t> 의료서비스에 대한 접근성의 사회계층별 차별화</a:t>
            </a:r>
            <a:r>
              <a:rPr lang="en-US" altLang="ko-KR" sz="1800" dirty="0"/>
              <a:t>, </a:t>
            </a:r>
          </a:p>
          <a:p>
            <a:pPr marL="268287" indent="0">
              <a:lnSpc>
                <a:spcPct val="120000"/>
              </a:lnSpc>
              <a:spcBef>
                <a:spcPts val="500"/>
              </a:spcBef>
              <a:buNone/>
            </a:pPr>
            <a:r>
              <a:rPr lang="en-US" altLang="ko-KR" sz="1800" dirty="0"/>
              <a:t>   </a:t>
            </a:r>
            <a:r>
              <a:rPr lang="ko-KR" altLang="en-US" sz="1800" dirty="0"/>
              <a:t>분배적 불평등 야기</a:t>
            </a:r>
            <a:endParaRPr lang="en-US" altLang="ko-KR" sz="1800" dirty="0"/>
          </a:p>
          <a:p>
            <a:pPr marL="536575" indent="-268288">
              <a:lnSpc>
                <a:spcPct val="120000"/>
              </a:lnSpc>
              <a:spcBef>
                <a:spcPts val="500"/>
              </a:spcBef>
            </a:pPr>
            <a:r>
              <a:rPr lang="ko-KR" altLang="en-US" sz="2000" dirty="0"/>
              <a:t>과제</a:t>
            </a:r>
            <a:endParaRPr lang="en-US" altLang="ko-KR" sz="2000" dirty="0"/>
          </a:p>
          <a:p>
            <a:pPr marL="536575" indent="-268288">
              <a:lnSpc>
                <a:spcPct val="120000"/>
              </a:lnSpc>
              <a:spcBef>
                <a:spcPts val="500"/>
              </a:spcBef>
              <a:buNone/>
            </a:pPr>
            <a:r>
              <a:rPr lang="en-US" altLang="ko-KR" sz="1800" dirty="0"/>
              <a:t> : </a:t>
            </a:r>
            <a:r>
              <a:rPr lang="ko-KR" altLang="en-US" sz="1800" dirty="0"/>
              <a:t>경제적 차원에서 낭비요인 억제하고</a:t>
            </a:r>
            <a:endParaRPr lang="en-US" altLang="ko-KR" sz="1800" dirty="0"/>
          </a:p>
          <a:p>
            <a:pPr marL="536575" indent="-268288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ko-KR" sz="1800" dirty="0"/>
              <a:t>  </a:t>
            </a:r>
            <a:r>
              <a:rPr lang="ko-KR" altLang="en-US" sz="1800" dirty="0"/>
              <a:t>분배적 차원에서 소득수준에 상관없이 모두에게 동등한 </a:t>
            </a:r>
            <a:r>
              <a:rPr lang="ko-KR" altLang="en-US" sz="1800" dirty="0" err="1"/>
              <a:t>접근성</a:t>
            </a:r>
            <a:r>
              <a:rPr lang="ko-KR" altLang="en-US" sz="1800" dirty="0"/>
              <a:t> 보장</a:t>
            </a:r>
          </a:p>
        </p:txBody>
      </p:sp>
    </p:spTree>
  </p:cSld>
  <p:clrMapOvr>
    <a:masterClrMapping/>
  </p:clrMapOvr>
  <p:transition>
    <p:fade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23850" y="210449"/>
            <a:ext cx="8496622" cy="503907"/>
          </a:xfrm>
        </p:spPr>
        <p:txBody>
          <a:bodyPr>
            <a:normAutofit/>
          </a:bodyPr>
          <a:lstStyle/>
          <a:p>
            <a:pPr algn="ctr">
              <a:spcBef>
                <a:spcPts val="500"/>
              </a:spcBef>
              <a:buNone/>
            </a:pPr>
            <a:r>
              <a:rPr lang="en-US" altLang="ko-KR" sz="2400" dirty="0"/>
              <a:t>&lt;</a:t>
            </a:r>
            <a:r>
              <a:rPr lang="ko-KR" altLang="en-US" sz="2400" dirty="0"/>
              <a:t>본인부담금의 모형</a:t>
            </a:r>
            <a:r>
              <a:rPr lang="en-US" altLang="ko-KR" sz="2400" dirty="0"/>
              <a:t>&gt;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 r="3602" b="1273"/>
          <a:stretch>
            <a:fillRect/>
          </a:stretch>
        </p:blipFill>
        <p:spPr bwMode="auto">
          <a:xfrm>
            <a:off x="714348" y="3991664"/>
            <a:ext cx="3353208" cy="2652046"/>
          </a:xfrm>
          <a:prstGeom prst="rect">
            <a:avLst/>
          </a:prstGeom>
          <a:ln w="28575">
            <a:solidFill>
              <a:schemeClr val="tx1"/>
            </a:solidFill>
          </a:ln>
          <a:effectLst/>
        </p:spPr>
      </p:pic>
      <p:sp>
        <p:nvSpPr>
          <p:cNvPr id="2" name="직사각형 1"/>
          <p:cNvSpPr/>
          <p:nvPr/>
        </p:nvSpPr>
        <p:spPr>
          <a:xfrm>
            <a:off x="303976" y="830516"/>
            <a:ext cx="5526360" cy="15029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500"/>
              </a:spcBef>
              <a:buNone/>
            </a:pPr>
            <a:r>
              <a:rPr lang="ko-KR" altLang="en-US" dirty="0"/>
              <a:t>가</a:t>
            </a:r>
            <a:r>
              <a:rPr lang="en-US" altLang="ko-KR" dirty="0"/>
              <a:t>. </a:t>
            </a:r>
            <a:r>
              <a:rPr lang="ko-KR" altLang="en-US" dirty="0"/>
              <a:t>완전가격 </a:t>
            </a:r>
            <a:r>
              <a:rPr lang="ko-KR" altLang="en-US" dirty="0" err="1"/>
              <a:t>비탄력형</a:t>
            </a:r>
            <a:r>
              <a:rPr lang="ko-KR" altLang="en-US" dirty="0"/>
              <a:t> 본인부담모형</a:t>
            </a:r>
            <a:endParaRPr lang="en-US" altLang="ko-KR" dirty="0"/>
          </a:p>
          <a:p>
            <a:pPr>
              <a:spcBef>
                <a:spcPts val="500"/>
              </a:spcBef>
              <a:buNone/>
            </a:pPr>
            <a:endParaRPr lang="en-US" altLang="ko-KR" sz="100" dirty="0"/>
          </a:p>
          <a:p>
            <a:pPr marL="720000" indent="-285750"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ko-KR" altLang="en-US" dirty="0"/>
              <a:t>가격에 상관없이 정액 형태의 본인부담금</a:t>
            </a:r>
            <a:endParaRPr lang="en-US" altLang="ko-KR" dirty="0"/>
          </a:p>
          <a:p>
            <a:pPr marL="720000" indent="-285750"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ko-KR" altLang="en-US" dirty="0"/>
              <a:t>합리적 소비행위를 위한 유인장치의 부재</a:t>
            </a:r>
            <a:endParaRPr lang="en-US" altLang="ko-KR" dirty="0"/>
          </a:p>
          <a:p>
            <a:pPr marL="720000" indent="-285750"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ko-KR" altLang="en-US" dirty="0"/>
              <a:t>본인부담을 낮게 유지할 경우 낭비의 요인</a:t>
            </a:r>
          </a:p>
        </p:txBody>
      </p:sp>
      <p:sp>
        <p:nvSpPr>
          <p:cNvPr id="4" name="직사각형 3"/>
          <p:cNvSpPr/>
          <p:nvPr/>
        </p:nvSpPr>
        <p:spPr>
          <a:xfrm>
            <a:off x="285720" y="2365573"/>
            <a:ext cx="8748464" cy="13926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500"/>
              </a:spcBef>
              <a:buNone/>
            </a:pPr>
            <a:r>
              <a:rPr lang="ko-KR" altLang="en-US" dirty="0"/>
              <a:t>나</a:t>
            </a:r>
            <a:r>
              <a:rPr lang="en-US" altLang="ko-KR" dirty="0"/>
              <a:t>. </a:t>
            </a:r>
            <a:r>
              <a:rPr lang="ko-KR" altLang="en-US" dirty="0"/>
              <a:t>가격비례형 본인부담모형</a:t>
            </a:r>
            <a:endParaRPr lang="en-US" altLang="ko-KR" dirty="0"/>
          </a:p>
          <a:p>
            <a:pPr marL="720000" indent="-285750"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ko-KR" altLang="en-US" dirty="0"/>
              <a:t>가격기능의 부분적 활성화를 통해 합리적 소비행위 유도</a:t>
            </a:r>
            <a:endParaRPr lang="en-US" altLang="ko-KR" dirty="0"/>
          </a:p>
          <a:p>
            <a:pPr marL="720000" indent="-285750"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ko-KR" altLang="en-US" dirty="0"/>
              <a:t>저소득계층의 고가의료수요에 대한 접근성 제약</a:t>
            </a:r>
            <a:endParaRPr lang="en-US" altLang="ko-KR" dirty="0"/>
          </a:p>
          <a:p>
            <a:pPr marL="720000" indent="-285750"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ko-KR" altLang="en-US" dirty="0"/>
              <a:t>가격이 높아질수록 낮은 본인부담율 적용시 그 혜택의 수혜자는 고소득계층</a:t>
            </a: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 cstate="print"/>
          <a:srcRect r="632"/>
          <a:stretch>
            <a:fillRect/>
          </a:stretch>
        </p:blipFill>
        <p:spPr bwMode="auto">
          <a:xfrm>
            <a:off x="4714876" y="3986482"/>
            <a:ext cx="3358353" cy="2657228"/>
          </a:xfrm>
          <a:prstGeom prst="rect">
            <a:avLst/>
          </a:prstGeom>
          <a:ln w="28575">
            <a:solidFill>
              <a:schemeClr val="tx1"/>
            </a:solidFill>
          </a:ln>
          <a:effectLst/>
        </p:spPr>
      </p:pic>
    </p:spTree>
  </p:cSld>
  <p:clrMapOvr>
    <a:masterClrMapping/>
  </p:clrMapOvr>
  <p:transition>
    <p:fade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14282" y="850709"/>
            <a:ext cx="8605868" cy="5364373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  <a:spcBef>
                <a:spcPts val="500"/>
              </a:spcBef>
              <a:buNone/>
            </a:pPr>
            <a:r>
              <a:rPr lang="ko-KR" altLang="en-US" sz="1800" dirty="0"/>
              <a:t>다</a:t>
            </a:r>
            <a:r>
              <a:rPr lang="en-US" altLang="ko-KR" sz="1800" dirty="0"/>
              <a:t>. </a:t>
            </a:r>
            <a:r>
              <a:rPr lang="ko-KR" altLang="en-US" sz="1800" dirty="0"/>
              <a:t>가격과 수요량 </a:t>
            </a:r>
            <a:r>
              <a:rPr lang="ko-KR" altLang="en-US" sz="1800" dirty="0" err="1"/>
              <a:t>통제형</a:t>
            </a:r>
            <a:r>
              <a:rPr lang="ko-KR" altLang="en-US" sz="1800" dirty="0"/>
              <a:t> 본인부담금 모형</a:t>
            </a:r>
            <a:endParaRPr lang="en-US" altLang="ko-KR" sz="1800" dirty="0"/>
          </a:p>
          <a:p>
            <a:pPr>
              <a:lnSpc>
                <a:spcPct val="110000"/>
              </a:lnSpc>
              <a:spcBef>
                <a:spcPts val="500"/>
              </a:spcBef>
              <a:buNone/>
            </a:pPr>
            <a:endParaRPr lang="en-US" altLang="ko-KR" sz="1800" dirty="0"/>
          </a:p>
          <a:p>
            <a:pPr marL="450850" indent="-268288">
              <a:lnSpc>
                <a:spcPct val="110000"/>
              </a:lnSpc>
              <a:spcBef>
                <a:spcPts val="500"/>
              </a:spcBef>
            </a:pPr>
            <a:r>
              <a:rPr lang="ko-KR" altLang="en-US" sz="1800" dirty="0"/>
              <a:t>가격통제 </a:t>
            </a:r>
            <a:r>
              <a:rPr lang="en-US" altLang="ko-KR" sz="1800" dirty="0"/>
              <a:t>: </a:t>
            </a:r>
            <a:r>
              <a:rPr lang="ko-KR" altLang="en-US" sz="1800" dirty="0"/>
              <a:t>상품의 가격이 일정수준을 초과할 경우 그 이상은 전액 본인부담</a:t>
            </a:r>
            <a:endParaRPr lang="en-US" altLang="ko-KR" sz="1800" dirty="0"/>
          </a:p>
          <a:p>
            <a:pPr marL="450850" indent="-268288">
              <a:lnSpc>
                <a:spcPct val="110000"/>
              </a:lnSpc>
              <a:spcBef>
                <a:spcPts val="500"/>
              </a:spcBef>
            </a:pPr>
            <a:r>
              <a:rPr lang="ko-KR" altLang="en-US" sz="1800" dirty="0"/>
              <a:t>수요통제</a:t>
            </a:r>
            <a:endParaRPr lang="en-US" altLang="ko-KR" sz="1800" dirty="0"/>
          </a:p>
          <a:p>
            <a:pPr marL="450850" indent="-268288">
              <a:lnSpc>
                <a:spcPct val="110000"/>
              </a:lnSpc>
              <a:spcBef>
                <a:spcPts val="0"/>
              </a:spcBef>
              <a:buNone/>
            </a:pPr>
            <a:r>
              <a:rPr lang="ko-KR" altLang="en-US" sz="1800" dirty="0"/>
              <a:t>   </a:t>
            </a:r>
            <a:r>
              <a:rPr lang="en-US" altLang="ko-KR" sz="1800" dirty="0"/>
              <a:t>: </a:t>
            </a:r>
            <a:r>
              <a:rPr lang="ko-KR" altLang="en-US" sz="1800" dirty="0"/>
              <a:t>개인이 </a:t>
            </a:r>
            <a:r>
              <a:rPr lang="en-US" altLang="ko-KR" sz="1800" dirty="0"/>
              <a:t>1</a:t>
            </a:r>
            <a:r>
              <a:rPr lang="ko-KR" altLang="en-US" sz="1800" dirty="0"/>
              <a:t>년 동안 사용할 수 있는 총 </a:t>
            </a:r>
            <a:endParaRPr lang="en-US" altLang="ko-KR" sz="1800" dirty="0"/>
          </a:p>
          <a:p>
            <a:pPr marL="450850" indent="-268288">
              <a:lnSpc>
                <a:spcPct val="110000"/>
              </a:lnSpc>
              <a:spcBef>
                <a:spcPts val="0"/>
              </a:spcBef>
              <a:buNone/>
            </a:pPr>
            <a:r>
              <a:rPr lang="en-US" altLang="ko-KR" sz="1800" dirty="0"/>
              <a:t>   </a:t>
            </a:r>
            <a:r>
              <a:rPr lang="en-US" altLang="ko-KR" sz="1800" dirty="0">
                <a:solidFill>
                  <a:schemeClr val="bg1"/>
                </a:solidFill>
              </a:rPr>
              <a:t>.</a:t>
            </a:r>
            <a:r>
              <a:rPr lang="en-US" altLang="ko-KR" sz="1800" dirty="0"/>
              <a:t> </a:t>
            </a:r>
            <a:r>
              <a:rPr lang="ko-KR" altLang="en-US" sz="1800" dirty="0"/>
              <a:t>의료비용을 책정</a:t>
            </a:r>
            <a:r>
              <a:rPr lang="en-US" altLang="ko-KR" sz="1800" dirty="0"/>
              <a:t>, </a:t>
            </a:r>
            <a:r>
              <a:rPr lang="ko-KR" altLang="en-US" sz="1800" dirty="0"/>
              <a:t>그 이상에 대해서는 </a:t>
            </a:r>
            <a:endParaRPr lang="en-US" altLang="ko-KR" sz="1800" dirty="0"/>
          </a:p>
          <a:p>
            <a:pPr marL="450850" indent="-268288">
              <a:lnSpc>
                <a:spcPct val="110000"/>
              </a:lnSpc>
              <a:spcBef>
                <a:spcPts val="0"/>
              </a:spcBef>
              <a:buNone/>
            </a:pPr>
            <a:r>
              <a:rPr lang="en-US" altLang="ko-KR" sz="1800" dirty="0"/>
              <a:t>  </a:t>
            </a:r>
            <a:r>
              <a:rPr lang="en-US" altLang="ko-KR" sz="1800" dirty="0">
                <a:solidFill>
                  <a:schemeClr val="bg1"/>
                </a:solidFill>
              </a:rPr>
              <a:t> . </a:t>
            </a:r>
            <a:r>
              <a:rPr lang="ko-KR" altLang="en-US" sz="1800" dirty="0"/>
              <a:t>본인이 부담</a:t>
            </a:r>
            <a:endParaRPr lang="en-US" altLang="ko-KR" sz="1800" dirty="0"/>
          </a:p>
          <a:p>
            <a:pPr marL="450850" indent="-268288">
              <a:lnSpc>
                <a:spcPct val="110000"/>
              </a:lnSpc>
              <a:spcBef>
                <a:spcPts val="500"/>
              </a:spcBef>
            </a:pPr>
            <a:r>
              <a:rPr lang="ko-KR" altLang="en-US" sz="1800" dirty="0"/>
              <a:t>장점</a:t>
            </a:r>
            <a:endParaRPr lang="en-US" altLang="ko-KR" sz="1800" dirty="0"/>
          </a:p>
          <a:p>
            <a:pPr marL="450850" indent="-268288">
              <a:lnSpc>
                <a:spcPct val="110000"/>
              </a:lnSpc>
              <a:spcBef>
                <a:spcPts val="0"/>
              </a:spcBef>
              <a:buNone/>
            </a:pPr>
            <a:r>
              <a:rPr lang="en-US" altLang="ko-KR" sz="1800" dirty="0"/>
              <a:t>  </a:t>
            </a:r>
            <a:r>
              <a:rPr lang="ko-KR" altLang="en-US" sz="1800" dirty="0"/>
              <a:t> </a:t>
            </a:r>
            <a:r>
              <a:rPr lang="en-US" altLang="ko-KR" sz="1800" dirty="0"/>
              <a:t>: </a:t>
            </a:r>
            <a:r>
              <a:rPr lang="ko-KR" altLang="en-US" sz="1800" dirty="0"/>
              <a:t>가격기능의 활성화를 통해 합리적 </a:t>
            </a:r>
            <a:endParaRPr lang="en-US" altLang="ko-KR" sz="1800" dirty="0"/>
          </a:p>
          <a:p>
            <a:pPr marL="450850" indent="-268288">
              <a:lnSpc>
                <a:spcPct val="110000"/>
              </a:lnSpc>
              <a:spcBef>
                <a:spcPts val="0"/>
              </a:spcBef>
              <a:buNone/>
            </a:pPr>
            <a:r>
              <a:rPr lang="en-US" altLang="ko-KR" sz="1800" dirty="0">
                <a:solidFill>
                  <a:schemeClr val="bg1"/>
                </a:solidFill>
              </a:rPr>
              <a:t>   . </a:t>
            </a:r>
            <a:r>
              <a:rPr lang="ko-KR" altLang="en-US" sz="1800" dirty="0"/>
              <a:t>소비행위를 유도</a:t>
            </a:r>
            <a:r>
              <a:rPr lang="en-US" altLang="ko-KR" sz="1800" dirty="0"/>
              <a:t>, </a:t>
            </a:r>
            <a:r>
              <a:rPr lang="ko-KR" altLang="en-US" sz="1800" dirty="0"/>
              <a:t>저소득계층에게도 </a:t>
            </a:r>
            <a:endParaRPr lang="en-US" altLang="ko-KR" sz="1800" dirty="0"/>
          </a:p>
          <a:p>
            <a:pPr marL="450850" indent="-268288">
              <a:lnSpc>
                <a:spcPct val="110000"/>
              </a:lnSpc>
              <a:spcBef>
                <a:spcPts val="0"/>
              </a:spcBef>
              <a:buNone/>
            </a:pPr>
            <a:r>
              <a:rPr lang="en-US" altLang="ko-KR" sz="1800" dirty="0">
                <a:solidFill>
                  <a:schemeClr val="bg1"/>
                </a:solidFill>
              </a:rPr>
              <a:t>   . </a:t>
            </a:r>
            <a:r>
              <a:rPr lang="ko-KR" altLang="en-US" sz="1800" dirty="0"/>
              <a:t>총 의료비용의 범위 내에서 의료보장</a:t>
            </a:r>
            <a:endParaRPr lang="en-US" altLang="ko-KR" sz="1800" dirty="0"/>
          </a:p>
          <a:p>
            <a:pPr marL="450850" indent="-268288">
              <a:lnSpc>
                <a:spcPct val="110000"/>
              </a:lnSpc>
              <a:spcBef>
                <a:spcPts val="500"/>
              </a:spcBef>
            </a:pPr>
            <a:r>
              <a:rPr lang="ko-KR" altLang="en-US" sz="1800" dirty="0"/>
              <a:t>단점 </a:t>
            </a:r>
            <a:r>
              <a:rPr lang="en-US" altLang="ko-KR" sz="1800" dirty="0"/>
              <a:t>: </a:t>
            </a:r>
            <a:r>
              <a:rPr lang="ko-KR" altLang="en-US" sz="1800" dirty="0"/>
              <a:t>중대질병의 발생시 과도한</a:t>
            </a:r>
            <a:r>
              <a:rPr lang="en-US" altLang="ko-KR" sz="1800" dirty="0"/>
              <a:t> </a:t>
            </a:r>
          </a:p>
          <a:p>
            <a:pPr marL="450850" indent="-268288">
              <a:lnSpc>
                <a:spcPct val="110000"/>
              </a:lnSpc>
              <a:spcBef>
                <a:spcPts val="500"/>
              </a:spcBef>
              <a:buNone/>
            </a:pPr>
            <a:r>
              <a:rPr lang="en-US" altLang="ko-KR" sz="1800" dirty="0">
                <a:solidFill>
                  <a:schemeClr val="bg1"/>
                </a:solidFill>
              </a:rPr>
              <a:t>         . </a:t>
            </a:r>
            <a:r>
              <a:rPr lang="ko-KR" altLang="en-US" sz="1800" dirty="0">
                <a:solidFill>
                  <a:schemeClr val="bg1"/>
                </a:solidFill>
              </a:rPr>
              <a:t> </a:t>
            </a:r>
            <a:r>
              <a:rPr lang="ko-KR" altLang="en-US" sz="1800" dirty="0"/>
              <a:t>경제적 부담</a:t>
            </a: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57752" y="2143116"/>
            <a:ext cx="3857652" cy="407196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>
    <p:fade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23850" y="1214422"/>
            <a:ext cx="8515350" cy="4238633"/>
          </a:xfrm>
        </p:spPr>
        <p:txBody>
          <a:bodyPr>
            <a:normAutofit/>
          </a:bodyPr>
          <a:lstStyle/>
          <a:p>
            <a:pPr marL="536575" indent="-450850">
              <a:lnSpc>
                <a:spcPct val="125000"/>
              </a:lnSpc>
              <a:spcBef>
                <a:spcPts val="500"/>
              </a:spcBef>
              <a:buNone/>
            </a:pPr>
            <a:r>
              <a:rPr lang="en-US" altLang="ko-KR" sz="2000" dirty="0"/>
              <a:t>2. </a:t>
            </a:r>
            <a:r>
              <a:rPr lang="ko-KR" altLang="en-US" sz="2000" dirty="0"/>
              <a:t>현물급여의 지급기간</a:t>
            </a:r>
            <a:endParaRPr lang="en-US" altLang="ko-KR" sz="2000" dirty="0"/>
          </a:p>
          <a:p>
            <a:pPr marL="536575" indent="-268288">
              <a:lnSpc>
                <a:spcPct val="125000"/>
              </a:lnSpc>
              <a:spcBef>
                <a:spcPts val="500"/>
              </a:spcBef>
            </a:pPr>
            <a:r>
              <a:rPr lang="ko-KR" altLang="en-US" sz="1800" dirty="0"/>
              <a:t>현물급여는 원래 일시적 피해현상을 치유하기 위한 목적의 </a:t>
            </a:r>
            <a:r>
              <a:rPr lang="ko-KR" altLang="en-US" sz="1800" dirty="0" err="1"/>
              <a:t>단기성</a:t>
            </a:r>
            <a:r>
              <a:rPr lang="ko-KR" altLang="en-US" sz="1800" dirty="0"/>
              <a:t> 급여</a:t>
            </a:r>
            <a:endParaRPr lang="en-US" altLang="ko-KR" sz="1800" dirty="0"/>
          </a:p>
          <a:p>
            <a:pPr marL="536575" indent="-268288">
              <a:lnSpc>
                <a:spcPct val="125000"/>
              </a:lnSpc>
              <a:spcBef>
                <a:spcPts val="500"/>
              </a:spcBef>
            </a:pPr>
            <a:r>
              <a:rPr lang="ko-KR" altLang="en-US" sz="1800" dirty="0"/>
              <a:t>다만 만성질환이나 장애의 경우 급여의 장기적 제공 필요</a:t>
            </a:r>
            <a:endParaRPr lang="en-US" altLang="ko-KR" sz="1800" dirty="0"/>
          </a:p>
          <a:p>
            <a:pPr marL="536575" indent="-450850">
              <a:lnSpc>
                <a:spcPct val="125000"/>
              </a:lnSpc>
              <a:spcBef>
                <a:spcPts val="1500"/>
              </a:spcBef>
              <a:buNone/>
            </a:pPr>
            <a:r>
              <a:rPr lang="en-US" altLang="ko-KR" sz="2000" dirty="0"/>
              <a:t>3</a:t>
            </a:r>
            <a:r>
              <a:rPr lang="en-US" altLang="ko-KR" sz="2000"/>
              <a:t>. </a:t>
            </a:r>
            <a:r>
              <a:rPr lang="ko-KR" altLang="en-US" sz="2000"/>
              <a:t>현물급여의 </a:t>
            </a:r>
            <a:r>
              <a:rPr lang="ko-KR" altLang="en-US" sz="2000" dirty="0"/>
              <a:t>재조정</a:t>
            </a:r>
            <a:endParaRPr lang="en-US" altLang="ko-KR" sz="2000" dirty="0"/>
          </a:p>
          <a:p>
            <a:pPr marL="536575" indent="-268288">
              <a:lnSpc>
                <a:spcPct val="125000"/>
              </a:lnSpc>
              <a:spcBef>
                <a:spcPts val="0"/>
              </a:spcBef>
              <a:buNone/>
            </a:pPr>
            <a:r>
              <a:rPr lang="en-US" altLang="ko-KR" sz="1800" dirty="0"/>
              <a:t>  : </a:t>
            </a:r>
            <a:r>
              <a:rPr lang="ko-KR" altLang="en-US" sz="1800" dirty="0"/>
              <a:t>현물급여에 있어서 급여 재조정의 필요성</a:t>
            </a:r>
            <a:endParaRPr lang="en-US" altLang="ko-KR" sz="1800" dirty="0"/>
          </a:p>
          <a:p>
            <a:pPr marL="536575" indent="-268288">
              <a:lnSpc>
                <a:spcPct val="125000"/>
              </a:lnSpc>
              <a:spcBef>
                <a:spcPts val="500"/>
              </a:spcBef>
            </a:pPr>
            <a:r>
              <a:rPr lang="ko-KR" altLang="en-US" sz="1800" dirty="0"/>
              <a:t>급속한 의료기술의 발전</a:t>
            </a:r>
            <a:endParaRPr lang="en-US" altLang="ko-KR" sz="1800" dirty="0"/>
          </a:p>
          <a:p>
            <a:pPr marL="536575" indent="-268288">
              <a:lnSpc>
                <a:spcPct val="125000"/>
              </a:lnSpc>
              <a:spcBef>
                <a:spcPts val="500"/>
              </a:spcBef>
              <a:buNone/>
            </a:pPr>
            <a:r>
              <a:rPr lang="en-US" altLang="ko-KR" sz="1800" dirty="0"/>
              <a:t>  : </a:t>
            </a:r>
            <a:r>
              <a:rPr lang="ko-KR" altLang="en-US" sz="1800" dirty="0"/>
              <a:t>새로운 현물급여의 개발과 기존 급여의 질적 개선</a:t>
            </a:r>
            <a:endParaRPr lang="en-US" altLang="ko-KR" sz="1800" dirty="0"/>
          </a:p>
          <a:p>
            <a:pPr marL="536575" indent="-268288">
              <a:lnSpc>
                <a:spcPct val="125000"/>
              </a:lnSpc>
              <a:spcBef>
                <a:spcPts val="500"/>
              </a:spcBef>
            </a:pPr>
            <a:r>
              <a:rPr lang="ko-KR" altLang="en-US" sz="1800" dirty="0"/>
              <a:t>소득수준의 증가에 따른 국민의 욕구 증대</a:t>
            </a:r>
            <a:endParaRPr lang="en-US" altLang="ko-KR" sz="1800" dirty="0"/>
          </a:p>
          <a:p>
            <a:pPr marL="536575" indent="-268288">
              <a:lnSpc>
                <a:spcPct val="125000"/>
              </a:lnSpc>
              <a:spcBef>
                <a:spcPts val="500"/>
              </a:spcBef>
            </a:pPr>
            <a:r>
              <a:rPr lang="ko-KR" altLang="en-US" sz="1800" dirty="0"/>
              <a:t>경제적 사회적 환경변화에 따라 양적 또는 질적 측면에서 현물급여의 내용과 수준 재조정 필요</a:t>
            </a:r>
          </a:p>
        </p:txBody>
      </p:sp>
    </p:spTree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642942" y="2617837"/>
            <a:ext cx="7500958" cy="3740121"/>
          </a:xfrm>
        </p:spPr>
        <p:txBody>
          <a:bodyPr>
            <a:normAutofit/>
          </a:bodyPr>
          <a:lstStyle/>
          <a:p>
            <a:pPr>
              <a:lnSpc>
                <a:spcPct val="130000"/>
              </a:lnSpc>
              <a:buNone/>
            </a:pPr>
            <a:r>
              <a:rPr lang="en-US" altLang="ko-KR" sz="1800" dirty="0"/>
              <a:t>1) </a:t>
            </a:r>
            <a:r>
              <a:rPr lang="ko-KR" altLang="en-US" sz="1800" dirty="0"/>
              <a:t>법정급여 </a:t>
            </a:r>
            <a:endParaRPr lang="en-US" altLang="ko-KR" sz="1800" dirty="0"/>
          </a:p>
          <a:p>
            <a:pPr>
              <a:lnSpc>
                <a:spcPct val="130000"/>
              </a:lnSpc>
              <a:buNone/>
            </a:pPr>
            <a:r>
              <a:rPr lang="en-US" altLang="ko-KR" sz="1800" b="1" dirty="0"/>
              <a:t>   : </a:t>
            </a:r>
            <a:r>
              <a:rPr lang="ko-KR" altLang="en-US" sz="1800" dirty="0"/>
              <a:t>법률에 따라 보편적</a:t>
            </a:r>
            <a:r>
              <a:rPr lang="en-US" altLang="ko-KR" sz="1800" dirty="0"/>
              <a:t> </a:t>
            </a:r>
            <a:r>
              <a:rPr lang="ko-KR" altLang="en-US" sz="1800" dirty="0"/>
              <a:t>제공</a:t>
            </a:r>
            <a:r>
              <a:rPr lang="en-US" altLang="ko-KR" sz="1800" dirty="0"/>
              <a:t>, </a:t>
            </a:r>
            <a:r>
              <a:rPr lang="ko-KR" altLang="en-US" sz="1800" dirty="0"/>
              <a:t>수급자격</a:t>
            </a:r>
            <a:r>
              <a:rPr lang="en-US" altLang="ko-KR" sz="1800" dirty="0"/>
              <a:t>, </a:t>
            </a:r>
            <a:r>
              <a:rPr lang="ko-KR" altLang="en-US" sz="1800" dirty="0"/>
              <a:t>급여내용 및</a:t>
            </a:r>
            <a:r>
              <a:rPr lang="en-US" altLang="ko-KR" sz="1800" dirty="0"/>
              <a:t> </a:t>
            </a:r>
            <a:r>
              <a:rPr lang="ko-KR" altLang="en-US" sz="1800" dirty="0"/>
              <a:t>수준 그리고 </a:t>
            </a:r>
            <a:endParaRPr lang="en-US" altLang="ko-KR" sz="1800" dirty="0"/>
          </a:p>
          <a:p>
            <a:pPr>
              <a:lnSpc>
                <a:spcPct val="130000"/>
              </a:lnSpc>
              <a:buNone/>
            </a:pPr>
            <a:r>
              <a:rPr lang="en-US" altLang="ko-KR" sz="1800" dirty="0"/>
              <a:t>     </a:t>
            </a:r>
            <a:r>
              <a:rPr lang="ko-KR" altLang="en-US" sz="1800" dirty="0"/>
              <a:t>수급기간 등이 법률에 </a:t>
            </a:r>
            <a:endParaRPr lang="en-US" altLang="ko-KR" sz="1800" dirty="0"/>
          </a:p>
          <a:p>
            <a:pPr>
              <a:lnSpc>
                <a:spcPct val="130000"/>
              </a:lnSpc>
              <a:buNone/>
            </a:pPr>
            <a:r>
              <a:rPr lang="en-US" altLang="ko-KR" sz="1800" dirty="0"/>
              <a:t>     </a:t>
            </a:r>
            <a:r>
              <a:rPr lang="ko-KR" altLang="en-US" sz="1800" dirty="0"/>
              <a:t>기초</a:t>
            </a:r>
            <a:r>
              <a:rPr lang="en-US" altLang="ko-KR" sz="1800" dirty="0"/>
              <a:t>	</a:t>
            </a:r>
          </a:p>
          <a:p>
            <a:pPr marL="914400" lvl="1" indent="-514350">
              <a:lnSpc>
                <a:spcPct val="130000"/>
              </a:lnSpc>
              <a:spcBef>
                <a:spcPts val="1000"/>
              </a:spcBef>
              <a:buNone/>
            </a:pPr>
            <a:r>
              <a:rPr lang="en-US" altLang="ko-KR" sz="1800" dirty="0"/>
              <a:t>- </a:t>
            </a:r>
            <a:r>
              <a:rPr lang="ko-KR" altLang="en-US" sz="1800" dirty="0"/>
              <a:t>종류 </a:t>
            </a:r>
            <a:r>
              <a:rPr lang="en-US" altLang="ko-KR" sz="1800" dirty="0"/>
              <a:t>: </a:t>
            </a:r>
            <a:r>
              <a:rPr lang="ko-KR" altLang="en-US" sz="1800" dirty="0"/>
              <a:t>실업급여</a:t>
            </a:r>
            <a:r>
              <a:rPr lang="en-US" altLang="ko-KR" sz="1800" dirty="0"/>
              <a:t>, </a:t>
            </a:r>
            <a:r>
              <a:rPr lang="ko-KR" altLang="en-US" sz="1800" dirty="0"/>
              <a:t>연금급여</a:t>
            </a:r>
            <a:r>
              <a:rPr lang="en-US" altLang="ko-KR" sz="1800" dirty="0"/>
              <a:t>, </a:t>
            </a:r>
            <a:r>
              <a:rPr lang="ko-KR" altLang="en-US" sz="1800" dirty="0"/>
              <a:t>요양급여 등</a:t>
            </a:r>
            <a:endParaRPr lang="en-US" altLang="ko-KR" sz="1800" dirty="0"/>
          </a:p>
          <a:p>
            <a:pPr marL="914400" lvl="1" indent="-514350">
              <a:lnSpc>
                <a:spcPct val="130000"/>
              </a:lnSpc>
              <a:buNone/>
            </a:pPr>
            <a:r>
              <a:rPr lang="en-US" altLang="ko-KR" sz="1800" dirty="0"/>
              <a:t>- </a:t>
            </a:r>
            <a:r>
              <a:rPr lang="ko-KR" altLang="en-US" sz="1800" dirty="0"/>
              <a:t>장점 </a:t>
            </a:r>
            <a:r>
              <a:rPr lang="en-US" altLang="ko-KR" sz="1800" dirty="0"/>
              <a:t>: </a:t>
            </a:r>
            <a:r>
              <a:rPr lang="ko-KR" altLang="en-US" sz="1800" dirty="0"/>
              <a:t>청구권리를 안정적으로 보장</a:t>
            </a:r>
            <a:endParaRPr lang="en-US" altLang="ko-KR" sz="1800" dirty="0"/>
          </a:p>
          <a:p>
            <a:pPr marL="1255713" lvl="1" indent="-855663">
              <a:lnSpc>
                <a:spcPct val="130000"/>
              </a:lnSpc>
              <a:buNone/>
            </a:pPr>
            <a:r>
              <a:rPr lang="en-US" altLang="ko-KR" sz="1800" dirty="0"/>
              <a:t>- </a:t>
            </a:r>
            <a:r>
              <a:rPr lang="ko-KR" altLang="en-US" sz="1800" dirty="0"/>
              <a:t>단점 </a:t>
            </a:r>
            <a:r>
              <a:rPr lang="en-US" altLang="ko-KR" sz="1800" dirty="0"/>
              <a:t>: </a:t>
            </a:r>
            <a:r>
              <a:rPr lang="ko-KR" altLang="en-US" sz="1800" dirty="0"/>
              <a:t>급여프로그램 운영의 정형성</a:t>
            </a:r>
            <a:r>
              <a:rPr lang="en-US" altLang="ko-KR" sz="1800" dirty="0"/>
              <a:t>/</a:t>
            </a:r>
            <a:r>
              <a:rPr lang="ko-KR" altLang="en-US" sz="1800" dirty="0"/>
              <a:t>경직성</a:t>
            </a:r>
            <a:r>
              <a:rPr lang="en-US" altLang="ko-KR" sz="1800" dirty="0"/>
              <a:t>, </a:t>
            </a:r>
            <a:br>
              <a:rPr lang="en-US" altLang="ko-KR" sz="1800" dirty="0"/>
            </a:br>
            <a:r>
              <a:rPr lang="ko-KR" altLang="en-US" sz="1800" dirty="0"/>
              <a:t>개인별 욕구의 내용 및 수준 제대로 반영할 수 없음</a:t>
            </a:r>
            <a:r>
              <a:rPr lang="en-US" altLang="ko-KR" sz="1800" dirty="0"/>
              <a:t>.</a:t>
            </a:r>
            <a:br>
              <a:rPr lang="en-US" altLang="ko-KR" sz="1800" dirty="0"/>
            </a:br>
            <a:r>
              <a:rPr lang="ko-KR" altLang="en-US" sz="1800" dirty="0"/>
              <a:t>급여의 과부족이나 괴리</a:t>
            </a:r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23850" y="714355"/>
            <a:ext cx="3462332" cy="698519"/>
          </a:xfrm>
        </p:spPr>
        <p:txBody>
          <a:bodyPr>
            <a:normAutofit/>
          </a:bodyPr>
          <a:lstStyle/>
          <a:p>
            <a:pPr algn="l"/>
            <a:r>
              <a:rPr lang="ko-KR" altLang="en-US" sz="2800" b="1" dirty="0"/>
              <a:t>제</a:t>
            </a:r>
            <a:r>
              <a:rPr lang="en-US" altLang="ko-KR" sz="2800" b="1" dirty="0"/>
              <a:t>2</a:t>
            </a:r>
            <a:r>
              <a:rPr lang="ko-KR" altLang="en-US" sz="2800" b="1" dirty="0"/>
              <a:t>절 급여의 유형</a:t>
            </a:r>
          </a:p>
        </p:txBody>
      </p:sp>
      <p:sp>
        <p:nvSpPr>
          <p:cNvPr id="4" name="모서리가 둥근 직사각형 3"/>
          <p:cNvSpPr/>
          <p:nvPr/>
        </p:nvSpPr>
        <p:spPr>
          <a:xfrm>
            <a:off x="1142976" y="1571612"/>
            <a:ext cx="7072362" cy="642942"/>
          </a:xfrm>
          <a:prstGeom prst="roundRect">
            <a:avLst/>
          </a:prstGeom>
          <a:ln>
            <a:noFill/>
          </a:ln>
          <a:effectLst>
            <a:outerShdw blurRad="50800" dist="38100" dir="5400000" rotWithShape="0">
              <a:srgbClr val="000000">
                <a:alpha val="35000"/>
              </a:srgbClr>
            </a:outerShdw>
            <a:softEdge rad="31750"/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sz="2000" b="1" dirty="0">
                <a:latin typeface="+mj-ea"/>
                <a:ea typeface="+mj-ea"/>
              </a:rPr>
              <a:t>1. </a:t>
            </a:r>
            <a:r>
              <a:rPr lang="ko-KR" altLang="en-US" sz="2000" b="1" dirty="0">
                <a:latin typeface="+mj-ea"/>
                <a:ea typeface="+mj-ea"/>
              </a:rPr>
              <a:t>급여의 법적 유형</a:t>
            </a:r>
            <a:r>
              <a:rPr lang="en-US" altLang="ko-KR" sz="2000" b="1" dirty="0">
                <a:latin typeface="+mj-ea"/>
                <a:ea typeface="+mj-ea"/>
              </a:rPr>
              <a:t>: </a:t>
            </a:r>
            <a:r>
              <a:rPr lang="ko-KR" altLang="en-US" sz="2000" b="1" dirty="0">
                <a:latin typeface="+mj-ea"/>
                <a:ea typeface="+mj-ea"/>
              </a:rPr>
              <a:t>법정급여</a:t>
            </a:r>
            <a:r>
              <a:rPr lang="en-US" altLang="ko-KR" sz="2000" b="1" dirty="0">
                <a:latin typeface="+mj-ea"/>
                <a:ea typeface="+mj-ea"/>
              </a:rPr>
              <a:t>, </a:t>
            </a:r>
            <a:r>
              <a:rPr lang="ko-KR" altLang="en-US" sz="2000" b="1" dirty="0">
                <a:latin typeface="+mj-ea"/>
                <a:ea typeface="+mj-ea"/>
              </a:rPr>
              <a:t>부가급여</a:t>
            </a:r>
            <a:r>
              <a:rPr lang="en-US" altLang="ko-KR" sz="2000" b="1" dirty="0">
                <a:latin typeface="+mj-ea"/>
                <a:ea typeface="+mj-ea"/>
              </a:rPr>
              <a:t>, </a:t>
            </a:r>
            <a:r>
              <a:rPr lang="ko-KR" altLang="en-US" sz="2000" b="1" dirty="0">
                <a:latin typeface="+mj-ea"/>
                <a:ea typeface="+mj-ea"/>
              </a:rPr>
              <a:t>임의급여</a:t>
            </a:r>
          </a:p>
        </p:txBody>
      </p:sp>
    </p:spTree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00022" y="976317"/>
            <a:ext cx="8543956" cy="4953013"/>
          </a:xfrm>
        </p:spPr>
        <p:txBody>
          <a:bodyPr>
            <a:normAutofit/>
          </a:bodyPr>
          <a:lstStyle/>
          <a:p>
            <a:pPr>
              <a:lnSpc>
                <a:spcPct val="130000"/>
              </a:lnSpc>
              <a:spcBef>
                <a:spcPts val="500"/>
              </a:spcBef>
              <a:buNone/>
            </a:pPr>
            <a:r>
              <a:rPr lang="en-US" altLang="ko-KR" sz="1800" dirty="0"/>
              <a:t>2) </a:t>
            </a:r>
            <a:r>
              <a:rPr lang="ko-KR" altLang="en-US" sz="1800" dirty="0"/>
              <a:t>부가급여</a:t>
            </a:r>
            <a:endParaRPr lang="en-US" altLang="ko-KR" sz="1800" dirty="0"/>
          </a:p>
          <a:p>
            <a:pPr>
              <a:lnSpc>
                <a:spcPct val="130000"/>
              </a:lnSpc>
              <a:spcBef>
                <a:spcPts val="500"/>
              </a:spcBef>
              <a:buNone/>
            </a:pPr>
            <a:endParaRPr lang="en-US" altLang="ko-KR" sz="1000" dirty="0"/>
          </a:p>
          <a:p>
            <a:pPr marL="536575" lvl="1">
              <a:lnSpc>
                <a:spcPct val="130000"/>
              </a:lnSpc>
              <a:spcBef>
                <a:spcPts val="500"/>
              </a:spcBef>
              <a:buFont typeface="맑은 고딕" pitchFamily="50" charset="-127"/>
              <a:buChar char="-"/>
            </a:pPr>
            <a:r>
              <a:rPr lang="ko-KR" altLang="en-US" sz="1800" dirty="0"/>
              <a:t>정의</a:t>
            </a:r>
            <a:r>
              <a:rPr lang="en-US" altLang="ko-KR" sz="1800" dirty="0"/>
              <a:t>: </a:t>
            </a:r>
            <a:r>
              <a:rPr lang="ko-KR" altLang="en-US" sz="1800" dirty="0"/>
              <a:t>법정급여와 유사하나</a:t>
            </a:r>
            <a:r>
              <a:rPr lang="en-US" altLang="ko-KR" sz="1800" dirty="0"/>
              <a:t>, </a:t>
            </a:r>
            <a:r>
              <a:rPr lang="ko-KR" altLang="en-US" sz="1800" dirty="0"/>
              <a:t>개인별 상황에 따라 상이하게 적용</a:t>
            </a:r>
            <a:endParaRPr lang="en-US" altLang="ko-KR" sz="1800" dirty="0"/>
          </a:p>
          <a:p>
            <a:pPr marL="536575" lvl="1">
              <a:lnSpc>
                <a:spcPct val="130000"/>
              </a:lnSpc>
              <a:spcBef>
                <a:spcPts val="500"/>
              </a:spcBef>
              <a:buFont typeface="맑은 고딕" pitchFamily="50" charset="-127"/>
              <a:buChar char="-"/>
            </a:pPr>
            <a:r>
              <a:rPr lang="ko-KR" altLang="en-US" sz="1800" dirty="0"/>
              <a:t>장점</a:t>
            </a:r>
            <a:r>
              <a:rPr lang="en-US" altLang="ko-KR" sz="1800" dirty="0"/>
              <a:t>: </a:t>
            </a:r>
            <a:r>
              <a:rPr lang="ko-KR" altLang="en-US" sz="1800" dirty="0"/>
              <a:t>법정급여의 기능적 결함 보완</a:t>
            </a:r>
            <a:r>
              <a:rPr lang="en-US" altLang="ko-KR" sz="1800" dirty="0"/>
              <a:t>, </a:t>
            </a:r>
            <a:br>
              <a:rPr lang="en-US" altLang="ko-KR" sz="1800" dirty="0"/>
            </a:br>
            <a:r>
              <a:rPr lang="en-US" altLang="ko-KR" sz="1800" dirty="0"/>
              <a:t>       </a:t>
            </a:r>
            <a:r>
              <a:rPr lang="ko-KR" altLang="en-US" sz="1800" dirty="0"/>
              <a:t>개별적 차원의 복지욕구를 적절하게 수용</a:t>
            </a:r>
            <a:endParaRPr lang="en-US" altLang="ko-KR" sz="1800" dirty="0"/>
          </a:p>
          <a:p>
            <a:pPr marL="536575" lvl="1">
              <a:lnSpc>
                <a:spcPct val="130000"/>
              </a:lnSpc>
              <a:spcBef>
                <a:spcPts val="500"/>
              </a:spcBef>
              <a:buFont typeface="맑은 고딕" pitchFamily="50" charset="-127"/>
              <a:buChar char="-"/>
            </a:pPr>
            <a:r>
              <a:rPr lang="ko-KR" altLang="en-US" sz="1800" dirty="0"/>
              <a:t>종류</a:t>
            </a:r>
            <a:r>
              <a:rPr lang="en-US" altLang="ko-KR" sz="1800" dirty="0"/>
              <a:t>: </a:t>
            </a:r>
            <a:r>
              <a:rPr lang="ko-KR" altLang="en-US" sz="1800" dirty="0"/>
              <a:t>부양가족연금</a:t>
            </a:r>
            <a:r>
              <a:rPr lang="en-US" altLang="ko-KR" sz="1800" dirty="0"/>
              <a:t>, </a:t>
            </a:r>
            <a:r>
              <a:rPr lang="ko-KR" altLang="en-US" sz="1800" dirty="0"/>
              <a:t>실업급여사업</a:t>
            </a:r>
            <a:r>
              <a:rPr lang="en-US" altLang="ko-KR" sz="1800" dirty="0"/>
              <a:t>(90-240</a:t>
            </a:r>
            <a:r>
              <a:rPr lang="ko-KR" altLang="en-US" sz="1800" dirty="0"/>
              <a:t>일</a:t>
            </a:r>
            <a:r>
              <a:rPr lang="en-US" altLang="ko-KR" sz="1800" dirty="0"/>
              <a:t>)</a:t>
            </a:r>
            <a:r>
              <a:rPr lang="ko-KR" altLang="en-US" sz="1800" dirty="0"/>
              <a:t>의 연장급여</a:t>
            </a:r>
            <a:r>
              <a:rPr lang="en-US" altLang="ko-KR" sz="1800" dirty="0"/>
              <a:t>, </a:t>
            </a:r>
            <a:br>
              <a:rPr lang="en-US" altLang="ko-KR" sz="1800" dirty="0"/>
            </a:br>
            <a:r>
              <a:rPr lang="en-US" altLang="ko-KR" sz="1800" dirty="0"/>
              <a:t>       </a:t>
            </a:r>
            <a:r>
              <a:rPr lang="ko-KR" altLang="en-US" sz="1800" dirty="0"/>
              <a:t>개별연장급여</a:t>
            </a:r>
            <a:r>
              <a:rPr lang="en-US" altLang="ko-KR" sz="1800" dirty="0"/>
              <a:t>(</a:t>
            </a:r>
            <a:r>
              <a:rPr lang="ko-KR" altLang="en-US" sz="1800" dirty="0"/>
              <a:t>최고 </a:t>
            </a:r>
            <a:r>
              <a:rPr lang="en-US" altLang="ko-KR" sz="1800" dirty="0"/>
              <a:t>60</a:t>
            </a:r>
            <a:r>
              <a:rPr lang="ko-KR" altLang="en-US" sz="1800" dirty="0"/>
              <a:t>일</a:t>
            </a:r>
            <a:r>
              <a:rPr lang="en-US" altLang="ko-KR" sz="1800" dirty="0"/>
              <a:t>), </a:t>
            </a:r>
            <a:r>
              <a:rPr lang="ko-KR" altLang="en-US" sz="1800" dirty="0"/>
              <a:t>훈련연장급여</a:t>
            </a:r>
            <a:r>
              <a:rPr lang="en-US" altLang="ko-KR" sz="1800" dirty="0"/>
              <a:t>,</a:t>
            </a:r>
            <a:r>
              <a:rPr lang="ko-KR" altLang="en-US" sz="1800" dirty="0"/>
              <a:t> 특별연장급여 등</a:t>
            </a:r>
            <a:endParaRPr lang="en-US" altLang="ko-KR" sz="1800" dirty="0"/>
          </a:p>
          <a:p>
            <a:pPr>
              <a:lnSpc>
                <a:spcPct val="130000"/>
              </a:lnSpc>
              <a:spcBef>
                <a:spcPts val="500"/>
              </a:spcBef>
              <a:buNone/>
            </a:pPr>
            <a:endParaRPr lang="en-US" altLang="ko-KR" sz="1000" dirty="0"/>
          </a:p>
          <a:p>
            <a:pPr>
              <a:lnSpc>
                <a:spcPct val="130000"/>
              </a:lnSpc>
              <a:spcBef>
                <a:spcPts val="500"/>
              </a:spcBef>
              <a:buNone/>
            </a:pPr>
            <a:r>
              <a:rPr lang="en-US" altLang="ko-KR" sz="1800" dirty="0"/>
              <a:t>3) </a:t>
            </a:r>
            <a:r>
              <a:rPr lang="ko-KR" altLang="en-US" sz="1800" dirty="0"/>
              <a:t>임의급여</a:t>
            </a:r>
            <a:endParaRPr lang="en-US" altLang="ko-KR" sz="1800" dirty="0"/>
          </a:p>
          <a:p>
            <a:pPr>
              <a:lnSpc>
                <a:spcPct val="130000"/>
              </a:lnSpc>
              <a:spcBef>
                <a:spcPts val="500"/>
              </a:spcBef>
              <a:buNone/>
            </a:pPr>
            <a:endParaRPr lang="en-US" altLang="ko-KR" sz="1000" dirty="0"/>
          </a:p>
          <a:p>
            <a:pPr marL="536575" lvl="1">
              <a:lnSpc>
                <a:spcPct val="130000"/>
              </a:lnSpc>
              <a:spcBef>
                <a:spcPts val="500"/>
              </a:spcBef>
              <a:buFont typeface="맑은 고딕" pitchFamily="50" charset="-127"/>
              <a:buChar char="-"/>
            </a:pPr>
            <a:r>
              <a:rPr lang="ko-KR" altLang="en-US" sz="1800" dirty="0"/>
              <a:t>법률에 근거하지 않고 개별적 재정여건과 상황에 따라 </a:t>
            </a:r>
            <a:br>
              <a:rPr lang="en-US" altLang="ko-KR" sz="1800" dirty="0"/>
            </a:br>
            <a:r>
              <a:rPr lang="ko-KR" altLang="en-US" sz="1800" dirty="0"/>
              <a:t>자율적으로 제공</a:t>
            </a:r>
            <a:r>
              <a:rPr lang="en-US" altLang="ko-KR" sz="1800" dirty="0"/>
              <a:t>, </a:t>
            </a:r>
            <a:r>
              <a:rPr lang="ko-KR" altLang="en-US" sz="1800" dirty="0"/>
              <a:t>본인부담금보상금 → 본인부담금 상한제도</a:t>
            </a:r>
            <a:r>
              <a:rPr lang="en-US" altLang="ko-KR" sz="1800" dirty="0"/>
              <a:t>, </a:t>
            </a:r>
            <a:r>
              <a:rPr lang="ko-KR" altLang="en-US" sz="1800" dirty="0"/>
              <a:t>본인부담금 경감제도 등으로 발전</a:t>
            </a:r>
          </a:p>
        </p:txBody>
      </p:sp>
    </p:spTree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85720" y="1357298"/>
            <a:ext cx="8605868" cy="5143536"/>
          </a:xfrm>
        </p:spPr>
        <p:txBody>
          <a:bodyPr>
            <a:normAutofit/>
          </a:bodyPr>
          <a:lstStyle/>
          <a:p>
            <a:pPr marL="354013" indent="-354013">
              <a:lnSpc>
                <a:spcPct val="120000"/>
              </a:lnSpc>
              <a:spcBef>
                <a:spcPts val="300"/>
              </a:spcBef>
              <a:buNone/>
            </a:pPr>
            <a:r>
              <a:rPr lang="en-US" altLang="ko-KR" sz="2000" b="1" dirty="0"/>
              <a:t>1) </a:t>
            </a:r>
            <a:r>
              <a:rPr lang="ko-KR" altLang="en-US" sz="2000" b="1" dirty="0"/>
              <a:t>현금급여</a:t>
            </a:r>
            <a:r>
              <a:rPr lang="en-US" altLang="ko-KR" sz="2000" b="1" dirty="0"/>
              <a:t>(cash benefit)</a:t>
            </a:r>
          </a:p>
          <a:p>
            <a:pPr marL="354013" indent="-354013">
              <a:lnSpc>
                <a:spcPct val="120000"/>
              </a:lnSpc>
              <a:spcBef>
                <a:spcPts val="300"/>
              </a:spcBef>
              <a:buAutoNum type="arabicPeriod"/>
            </a:pPr>
            <a:endParaRPr lang="en-US" altLang="ko-KR" sz="1000" b="1" dirty="0"/>
          </a:p>
          <a:p>
            <a:pPr marL="354013" indent="-268288">
              <a:lnSpc>
                <a:spcPct val="120000"/>
              </a:lnSpc>
              <a:spcBef>
                <a:spcPts val="300"/>
              </a:spcBef>
              <a:buFont typeface="Wingdings" pitchFamily="2" charset="2"/>
              <a:buChar char="l"/>
            </a:pPr>
            <a:r>
              <a:rPr lang="ko-KR" altLang="en-US" sz="1800" dirty="0"/>
              <a:t>정의 </a:t>
            </a:r>
            <a:r>
              <a:rPr lang="en-US" altLang="ko-KR" sz="1800" dirty="0"/>
              <a:t>: </a:t>
            </a:r>
            <a:r>
              <a:rPr lang="ko-KR" altLang="en-US" sz="1800" dirty="0"/>
              <a:t>소득의 형태로 제공되는 급여로서 상품의 구매력 지원</a:t>
            </a:r>
            <a:endParaRPr lang="en-US" altLang="ko-KR" sz="1800" dirty="0"/>
          </a:p>
          <a:p>
            <a:pPr marL="354013" indent="-268288">
              <a:lnSpc>
                <a:spcPct val="120000"/>
              </a:lnSpc>
              <a:spcBef>
                <a:spcPts val="300"/>
              </a:spcBef>
              <a:buFont typeface="Wingdings" pitchFamily="2" charset="2"/>
              <a:buChar char="l"/>
            </a:pPr>
            <a:r>
              <a:rPr lang="ko-KR" altLang="en-US" sz="1800" dirty="0"/>
              <a:t>장점</a:t>
            </a:r>
            <a:endParaRPr lang="en-US" altLang="ko-KR" sz="1800" dirty="0"/>
          </a:p>
          <a:p>
            <a:pPr marL="536575" indent="-268288">
              <a:lnSpc>
                <a:spcPct val="120000"/>
              </a:lnSpc>
              <a:spcBef>
                <a:spcPts val="300"/>
              </a:spcBef>
            </a:pPr>
            <a:r>
              <a:rPr lang="ko-KR" altLang="en-US" sz="1800" dirty="0"/>
              <a:t>상품이나 서비스의 선택권리 </a:t>
            </a:r>
            <a:r>
              <a:rPr lang="en-US" altLang="ko-KR" sz="1800" dirty="0"/>
              <a:t>: </a:t>
            </a:r>
            <a:r>
              <a:rPr lang="ko-KR" altLang="en-US" sz="1800" dirty="0"/>
              <a:t>소비자주권</a:t>
            </a:r>
            <a:r>
              <a:rPr lang="en-US" altLang="ko-KR" sz="1800" dirty="0"/>
              <a:t>, </a:t>
            </a:r>
            <a:r>
              <a:rPr lang="ko-KR" altLang="en-US" sz="1800" dirty="0"/>
              <a:t>복지수준의 향상</a:t>
            </a:r>
            <a:endParaRPr lang="en-US" altLang="ko-KR" sz="1800" dirty="0"/>
          </a:p>
          <a:p>
            <a:pPr marL="536575" indent="-268288">
              <a:lnSpc>
                <a:spcPct val="120000"/>
              </a:lnSpc>
              <a:spcBef>
                <a:spcPts val="300"/>
              </a:spcBef>
            </a:pPr>
            <a:r>
              <a:rPr lang="ko-KR" altLang="en-US" sz="1800" dirty="0"/>
              <a:t>자본주의 시장경제의 원리에 부합</a:t>
            </a:r>
            <a:r>
              <a:rPr lang="en-US" altLang="ko-KR" sz="1800" dirty="0"/>
              <a:t>, </a:t>
            </a:r>
            <a:r>
              <a:rPr lang="ko-KR" altLang="en-US" sz="1800" dirty="0"/>
              <a:t>상대적 가격체계</a:t>
            </a:r>
            <a:r>
              <a:rPr lang="en-US" altLang="ko-KR" sz="1800" dirty="0"/>
              <a:t>(relative price system)</a:t>
            </a:r>
            <a:r>
              <a:rPr lang="ko-KR" altLang="en-US" sz="1800" dirty="0"/>
              <a:t>의 교란문제 방지</a:t>
            </a:r>
            <a:r>
              <a:rPr lang="en-US" altLang="ko-KR" sz="1800" dirty="0"/>
              <a:t>: </a:t>
            </a:r>
            <a:r>
              <a:rPr lang="ko-KR" altLang="en-US" sz="1800" dirty="0"/>
              <a:t>보건소와 일반의원에서의 접종 가격</a:t>
            </a:r>
            <a:endParaRPr lang="en-US" altLang="ko-KR" sz="1800" dirty="0"/>
          </a:p>
          <a:p>
            <a:pPr marL="536575" indent="-268288">
              <a:lnSpc>
                <a:spcPct val="120000"/>
              </a:lnSpc>
              <a:spcBef>
                <a:spcPts val="300"/>
              </a:spcBef>
            </a:pPr>
            <a:r>
              <a:rPr lang="ko-KR" altLang="en-US" sz="1800" dirty="0"/>
              <a:t>관리비용의 절감과 행정적 편의</a:t>
            </a:r>
            <a:endParaRPr lang="en-US" altLang="ko-KR" sz="1800" dirty="0"/>
          </a:p>
          <a:p>
            <a:pPr marL="354013" indent="-268288">
              <a:lnSpc>
                <a:spcPct val="120000"/>
              </a:lnSpc>
              <a:spcBef>
                <a:spcPts val="300"/>
              </a:spcBef>
              <a:buFont typeface="Wingdings" pitchFamily="2" charset="2"/>
              <a:buChar char="l"/>
            </a:pPr>
            <a:r>
              <a:rPr lang="ko-KR" altLang="en-US" sz="1800" dirty="0"/>
              <a:t>단점</a:t>
            </a:r>
            <a:endParaRPr lang="en-US" altLang="ko-KR" sz="1800" dirty="0"/>
          </a:p>
          <a:p>
            <a:pPr marL="536575" indent="-268288">
              <a:lnSpc>
                <a:spcPct val="120000"/>
              </a:lnSpc>
              <a:spcBef>
                <a:spcPts val="300"/>
              </a:spcBef>
            </a:pPr>
            <a:r>
              <a:rPr lang="ko-KR" altLang="en-US" sz="1800" dirty="0"/>
              <a:t>개인의 부적절한 소비행위 통제능력 제한</a:t>
            </a:r>
            <a:endParaRPr lang="en-US" altLang="ko-KR" sz="1800" dirty="0"/>
          </a:p>
          <a:p>
            <a:pPr marL="536575" indent="-268288">
              <a:lnSpc>
                <a:spcPct val="120000"/>
              </a:lnSpc>
              <a:spcBef>
                <a:spcPts val="300"/>
              </a:spcBef>
            </a:pPr>
            <a:r>
              <a:rPr lang="ko-KR" altLang="en-US" sz="1800" dirty="0"/>
              <a:t>다양한 용도로 지출이 가능하여 목표로 설정한 보장수준을 제대로 달성할 수 없는 한계</a:t>
            </a:r>
            <a:endParaRPr lang="en-US" altLang="ko-KR" sz="1800" dirty="0"/>
          </a:p>
          <a:p>
            <a:pPr marL="536575" indent="-268288">
              <a:lnSpc>
                <a:spcPct val="120000"/>
              </a:lnSpc>
              <a:spcBef>
                <a:spcPts val="300"/>
              </a:spcBef>
            </a:pPr>
            <a:r>
              <a:rPr lang="ko-KR" altLang="en-US" sz="1800" dirty="0"/>
              <a:t>현금급여에 의한 구매력과 복지상품의 시장가격과 괴리</a:t>
            </a:r>
            <a:endParaRPr lang="en-US" altLang="ko-KR" sz="1800" dirty="0"/>
          </a:p>
          <a:p>
            <a:pPr marL="536575" indent="-268288">
              <a:lnSpc>
                <a:spcPct val="120000"/>
              </a:lnSpc>
              <a:spcBef>
                <a:spcPts val="300"/>
              </a:spcBef>
              <a:buNone/>
            </a:pPr>
            <a:r>
              <a:rPr lang="ko-KR" altLang="en-US" sz="1800" dirty="0"/>
              <a:t>   </a:t>
            </a:r>
            <a:r>
              <a:rPr lang="en-US" altLang="ko-KR" sz="1800" dirty="0"/>
              <a:t>: </a:t>
            </a:r>
            <a:r>
              <a:rPr lang="ko-KR" altLang="en-US" sz="1800" dirty="0"/>
              <a:t>급여의 과부족 문제</a:t>
            </a:r>
            <a:r>
              <a:rPr lang="en-US" altLang="ko-KR" sz="1600" dirty="0"/>
              <a:t>(</a:t>
            </a:r>
            <a:r>
              <a:rPr lang="ko-KR" altLang="en-US" sz="1600" dirty="0"/>
              <a:t>현물급여의 경우 대상자들이 필요로 하는 상품을 직접 제공</a:t>
            </a:r>
            <a:r>
              <a:rPr lang="en-US" altLang="ko-KR" sz="1600" dirty="0"/>
              <a:t>)</a:t>
            </a:r>
            <a:endParaRPr lang="en-US" altLang="ko-KR" sz="1800" dirty="0"/>
          </a:p>
          <a:p>
            <a:pPr marL="536575" indent="-268288">
              <a:lnSpc>
                <a:spcPct val="120000"/>
              </a:lnSpc>
              <a:spcBef>
                <a:spcPts val="300"/>
              </a:spcBef>
              <a:buNone/>
            </a:pPr>
            <a:endParaRPr lang="ko-KR" altLang="en-US" sz="1800" dirty="0"/>
          </a:p>
        </p:txBody>
      </p:sp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5" name="모서리가 둥근 직사각형 4"/>
          <p:cNvSpPr/>
          <p:nvPr/>
        </p:nvSpPr>
        <p:spPr>
          <a:xfrm>
            <a:off x="1142976" y="428604"/>
            <a:ext cx="7072362" cy="642942"/>
          </a:xfrm>
          <a:prstGeom prst="roundRect">
            <a:avLst/>
          </a:prstGeom>
          <a:ln>
            <a:noFill/>
          </a:ln>
          <a:effectLst>
            <a:outerShdw blurRad="50800" dist="38100" dir="5400000" rotWithShape="0">
              <a:srgbClr val="000000">
                <a:alpha val="35000"/>
              </a:srgbClr>
            </a:outerShdw>
            <a:softEdge rad="31750"/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514350" indent="-514350" algn="ctr">
              <a:buNone/>
            </a:pPr>
            <a:r>
              <a:rPr lang="en-US" altLang="ko-KR" sz="2000" b="1" dirty="0"/>
              <a:t>2. </a:t>
            </a:r>
            <a:r>
              <a:rPr lang="ko-KR" altLang="en-US" sz="2000" b="1" dirty="0"/>
              <a:t>급여의 형태별 유형</a:t>
            </a:r>
            <a:r>
              <a:rPr lang="en-US" altLang="ko-KR" sz="2000" b="1" dirty="0"/>
              <a:t>: </a:t>
            </a:r>
            <a:r>
              <a:rPr lang="ko-KR" altLang="en-US" sz="2000" b="1" dirty="0"/>
              <a:t>현금급여와 현물급여</a:t>
            </a:r>
            <a:endParaRPr lang="en-US" altLang="ko-KR" sz="2000" b="1" dirty="0"/>
          </a:p>
        </p:txBody>
      </p:sp>
    </p:spTree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158" y="428604"/>
            <a:ext cx="8229600" cy="6072230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  <a:spcBef>
                <a:spcPts val="300"/>
              </a:spcBef>
              <a:buNone/>
            </a:pPr>
            <a:r>
              <a:rPr lang="en-US" altLang="ko-KR" sz="2000" b="1" dirty="0"/>
              <a:t>2) </a:t>
            </a:r>
            <a:r>
              <a:rPr lang="ko-KR" altLang="en-US" sz="2000" b="1" dirty="0"/>
              <a:t>현물급여</a:t>
            </a:r>
            <a:r>
              <a:rPr lang="en-US" altLang="ko-KR" sz="2000" b="1" dirty="0"/>
              <a:t>(in-kind benefit)</a:t>
            </a:r>
          </a:p>
          <a:p>
            <a:pPr>
              <a:lnSpc>
                <a:spcPct val="110000"/>
              </a:lnSpc>
              <a:spcBef>
                <a:spcPts val="300"/>
              </a:spcBef>
              <a:buNone/>
            </a:pPr>
            <a:endParaRPr lang="en-US" altLang="ko-KR" sz="1000" b="1" dirty="0"/>
          </a:p>
          <a:p>
            <a:pPr marL="354013" indent="-268288">
              <a:lnSpc>
                <a:spcPct val="110000"/>
              </a:lnSpc>
              <a:spcBef>
                <a:spcPts val="300"/>
              </a:spcBef>
              <a:buFont typeface="Wingdings" pitchFamily="2" charset="2"/>
              <a:buChar char="l"/>
            </a:pPr>
            <a:r>
              <a:rPr lang="ko-KR" altLang="en-US" sz="1800" dirty="0"/>
              <a:t>정의 </a:t>
            </a:r>
            <a:r>
              <a:rPr lang="en-US" altLang="ko-KR" sz="1800" dirty="0"/>
              <a:t>: </a:t>
            </a:r>
            <a:r>
              <a:rPr lang="ko-KR" altLang="en-US" sz="1800" dirty="0"/>
              <a:t>상품이나 서비스의 형태로 제공되는 급여</a:t>
            </a:r>
            <a:endParaRPr lang="en-US" altLang="ko-KR" sz="1800" dirty="0"/>
          </a:p>
          <a:p>
            <a:pPr marL="540000" indent="-268288">
              <a:lnSpc>
                <a:spcPct val="110000"/>
              </a:lnSpc>
              <a:spcBef>
                <a:spcPts val="300"/>
              </a:spcBef>
            </a:pPr>
            <a:r>
              <a:rPr lang="ko-KR" altLang="en-US" sz="1800" dirty="0"/>
              <a:t>국가가 생산과 비용부담의 주체</a:t>
            </a:r>
            <a:r>
              <a:rPr lang="en-US" altLang="ko-KR" sz="1800" dirty="0"/>
              <a:t>: NHS, </a:t>
            </a:r>
            <a:r>
              <a:rPr lang="ko-KR" altLang="en-US" sz="1800" dirty="0"/>
              <a:t>교육</a:t>
            </a:r>
            <a:endParaRPr lang="en-US" altLang="ko-KR" sz="1800" dirty="0"/>
          </a:p>
          <a:p>
            <a:pPr marL="540000" indent="-268288">
              <a:lnSpc>
                <a:spcPct val="110000"/>
              </a:lnSpc>
              <a:spcBef>
                <a:spcPts val="300"/>
              </a:spcBef>
            </a:pPr>
            <a:r>
              <a:rPr lang="ko-KR" altLang="en-US" sz="1800" dirty="0"/>
              <a:t>생산은 민간 국가는 비용부담</a:t>
            </a:r>
            <a:r>
              <a:rPr lang="en-US" altLang="ko-KR" sz="1800" dirty="0"/>
              <a:t>: </a:t>
            </a:r>
            <a:r>
              <a:rPr lang="ko-KR" altLang="en-US" sz="1800" dirty="0"/>
              <a:t>의료보험</a:t>
            </a:r>
            <a:r>
              <a:rPr lang="en-US" altLang="ko-KR" sz="1800" dirty="0"/>
              <a:t>, </a:t>
            </a:r>
            <a:r>
              <a:rPr lang="ko-KR" altLang="en-US" sz="1800" dirty="0"/>
              <a:t>보육</a:t>
            </a:r>
            <a:endParaRPr lang="en-US" altLang="ko-KR" sz="1800" dirty="0"/>
          </a:p>
          <a:p>
            <a:pPr marL="450850" indent="-268288">
              <a:lnSpc>
                <a:spcPct val="110000"/>
              </a:lnSpc>
              <a:spcBef>
                <a:spcPts val="300"/>
              </a:spcBef>
            </a:pPr>
            <a:endParaRPr lang="en-US" altLang="ko-KR" sz="1800" dirty="0"/>
          </a:p>
          <a:p>
            <a:pPr marL="354013" indent="-268288">
              <a:lnSpc>
                <a:spcPct val="110000"/>
              </a:lnSpc>
              <a:spcBef>
                <a:spcPts val="300"/>
              </a:spcBef>
              <a:buFont typeface="Wingdings" pitchFamily="2" charset="2"/>
              <a:buChar char="l"/>
            </a:pPr>
            <a:r>
              <a:rPr lang="ko-KR" altLang="en-US" sz="1800" dirty="0"/>
              <a:t>장점</a:t>
            </a:r>
            <a:endParaRPr lang="en-US" altLang="ko-KR" sz="1800" dirty="0"/>
          </a:p>
          <a:p>
            <a:pPr marL="540000" indent="-268288">
              <a:lnSpc>
                <a:spcPct val="110000"/>
              </a:lnSpc>
              <a:spcBef>
                <a:spcPts val="300"/>
              </a:spcBef>
            </a:pPr>
            <a:r>
              <a:rPr lang="ko-KR" altLang="en-US" sz="1800" dirty="0"/>
              <a:t>부적절한 소비행위 통제</a:t>
            </a:r>
            <a:endParaRPr lang="en-US" altLang="ko-KR" sz="1800" dirty="0"/>
          </a:p>
          <a:p>
            <a:pPr marL="540000" indent="-268288">
              <a:lnSpc>
                <a:spcPct val="110000"/>
              </a:lnSpc>
              <a:spcBef>
                <a:spcPts val="300"/>
              </a:spcBef>
            </a:pPr>
            <a:r>
              <a:rPr lang="ko-KR" altLang="en-US" sz="1800" dirty="0"/>
              <a:t>국가의 정책목표 실현</a:t>
            </a:r>
            <a:endParaRPr lang="en-US" altLang="ko-KR" sz="1800" dirty="0"/>
          </a:p>
          <a:p>
            <a:pPr marL="540000" indent="-268288">
              <a:lnSpc>
                <a:spcPct val="110000"/>
              </a:lnSpc>
              <a:spcBef>
                <a:spcPts val="300"/>
              </a:spcBef>
            </a:pPr>
            <a:r>
              <a:rPr lang="ko-KR" altLang="en-US" sz="1800" dirty="0"/>
              <a:t>경제적 생산방식 </a:t>
            </a:r>
            <a:r>
              <a:rPr lang="en-US" altLang="ko-KR" sz="1800" dirty="0"/>
              <a:t>: </a:t>
            </a:r>
            <a:r>
              <a:rPr lang="ko-KR" altLang="en-US" sz="1800" dirty="0"/>
              <a:t>대량생산</a:t>
            </a:r>
            <a:r>
              <a:rPr lang="en-US" altLang="ko-KR" sz="1800" dirty="0"/>
              <a:t>, </a:t>
            </a:r>
            <a:r>
              <a:rPr lang="ko-KR" altLang="en-US" sz="1800" dirty="0"/>
              <a:t>상품의 가격과 질 조절 가능</a:t>
            </a:r>
            <a:endParaRPr lang="en-US" altLang="ko-KR" sz="1800" dirty="0"/>
          </a:p>
          <a:p>
            <a:pPr marL="540000" indent="-268288">
              <a:lnSpc>
                <a:spcPct val="110000"/>
              </a:lnSpc>
              <a:spcBef>
                <a:spcPts val="300"/>
              </a:spcBef>
            </a:pPr>
            <a:r>
              <a:rPr lang="ko-KR" altLang="en-US" sz="1800" dirty="0"/>
              <a:t>소득의 재분배 효과</a:t>
            </a:r>
            <a:r>
              <a:rPr lang="en-US" altLang="ko-KR" sz="1800" dirty="0"/>
              <a:t> (</a:t>
            </a:r>
            <a:r>
              <a:rPr lang="ko-KR" altLang="en-US" sz="1800" dirty="0"/>
              <a:t>급여</a:t>
            </a:r>
            <a:r>
              <a:rPr lang="en-US" altLang="ko-KR" sz="1800" dirty="0"/>
              <a:t>: </a:t>
            </a:r>
            <a:r>
              <a:rPr lang="ko-KR" altLang="en-US" sz="1800" dirty="0"/>
              <a:t>필요의 원칙</a:t>
            </a:r>
            <a:r>
              <a:rPr lang="en-US" altLang="ko-KR" sz="1800" dirty="0"/>
              <a:t>)</a:t>
            </a:r>
          </a:p>
          <a:p>
            <a:pPr marL="450850" indent="-268288">
              <a:lnSpc>
                <a:spcPct val="110000"/>
              </a:lnSpc>
              <a:spcBef>
                <a:spcPts val="300"/>
              </a:spcBef>
            </a:pPr>
            <a:endParaRPr lang="en-US" altLang="ko-KR" sz="1800" dirty="0"/>
          </a:p>
          <a:p>
            <a:pPr marL="354013" indent="-268288">
              <a:lnSpc>
                <a:spcPct val="110000"/>
              </a:lnSpc>
              <a:spcBef>
                <a:spcPts val="300"/>
              </a:spcBef>
              <a:buFont typeface="Wingdings" pitchFamily="2" charset="2"/>
              <a:buChar char="l"/>
            </a:pPr>
            <a:r>
              <a:rPr lang="ko-KR" altLang="en-US" sz="1800" dirty="0"/>
              <a:t>단점</a:t>
            </a:r>
            <a:endParaRPr lang="en-US" altLang="ko-KR" sz="1800" dirty="0"/>
          </a:p>
          <a:p>
            <a:pPr marL="540000" indent="-268288">
              <a:lnSpc>
                <a:spcPct val="110000"/>
              </a:lnSpc>
              <a:spcBef>
                <a:spcPts val="300"/>
              </a:spcBef>
            </a:pPr>
            <a:r>
              <a:rPr lang="ko-KR" altLang="en-US" sz="1800" dirty="0"/>
              <a:t>국가가 급여의 종류와 수준 결정</a:t>
            </a:r>
            <a:endParaRPr lang="en-US" altLang="ko-KR" sz="1800" dirty="0"/>
          </a:p>
          <a:p>
            <a:pPr marL="540000" lvl="1" indent="-268288">
              <a:lnSpc>
                <a:spcPct val="110000"/>
              </a:lnSpc>
              <a:spcBef>
                <a:spcPts val="300"/>
              </a:spcBef>
              <a:buFont typeface="Arial" pitchFamily="34" charset="0"/>
              <a:buChar char="•"/>
            </a:pPr>
            <a:r>
              <a:rPr lang="ko-KR" altLang="en-US" sz="1800" dirty="0"/>
              <a:t>개인의 실제적 복지욕구와 차이</a:t>
            </a:r>
            <a:endParaRPr lang="en-US" altLang="ko-KR" sz="1800" dirty="0"/>
          </a:p>
          <a:p>
            <a:pPr marL="540000" indent="-268288">
              <a:lnSpc>
                <a:spcPct val="110000"/>
              </a:lnSpc>
              <a:spcBef>
                <a:spcPts val="300"/>
              </a:spcBef>
            </a:pPr>
            <a:r>
              <a:rPr lang="ko-KR" altLang="en-US" sz="1800" dirty="0"/>
              <a:t>복지상품의 표준화</a:t>
            </a:r>
            <a:r>
              <a:rPr lang="en-US" altLang="ko-KR" sz="1800" dirty="0"/>
              <a:t>, </a:t>
            </a:r>
            <a:r>
              <a:rPr lang="ko-KR" altLang="en-US" sz="1800" dirty="0"/>
              <a:t>규격화</a:t>
            </a:r>
            <a:r>
              <a:rPr lang="en-US" altLang="ko-KR" sz="1800" dirty="0"/>
              <a:t>, </a:t>
            </a:r>
            <a:r>
              <a:rPr lang="ko-KR" altLang="en-US" sz="1800" dirty="0"/>
              <a:t>획일화</a:t>
            </a:r>
            <a:endParaRPr lang="en-US" altLang="ko-KR" sz="1800" dirty="0"/>
          </a:p>
          <a:p>
            <a:pPr marL="540000" lvl="1" indent="-268288">
              <a:lnSpc>
                <a:spcPct val="110000"/>
              </a:lnSpc>
              <a:spcBef>
                <a:spcPts val="300"/>
              </a:spcBef>
              <a:buFont typeface="Arial" pitchFamily="34" charset="0"/>
              <a:buChar char="•"/>
            </a:pPr>
            <a:r>
              <a:rPr lang="ko-KR" altLang="en-US" sz="1800" dirty="0"/>
              <a:t>다양하고 전문적인 사회적 욕구에 대응능력 부족</a:t>
            </a:r>
            <a:endParaRPr lang="en-US" altLang="ko-KR" sz="1800" dirty="0"/>
          </a:p>
          <a:p>
            <a:pPr marL="540000" lvl="1" indent="-268288">
              <a:lnSpc>
                <a:spcPct val="110000"/>
              </a:lnSpc>
              <a:spcBef>
                <a:spcPts val="300"/>
              </a:spcBef>
              <a:buFont typeface="Arial" pitchFamily="34" charset="0"/>
              <a:buChar char="•"/>
            </a:pPr>
            <a:r>
              <a:rPr lang="en-US" altLang="ko-KR" sz="1800" dirty="0"/>
              <a:t>(</a:t>
            </a:r>
            <a:r>
              <a:rPr lang="ko-KR" altLang="en-US" sz="1800" dirty="0"/>
              <a:t>아래 계속</a:t>
            </a:r>
            <a:r>
              <a:rPr lang="en-US" altLang="ko-KR" sz="1800" dirty="0"/>
              <a:t>)</a:t>
            </a:r>
            <a:endParaRPr lang="ko-KR" altLang="en-US" sz="1800" dirty="0"/>
          </a:p>
          <a:p>
            <a:pPr marL="450850" indent="-268288">
              <a:lnSpc>
                <a:spcPct val="110000"/>
              </a:lnSpc>
              <a:spcBef>
                <a:spcPts val="300"/>
              </a:spcBef>
            </a:pPr>
            <a:endParaRPr lang="ko-KR" altLang="en-US" sz="1800" dirty="0"/>
          </a:p>
        </p:txBody>
      </p:sp>
    </p:spTree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00034" y="2428868"/>
            <a:ext cx="8229600" cy="2444753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/>
              <a:t>국가 직접생산방식 </a:t>
            </a:r>
            <a:r>
              <a:rPr lang="en-US" altLang="ko-KR" sz="1800" dirty="0"/>
              <a:t>: </a:t>
            </a:r>
            <a:r>
              <a:rPr lang="ko-KR" altLang="en-US" sz="1800" dirty="0"/>
              <a:t>비효율성과 관료화 문제</a:t>
            </a:r>
            <a:endParaRPr lang="en-US" altLang="ko-KR" sz="1800" dirty="0"/>
          </a:p>
          <a:p>
            <a:pPr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/>
              <a:t>간접생산방식</a:t>
            </a:r>
            <a:endParaRPr lang="en-US" altLang="ko-KR" sz="1800" dirty="0"/>
          </a:p>
          <a:p>
            <a:pPr marL="623888">
              <a:lnSpc>
                <a:spcPct val="120000"/>
              </a:lnSpc>
              <a:spcBef>
                <a:spcPts val="500"/>
              </a:spcBef>
              <a:buNone/>
            </a:pPr>
            <a:r>
              <a:rPr lang="en-US" altLang="ko-KR" sz="1800" dirty="0"/>
              <a:t> : </a:t>
            </a:r>
            <a:r>
              <a:rPr lang="ko-KR" altLang="en-US" sz="1800" dirty="0"/>
              <a:t>상품의 공급</a:t>
            </a:r>
            <a:r>
              <a:rPr lang="en-US" altLang="ko-KR" sz="1800" dirty="0"/>
              <a:t>, </a:t>
            </a:r>
            <a:r>
              <a:rPr lang="ko-KR" altLang="en-US" sz="1800" dirty="0"/>
              <a:t>수요 및 가격 결정</a:t>
            </a:r>
            <a:r>
              <a:rPr lang="en-US" altLang="ko-KR" sz="1800" dirty="0"/>
              <a:t> </a:t>
            </a:r>
            <a:r>
              <a:rPr lang="ko-KR" altLang="en-US" sz="1800" dirty="0"/>
              <a:t>과정에서 상당한 왜곡문제 초래</a:t>
            </a:r>
            <a:r>
              <a:rPr lang="en-US" altLang="ko-KR" sz="1800" dirty="0"/>
              <a:t> </a:t>
            </a:r>
          </a:p>
          <a:p>
            <a:pPr marL="623888">
              <a:lnSpc>
                <a:spcPct val="120000"/>
              </a:lnSpc>
              <a:spcBef>
                <a:spcPts val="500"/>
              </a:spcBef>
              <a:buNone/>
            </a:pPr>
            <a:r>
              <a:rPr lang="en-US" altLang="ko-KR" sz="1600" dirty="0"/>
              <a:t>  (</a:t>
            </a:r>
            <a:r>
              <a:rPr lang="ko-KR" altLang="en-US" sz="1600" dirty="0"/>
              <a:t>과잉진료</a:t>
            </a:r>
            <a:r>
              <a:rPr lang="en-US" altLang="ko-KR" sz="1600" dirty="0"/>
              <a:t>, </a:t>
            </a:r>
            <a:r>
              <a:rPr lang="ko-KR" altLang="en-US" sz="1600" dirty="0"/>
              <a:t>진료과목별 의료자원의 편중현상</a:t>
            </a:r>
            <a:r>
              <a:rPr lang="en-US" altLang="ko-KR" sz="1600" dirty="0"/>
              <a:t>, </a:t>
            </a:r>
            <a:r>
              <a:rPr lang="ko-KR" altLang="en-US" sz="1600" dirty="0"/>
              <a:t>과도한 의료수요</a:t>
            </a:r>
            <a:r>
              <a:rPr lang="en-US" altLang="ko-KR" sz="1600" dirty="0"/>
              <a:t>, </a:t>
            </a:r>
            <a:r>
              <a:rPr lang="ko-KR" altLang="en-US" sz="1600" dirty="0"/>
              <a:t>의료수가의 </a:t>
            </a:r>
            <a:endParaRPr lang="en-US" altLang="ko-KR" sz="1600" dirty="0"/>
          </a:p>
          <a:p>
            <a:pPr marL="623888">
              <a:lnSpc>
                <a:spcPct val="120000"/>
              </a:lnSpc>
              <a:spcBef>
                <a:spcPts val="500"/>
              </a:spcBef>
              <a:buNone/>
            </a:pPr>
            <a:r>
              <a:rPr lang="en-US" altLang="ko-KR" sz="1600" dirty="0"/>
              <a:t>   </a:t>
            </a:r>
            <a:r>
              <a:rPr lang="ko-KR" altLang="en-US" sz="1600" dirty="0"/>
              <a:t>결정과정에서 이해갈등 등</a:t>
            </a:r>
            <a:r>
              <a:rPr lang="en-US" altLang="ko-KR" sz="1600" dirty="0"/>
              <a:t>)</a:t>
            </a:r>
          </a:p>
          <a:p>
            <a:pPr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/>
              <a:t>사전적 설비투자 비용과 행정관리비용의 과다</a:t>
            </a:r>
            <a:r>
              <a:rPr lang="en-US" altLang="ko-KR" sz="1800" dirty="0"/>
              <a:t> : NHS, </a:t>
            </a:r>
            <a:r>
              <a:rPr lang="ko-KR" altLang="en-US" sz="1800" dirty="0"/>
              <a:t>교육 등</a:t>
            </a:r>
          </a:p>
        </p:txBody>
      </p:sp>
    </p:spTree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>
          <a:xfrm>
            <a:off x="323850" y="404813"/>
            <a:ext cx="8229600" cy="647923"/>
          </a:xfrm>
        </p:spPr>
        <p:txBody>
          <a:bodyPr>
            <a:normAutofit/>
          </a:bodyPr>
          <a:lstStyle/>
          <a:p>
            <a:pPr>
              <a:lnSpc>
                <a:spcPct val="130000"/>
              </a:lnSpc>
              <a:spcBef>
                <a:spcPts val="500"/>
              </a:spcBef>
              <a:buNone/>
            </a:pPr>
            <a:r>
              <a:rPr lang="en-US" altLang="ko-KR" sz="2400" dirty="0"/>
              <a:t>3) </a:t>
            </a:r>
            <a:r>
              <a:rPr lang="ko-KR" altLang="en-US" sz="2400" b="1" dirty="0"/>
              <a:t>현금급여와 현물급여의 기능 비교</a:t>
            </a:r>
            <a:endParaRPr lang="en-US" altLang="ko-KR" sz="2400" b="1" dirty="0"/>
          </a:p>
          <a:p>
            <a:pPr>
              <a:lnSpc>
                <a:spcPct val="130000"/>
              </a:lnSpc>
              <a:spcBef>
                <a:spcPts val="500"/>
              </a:spcBef>
              <a:buNone/>
            </a:pPr>
            <a:endParaRPr lang="ko-KR" altLang="en-US" sz="1800" dirty="0"/>
          </a:p>
        </p:txBody>
      </p:sp>
      <p:graphicFrame>
        <p:nvGraphicFramePr>
          <p:cNvPr id="3" name="표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9476423"/>
              </p:ext>
            </p:extLst>
          </p:nvPr>
        </p:nvGraphicFramePr>
        <p:xfrm>
          <a:off x="251520" y="1556792"/>
          <a:ext cx="8640960" cy="3444274"/>
        </p:xfrm>
        <a:graphic>
          <a:graphicData uri="http://schemas.openxmlformats.org/drawingml/2006/table">
            <a:tbl>
              <a:tblPr/>
              <a:tblGrid>
                <a:gridCol w="7449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04755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84849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88032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ea typeface="함초롬바탕" panose="02030504000101010101" pitchFamily="18" charset="-127"/>
                        </a:rPr>
                        <a:t>구분</a:t>
                      </a: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F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ea typeface="함초롬바탕" panose="02030504000101010101" pitchFamily="18" charset="-127"/>
                        </a:rPr>
                        <a:t>현금급여</a:t>
                      </a: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F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ea typeface="함초롬바탕" panose="02030504000101010101" pitchFamily="18" charset="-127"/>
                        </a:rPr>
                        <a:t>현물급여</a:t>
                      </a: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FA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67999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ea typeface="함초롬바탕" panose="02030504000101010101" pitchFamily="18" charset="-127"/>
                        </a:rPr>
                        <a:t>장 점</a:t>
                      </a: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5750" marR="0" indent="-28575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ea typeface="함초롬바탕" panose="02030504000101010101" pitchFamily="18" charset="-127"/>
                        </a:rPr>
                        <a:t>개인의 선택권 보장</a:t>
                      </a: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285750" marR="0" indent="-28575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ea typeface="함초롬바탕" panose="02030504000101010101" pitchFamily="18" charset="-127"/>
                        </a:rPr>
                        <a:t>시장 기능을 바탕으로 한 복지상품의 생산방식</a:t>
                      </a: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285750" marR="0" indent="-28575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ea typeface="함초롬바탕" panose="02030504000101010101" pitchFamily="18" charset="-127"/>
                        </a:rPr>
                        <a:t>관리비용의 절감효과와 행정적 편의</a:t>
                      </a: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5750" marR="0" indent="-28575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ea typeface="함초롬바탕" panose="02030504000101010101" pitchFamily="18" charset="-127"/>
                        </a:rPr>
                        <a:t>복지상품의 직접적 제공으로 부적절한 소비 행위 방지</a:t>
                      </a: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285750" marR="0" indent="-28575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ea typeface="함초롬바탕" panose="02030504000101010101" pitchFamily="18" charset="-127"/>
                        </a:rPr>
                        <a:t>대량생산 방식의 채택과 복지상품 가격 또는 질의 통제</a:t>
                      </a: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285750" marR="0" indent="-28575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ea typeface="함초롬바탕" panose="02030504000101010101" pitchFamily="18" charset="-127"/>
                        </a:rPr>
                        <a:t>재분배 효과</a:t>
                      </a: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417862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ea typeface="함초롬바탕" panose="02030504000101010101" pitchFamily="18" charset="-127"/>
                        </a:rPr>
                        <a:t>단 점</a:t>
                      </a: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5750" marR="0" indent="-28575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ea typeface="함초롬바탕" panose="02030504000101010101" pitchFamily="18" charset="-127"/>
                        </a:rPr>
                        <a:t>수급자의 부적절한 소비 행위에 대한 통제수단 결여</a:t>
                      </a: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285750" marR="0" indent="-28575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ea typeface="함초롬바탕" panose="02030504000101010101" pitchFamily="18" charset="-127"/>
                        </a:rPr>
                        <a:t>급여수준의 복지상품의 가격 간 괴리의 문제</a:t>
                      </a:r>
                      <a:r>
                        <a:rPr lang="en-US" altLang="ko-KR" sz="1400" kern="0" spc="0" dirty="0">
                          <a:solidFill>
                            <a:srgbClr val="000000"/>
                          </a:solidFill>
                          <a:effectLst/>
                          <a:latin typeface="함초롬바탕" panose="02030504000101010101" pitchFamily="18" charset="-127"/>
                        </a:rPr>
                        <a:t>(</a:t>
                      </a: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ea typeface="함초롬바탕" panose="02030504000101010101" pitchFamily="18" charset="-127"/>
                        </a:rPr>
                        <a:t>급여수준의 과부족 문제</a:t>
                      </a:r>
                      <a:r>
                        <a:rPr lang="en-US" altLang="ko-KR" sz="1400" kern="0" spc="0" dirty="0">
                          <a:solidFill>
                            <a:srgbClr val="000000"/>
                          </a:solidFill>
                          <a:effectLst/>
                          <a:latin typeface="함초롬바탕" panose="02030504000101010101" pitchFamily="18" charset="-127"/>
                        </a:rPr>
                        <a:t>)</a:t>
                      </a: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5750" marR="0" indent="-28575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ea typeface="함초롬바탕" panose="02030504000101010101" pitchFamily="18" charset="-127"/>
                        </a:rPr>
                        <a:t>국가 주도의 생산방식으로 개인의 욕구와 괴리된 복지상품의 운영</a:t>
                      </a: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285750" marR="0" indent="-28575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ea typeface="함초롬바탕" panose="02030504000101010101" pitchFamily="18" charset="-127"/>
                        </a:rPr>
                        <a:t>시장 기능의 제약과 복지상품의 획일화 문제</a:t>
                      </a: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285750" marR="0" indent="-28575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ea typeface="함초롬바탕" panose="02030504000101010101" pitchFamily="18" charset="-127"/>
                        </a:rPr>
                        <a:t>과도한 생산설비 비용의 문제</a:t>
                      </a: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2248787" y="5260040"/>
            <a:ext cx="437972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/>
              <a:t>[</a:t>
            </a:r>
            <a:r>
              <a:rPr lang="ko-KR" altLang="en-US" sz="1600" dirty="0"/>
              <a:t>표 </a:t>
            </a:r>
            <a:r>
              <a:rPr lang="en-US" altLang="ko-KR" sz="1600" dirty="0"/>
              <a:t>13-1] </a:t>
            </a:r>
            <a:r>
              <a:rPr lang="ko-KR" altLang="en-US" sz="1600" dirty="0"/>
              <a:t>현금급여와 현물급여의 장단점 비교</a:t>
            </a:r>
          </a:p>
        </p:txBody>
      </p:sp>
    </p:spTree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1651</TotalTime>
  <Words>1977</Words>
  <Application>Microsoft Office PowerPoint</Application>
  <PresentationFormat>화면 슬라이드 쇼(4:3)</PresentationFormat>
  <Paragraphs>456</Paragraphs>
  <Slides>36</Slides>
  <Notes>2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36</vt:i4>
      </vt:variant>
    </vt:vector>
  </HeadingPairs>
  <TitlesOfParts>
    <vt:vector size="42" baseType="lpstr">
      <vt:lpstr>나눔고딕</vt:lpstr>
      <vt:lpstr>맑은 고딕</vt:lpstr>
      <vt:lpstr>함초롬바탕</vt:lpstr>
      <vt:lpstr>Arial</vt:lpstr>
      <vt:lpstr>Wingdings</vt:lpstr>
      <vt:lpstr>Office 테마</vt:lpstr>
      <vt:lpstr>제13장 사회복지제도의 급여</vt:lpstr>
      <vt:lpstr>제1절 급여의 목표</vt:lpstr>
      <vt:lpstr>PowerPoint 프레젠테이션</vt:lpstr>
      <vt:lpstr>제2절 급여의 유형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제3절 현금급여의 수준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KR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DESKTOP</dc:creator>
  <cp:lastModifiedBy>이정우</cp:lastModifiedBy>
  <cp:revision>150</cp:revision>
  <dcterms:created xsi:type="dcterms:W3CDTF">2013-02-19T13:16:54Z</dcterms:created>
  <dcterms:modified xsi:type="dcterms:W3CDTF">2019-05-28T02:32:54Z</dcterms:modified>
</cp:coreProperties>
</file>