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74" r:id="rId11"/>
    <p:sldId id="267" r:id="rId12"/>
    <p:sldId id="268" r:id="rId13"/>
    <p:sldId id="269" r:id="rId14"/>
    <p:sldId id="270" r:id="rId15"/>
    <p:sldId id="272" r:id="rId16"/>
    <p:sldId id="273" r:id="rId17"/>
    <p:sldId id="275" r:id="rId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46" autoAdjust="0"/>
    <p:restoredTop sz="94660"/>
  </p:normalViewPr>
  <p:slideViewPr>
    <p:cSldViewPr showGuides="1">
      <p:cViewPr varScale="1">
        <p:scale>
          <a:sx n="66" d="100"/>
          <a:sy n="66" d="100"/>
        </p:scale>
        <p:origin x="944" y="36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989E8-DED4-42DE-BAC6-EB40FCCC3739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CECCA-E7D1-4209-8E0C-F83FE1E3F8A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4958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4366" y="214298"/>
            <a:ext cx="82296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912272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15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사회복지제도의 행정관리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44" y="5357826"/>
            <a:ext cx="6391290" cy="1357322"/>
          </a:xfrm>
        </p:spPr>
        <p:txBody>
          <a:bodyPr vert="horz" lIns="91440" tIns="45720" rIns="91440" bIns="45720" rtlCol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1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행정관리의 개념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>
              <a:lnSpc>
                <a:spcPct val="120000"/>
              </a:lnSpc>
              <a:defRPr/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사회복지제도의 행정관리 주체 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>
              <a:lnSpc>
                <a:spcPct val="120000"/>
              </a:lnSpc>
              <a:defRPr/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행정관리의 개선과 관련한 주요 논점</a:t>
            </a:r>
            <a:endParaRPr lang="ko-KR" altLang="en-US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328130" y="468750"/>
          <a:ext cx="8501122" cy="5629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3536181"/>
                <a:gridCol w="3536181"/>
              </a:tblGrid>
              <a:tr h="44558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분산운영체계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통합운영체계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45588"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명  칭</a:t>
                      </a:r>
                      <a:endParaRPr lang="ko-KR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비스마르크 모형</a:t>
                      </a:r>
                      <a:endParaRPr lang="ko-KR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비버리지</a:t>
                      </a:r>
                      <a:r>
                        <a:rPr lang="ko-KR" alt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모형</a:t>
                      </a:r>
                      <a:endParaRPr lang="ko-KR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22596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사회적</a:t>
                      </a:r>
                      <a:endParaRPr lang="en-US" altLang="ko-KR" sz="1800" dirty="0" smtClean="0"/>
                    </a:p>
                    <a:p>
                      <a:pPr algn="ctr"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애로요인의</a:t>
                      </a:r>
                      <a:endParaRPr lang="en-US" altLang="ko-KR" sz="1800" dirty="0" smtClean="0"/>
                    </a:p>
                    <a:p>
                      <a:pPr algn="ctr"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관리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indent="-174625" algn="l" defTabSz="914400" rtl="0" eaLnBrk="1" latinLnBrk="1" hangingPunct="1">
                        <a:lnSpc>
                          <a:spcPct val="114000"/>
                        </a:lnSpc>
                        <a:spcBef>
                          <a:spcPts val="5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위험별로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별도의 독립적 제도 형태로 관리</a:t>
                      </a:r>
                      <a:endParaRPr lang="en-US" altLang="ko-KR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4625" indent="-174625" algn="l" defTabSz="914400" rtl="0" eaLnBrk="1" latinLnBrk="1" hangingPunct="1">
                        <a:lnSpc>
                          <a:spcPct val="114000"/>
                        </a:lnSpc>
                        <a:spcBef>
                          <a:spcPts val="5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직종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직영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지역별로 별개의 조합형태로 운영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조합주의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indent="-174625" algn="l" defTabSz="914400" rtl="0" eaLnBrk="1" latinLnBrk="1" hangingPunct="1">
                        <a:lnSpc>
                          <a:spcPct val="114000"/>
                        </a:lnSpc>
                        <a:spcBef>
                          <a:spcPts val="5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모든 사회적 위험을 단일의</a:t>
                      </a:r>
                      <a:endParaRPr lang="en-US" altLang="ko-KR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4625" indent="-174625" algn="l" defTabSz="914400" rtl="0" eaLnBrk="1" latinLnBrk="1" hangingPunct="1">
                        <a:lnSpc>
                          <a:spcPct val="114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en-US" altLang="ko-K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국민보험제도에 포함하여 관리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통합주의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2596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적용대상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indent="-174625" algn="l" defTabSz="914400" rtl="0" eaLnBrk="1" latinLnBrk="1" hangingPunct="1">
                        <a:lnSpc>
                          <a:spcPct val="114000"/>
                        </a:lnSpc>
                        <a:spcBef>
                          <a:spcPts val="5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원칙적으로 임금근로자 중심</a:t>
                      </a:r>
                      <a:endParaRPr lang="en-US" altLang="ko-KR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4625" indent="-174625" algn="l" defTabSz="914400" rtl="0" eaLnBrk="1" latinLnBrk="1" hangingPunct="1">
                        <a:lnSpc>
                          <a:spcPct val="114000"/>
                        </a:lnSpc>
                        <a:spcBef>
                          <a:spcPts val="5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다만 자영자의 경우 특별한 보호가 필요한 영역의 종사자로 제한</a:t>
                      </a:r>
                      <a:endParaRPr lang="ko-KR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indent="-174625" algn="l" defTabSz="914400" rtl="0" eaLnBrk="1" latinLnBrk="1" hangingPunct="1">
                        <a:lnSpc>
                          <a:spcPct val="114000"/>
                        </a:lnSpc>
                        <a:spcBef>
                          <a:spcPts val="500"/>
                        </a:spcBef>
                        <a:buFont typeface="Arial" pitchFamily="34" charset="0"/>
                        <a:buChar char="•"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전체 국민</a:t>
                      </a:r>
                      <a:endParaRPr lang="ko-KR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541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급여 목표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생활수준보장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en-US" altLang="ko-KR" sz="1800" dirty="0" smtClean="0"/>
                        <a:t>(</a:t>
                      </a:r>
                      <a:r>
                        <a:rPr lang="ko-KR" altLang="en-US" sz="1800" dirty="0" smtClean="0"/>
                        <a:t>절대적</a:t>
                      </a:r>
                      <a:r>
                        <a:rPr lang="en-US" altLang="ko-KR" sz="1800" dirty="0" smtClean="0"/>
                        <a:t>) </a:t>
                      </a:r>
                      <a:r>
                        <a:rPr lang="ko-KR" altLang="en-US" sz="1800" dirty="0" smtClean="0"/>
                        <a:t>빈곤의 해소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7569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재정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en-US" altLang="ko-KR" sz="1800" dirty="0" smtClean="0"/>
                        <a:t>(</a:t>
                      </a:r>
                      <a:r>
                        <a:rPr lang="ko-KR" altLang="en-US" sz="1800" dirty="0" smtClean="0"/>
                        <a:t>청구권적 권리가 </a:t>
                      </a:r>
                      <a:r>
                        <a:rPr lang="ko-KR" altLang="en-US" sz="1800" smtClean="0"/>
                        <a:t>강한</a:t>
                      </a:r>
                      <a:r>
                        <a:rPr lang="en-US" altLang="ko-KR" sz="1800" smtClean="0"/>
                        <a:t>)</a:t>
                      </a:r>
                    </a:p>
                    <a:p>
                      <a:pPr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smtClean="0"/>
                        <a:t>사회보험료 </a:t>
                      </a:r>
                      <a:r>
                        <a:rPr lang="ko-KR" altLang="en-US" sz="1800" dirty="0" smtClean="0"/>
                        <a:t>및 정부보조금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en-US" altLang="ko-KR" sz="1800" dirty="0" smtClean="0"/>
                        <a:t>(</a:t>
                      </a:r>
                      <a:r>
                        <a:rPr lang="ko-KR" altLang="en-US" sz="1800" dirty="0" smtClean="0"/>
                        <a:t>조세적 </a:t>
                      </a:r>
                      <a:r>
                        <a:rPr lang="ko-KR" altLang="en-US" sz="1800" smtClean="0"/>
                        <a:t>성격의</a:t>
                      </a:r>
                      <a:r>
                        <a:rPr lang="en-US" altLang="ko-KR" sz="1800" smtClean="0"/>
                        <a:t>)</a:t>
                      </a:r>
                    </a:p>
                    <a:p>
                      <a:pPr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smtClean="0"/>
                        <a:t>사회보험료 </a:t>
                      </a:r>
                      <a:r>
                        <a:rPr lang="ko-KR" altLang="en-US" sz="1800" dirty="0" smtClean="0"/>
                        <a:t>및 정부보조금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541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운영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조합별 노사 자치운영기구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14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1800" dirty="0" smtClean="0"/>
                        <a:t>국가</a:t>
                      </a:r>
                      <a:endParaRPr lang="ko-KR" altLang="en-US" sz="1800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343776" y="6255228"/>
            <a:ext cx="4871166" cy="317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[</a:t>
            </a:r>
            <a:r>
              <a:rPr lang="ko-KR" altLang="en-US" sz="1400" dirty="0" smtClean="0"/>
              <a:t>표 </a:t>
            </a:r>
            <a:r>
              <a:rPr lang="en-US" altLang="ko-KR" sz="1400" dirty="0" smtClean="0"/>
              <a:t>15-1] </a:t>
            </a:r>
            <a:r>
              <a:rPr lang="ko-KR" altLang="en-US" sz="1400" dirty="0" smtClean="0"/>
              <a:t>분산운영체계와 통합운영체계의 주요 특징 비교</a:t>
            </a:r>
            <a:endParaRPr lang="ko-KR" alt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23850" y="1500174"/>
            <a:ext cx="8462992" cy="4087827"/>
          </a:xfrm>
        </p:spPr>
        <p:txBody>
          <a:bodyPr>
            <a:noAutofit/>
          </a:bodyPr>
          <a:lstStyle/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우리나라 사회복지 관리운영체계의 특징</a:t>
            </a:r>
            <a:endParaRPr lang="en-US" altLang="ko-KR" sz="1800" dirty="0" smtClean="0"/>
          </a:p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500" dirty="0" smtClean="0"/>
          </a:p>
          <a:p>
            <a:pPr marL="54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비스마르크형 사회보장제도의 특징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- </a:t>
            </a:r>
            <a:r>
              <a:rPr lang="ko-KR" altLang="en-US" sz="1800" dirty="0" smtClean="0"/>
              <a:t>사회적 위험 별로 구분된 사회보장제도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동일한 종류의 위험에도 </a:t>
            </a:r>
            <a:r>
              <a:rPr lang="ko-KR" altLang="en-US" sz="1800" dirty="0" err="1" smtClean="0"/>
              <a:t>직역별</a:t>
            </a:r>
            <a:r>
              <a:rPr lang="ko-KR" altLang="en-US" sz="1800" dirty="0" smtClean="0"/>
              <a:t>  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 </a:t>
            </a:r>
            <a:r>
              <a:rPr lang="ko-KR" altLang="en-US" sz="1800" dirty="0" smtClean="0"/>
              <a:t>분리된 제도운영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국민연금과 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개의 특수직역연금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700" dirty="0" smtClean="0"/>
          </a:p>
          <a:p>
            <a:pPr marL="54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err="1" smtClean="0"/>
              <a:t>비버리지형</a:t>
            </a:r>
            <a:r>
              <a:rPr lang="ko-KR" altLang="en-US" sz="1800" dirty="0" smtClean="0"/>
              <a:t> 사회보장제도로의 개혁 동향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- </a:t>
            </a:r>
            <a:r>
              <a:rPr lang="ko-KR" altLang="en-US" sz="1800" dirty="0" smtClean="0"/>
              <a:t>의료보험의 통합 </a:t>
            </a:r>
            <a:r>
              <a:rPr lang="en-US" altLang="ko-KR" sz="1800" dirty="0" smtClean="0"/>
              <a:t>: 367</a:t>
            </a:r>
            <a:r>
              <a:rPr lang="ko-KR" altLang="en-US" sz="1800" dirty="0" smtClean="0"/>
              <a:t>개 조합 → 단일의 국민건강보험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- 1998</a:t>
            </a:r>
            <a:r>
              <a:rPr lang="ko-KR" altLang="en-US" sz="1800" dirty="0" smtClean="0"/>
              <a:t>년 </a:t>
            </a:r>
            <a:r>
              <a:rPr lang="en-US" altLang="ko-KR" sz="1800" dirty="0" smtClean="0"/>
              <a:t>4</a:t>
            </a:r>
            <a:r>
              <a:rPr lang="ko-KR" altLang="en-US" sz="1800" dirty="0" smtClean="0"/>
              <a:t>대 사회보험 통합 논의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- 4</a:t>
            </a:r>
            <a:r>
              <a:rPr lang="ko-KR" altLang="en-US" sz="1800" dirty="0" smtClean="0"/>
              <a:t>대 사회보험 통합징수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국세청 통합징수 논의에서 출발하여 </a:t>
            </a:r>
            <a:r>
              <a:rPr lang="en-US" altLang="ko-KR" sz="1800" dirty="0" smtClean="0"/>
              <a:t>2009</a:t>
            </a:r>
            <a:r>
              <a:rPr lang="ko-KR" altLang="en-US" sz="1800" dirty="0" smtClean="0"/>
              <a:t>년에는 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 </a:t>
            </a:r>
            <a:r>
              <a:rPr lang="ko-KR" altLang="en-US" sz="1800" dirty="0" smtClean="0"/>
              <a:t>건강보험의 통합징수로 징수창구의 일원화</a:t>
            </a:r>
            <a:endParaRPr lang="en-US" altLang="ko-KR" sz="1800" dirty="0" smtClean="0"/>
          </a:p>
          <a:p>
            <a:pPr>
              <a:buFont typeface="Wingdings" pitchFamily="2" charset="2"/>
              <a:buChar char="§"/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484312"/>
            <a:ext cx="8677306" cy="3302010"/>
          </a:xfrm>
        </p:spPr>
        <p:txBody>
          <a:bodyPr>
            <a:noAutofit/>
          </a:bodyPr>
          <a:lstStyle/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분산운영체계의 장점</a:t>
            </a:r>
            <a:endParaRPr lang="en-US" altLang="ko-KR" sz="1800" dirty="0" smtClean="0"/>
          </a:p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5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국민들의 다양한 욕구를 수렴할 수 있는 복지다원주의의 기반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사회적 애로요인 별로 고유한 피해현상에 대한 전문적인 급여나 서비스 제공 능력 </a:t>
            </a:r>
            <a:r>
              <a:rPr lang="en-US" altLang="ko-KR" sz="1800" dirty="0" smtClean="0"/>
              <a:t>(ex. </a:t>
            </a:r>
            <a:r>
              <a:rPr lang="ko-KR" altLang="en-US" sz="1800" dirty="0" smtClean="0"/>
              <a:t>직업병과 일반질병</a:t>
            </a:r>
            <a:r>
              <a:rPr lang="en-US" altLang="ko-KR" sz="1800" dirty="0" smtClean="0"/>
              <a:t>)</a:t>
            </a:r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신분구분에 따른 분산운영체계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조합주의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는 집단별로 특수한 수요 적절히 반영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err="1" smtClean="0"/>
              <a:t>위험별</a:t>
            </a:r>
            <a:r>
              <a:rPr lang="ko-KR" altLang="en-US" sz="1800" dirty="0" smtClean="0"/>
              <a:t> 또는 가입계층별로 동질성을 유지하는 집단들을 대상으로 적용</a:t>
            </a:r>
            <a:r>
              <a:rPr lang="en-US" altLang="ko-KR" sz="1800" dirty="0" smtClean="0"/>
              <a:t>, </a:t>
            </a:r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보험료의 징수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급여 제공이 이루어지므로 가입자의 반발 최소화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285860"/>
            <a:ext cx="8320116" cy="4587893"/>
          </a:xfrm>
        </p:spPr>
        <p:txBody>
          <a:bodyPr>
            <a:normAutofit/>
          </a:bodyPr>
          <a:lstStyle/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분산운영체계의 단점</a:t>
            </a:r>
            <a:endParaRPr lang="en-US" altLang="ko-KR" sz="1800" dirty="0" smtClean="0"/>
          </a:p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5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제도적 다양성으로 인한 행정관리비용의 과다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동일한 피해현상에도 불구하고 종종 제도에 따라 차별적 보호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형평성의 문제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제도적 복잡성으로 인한 국민의 불편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공동체의 규모가 작아 위험분산의 기능과 분배적 기능이 제한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endParaRPr lang="en-US" altLang="ko-KR" sz="700" dirty="0" smtClean="0"/>
          </a:p>
          <a:p>
            <a:pPr marL="449263" indent="-363538">
              <a:lnSpc>
                <a:spcPct val="120000"/>
              </a:lnSpc>
              <a:spcBef>
                <a:spcPts val="1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최근 국가적 동향</a:t>
            </a:r>
            <a:endParaRPr lang="en-US" altLang="ko-KR" sz="1800" dirty="0" smtClean="0"/>
          </a:p>
          <a:p>
            <a:pPr marL="449263" indent="-363538">
              <a:lnSpc>
                <a:spcPct val="120000"/>
              </a:lnSpc>
              <a:spcBef>
                <a:spcPts val="1500"/>
              </a:spcBef>
              <a:buFont typeface="Wingdings" pitchFamily="2" charset="2"/>
              <a:buChar char="l"/>
            </a:pPr>
            <a:endParaRPr lang="en-US" altLang="ko-KR" sz="5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분산운영방식 → 통합운영방식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en-US" altLang="ko-KR" sz="1800" dirty="0" smtClean="0"/>
              <a:t>ex) </a:t>
            </a:r>
            <a:r>
              <a:rPr lang="ko-KR" altLang="en-US" sz="1800" dirty="0" smtClean="0"/>
              <a:t>의료보험의 통합</a:t>
            </a:r>
            <a:r>
              <a:rPr lang="en-US" altLang="ko-KR" sz="1800" dirty="0" smtClean="0"/>
              <a:t>, 4</a:t>
            </a:r>
            <a:r>
              <a:rPr lang="ko-KR" altLang="en-US" sz="1800" dirty="0" smtClean="0"/>
              <a:t>대 사회보험 통합추진</a:t>
            </a:r>
            <a:r>
              <a:rPr lang="en-US" altLang="ko-KR" sz="1800" dirty="0" smtClean="0"/>
              <a:t>(1998), </a:t>
            </a:r>
          </a:p>
          <a:p>
            <a:pPr marL="449263" indent="-26193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   </a:t>
            </a:r>
            <a:r>
              <a:rPr lang="ko-KR" altLang="en-US" sz="1800" dirty="0" smtClean="0"/>
              <a:t>사회 보험료의 국세청 통합징수방안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또는 건강보험 통합징수방안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833441"/>
            <a:ext cx="8534430" cy="5524517"/>
          </a:xfrm>
        </p:spPr>
        <p:txBody>
          <a:bodyPr>
            <a:normAutofit/>
          </a:bodyPr>
          <a:lstStyle/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통합운영체계의 장점</a:t>
            </a:r>
            <a:endParaRPr lang="en-US" altLang="ko-KR" sz="1800" dirty="0" smtClean="0"/>
          </a:p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5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관리운영비용의 대폭적 절감효과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단일의 기관에서 일괄적으로 처리되어 국민의 편의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통합에 따라 통일된 기준으로 급여나 서비스가 제공되므로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형평성 시비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문제의 해소</a:t>
            </a:r>
            <a:endParaRPr lang="en-US" altLang="ko-KR" sz="1800" dirty="0" smtClean="0"/>
          </a:p>
          <a:p>
            <a:pPr marL="449263" indent="-363538">
              <a:lnSpc>
                <a:spcPct val="120000"/>
              </a:lnSpc>
              <a:spcBef>
                <a:spcPts val="1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통합운영체계의 단점</a:t>
            </a:r>
            <a:endParaRPr lang="en-US" altLang="ko-KR" sz="1800" dirty="0" smtClean="0"/>
          </a:p>
          <a:p>
            <a:pPr marL="449263" indent="-363538">
              <a:lnSpc>
                <a:spcPct val="120000"/>
              </a:lnSpc>
              <a:spcBef>
                <a:spcPts val="1500"/>
              </a:spcBef>
              <a:buFont typeface="Wingdings" pitchFamily="2" charset="2"/>
              <a:buChar char="l"/>
            </a:pPr>
            <a:endParaRPr lang="en-US" altLang="ko-KR" sz="5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통합에 따른 거대기구의 탄생</a:t>
            </a:r>
            <a:r>
              <a:rPr lang="en-US" altLang="ko-KR" sz="1800" dirty="0" smtClean="0"/>
              <a:t/>
            </a:r>
            <a:br>
              <a:rPr lang="en-US" altLang="ko-KR" sz="1800" dirty="0" smtClean="0"/>
            </a:br>
            <a:r>
              <a:rPr lang="en-US" altLang="ko-KR" sz="1800" dirty="0" smtClean="0"/>
              <a:t>(</a:t>
            </a:r>
            <a:r>
              <a:rPr lang="ko-KR" altLang="en-US" sz="1800" dirty="0" smtClean="0"/>
              <a:t>행정적 측면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행정관리의 경직성과 관료성의 문제</a:t>
            </a:r>
            <a:r>
              <a:rPr lang="en-US" altLang="ko-KR" sz="1800" dirty="0" smtClean="0"/>
              <a:t>, </a:t>
            </a:r>
            <a:br>
              <a:rPr lang="en-US" altLang="ko-KR" sz="1800" dirty="0" smtClean="0"/>
            </a:br>
            <a:r>
              <a:rPr lang="en-US" altLang="ko-KR" sz="1800" dirty="0" smtClean="0"/>
              <a:t>(</a:t>
            </a:r>
            <a:r>
              <a:rPr lang="ko-KR" altLang="en-US" sz="1800" dirty="0" smtClean="0"/>
              <a:t>경제적 측면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관리운영의 독점에 따른 폐해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규모의 불경제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통합체계에 따라 국민들의 다양한 복지욕구를 제대로 반영해 줄 수 없는 한계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err="1" smtClean="0"/>
              <a:t>위험별</a:t>
            </a:r>
            <a:r>
              <a:rPr lang="ko-KR" altLang="en-US" sz="1800" dirty="0" smtClean="0"/>
              <a:t> 구분 없이 통합적 재원 조달과 관리 그리고 통합재정에서 제반 급여가 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일괄적으로 제공될 경우 무원칙성에 따른 갈등이나 제도 불신 초래</a:t>
            </a:r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1006" y="857232"/>
            <a:ext cx="8820150" cy="5072098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자치운영의 수준 결정</a:t>
            </a:r>
            <a:endParaRPr lang="en-US" altLang="ko-KR" sz="2400" b="1" dirty="0" smtClean="0"/>
          </a:p>
          <a:p>
            <a:pPr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1000" b="1" dirty="0" smtClean="0"/>
          </a:p>
          <a:p>
            <a:pPr marL="449263" indent="-363538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자치운영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가입자들이 제도 운영에 직접 참여하는 제도</a:t>
            </a:r>
            <a:endParaRPr lang="en-US" altLang="ko-KR" sz="1800" dirty="0" smtClean="0"/>
          </a:p>
          <a:p>
            <a:pPr marL="540000" indent="-26193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간접민주주의</a:t>
            </a:r>
            <a:endParaRPr lang="en-US" altLang="ko-KR" sz="1800" dirty="0" smtClean="0"/>
          </a:p>
          <a:p>
            <a:pPr marL="540000" indent="-26193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정기적 사회보험선거를 통한 노사대표의 대의원 선출</a:t>
            </a:r>
            <a:endParaRPr lang="en-US" altLang="ko-KR" sz="1800" dirty="0" smtClean="0"/>
          </a:p>
          <a:p>
            <a:pPr marL="540000" indent="-26193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주로 사회보험제도에서 적용</a:t>
            </a:r>
            <a:endParaRPr lang="en-US" altLang="ko-KR" sz="1800" dirty="0" smtClean="0"/>
          </a:p>
          <a:p>
            <a:pPr marL="540000" indent="-26193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제도의 운영과정에서 개인들의 이해를 반영할 수 있고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개인간 이해관계 조정</a:t>
            </a:r>
            <a:endParaRPr lang="en-US" altLang="ko-KR" sz="1800" dirty="0" smtClean="0"/>
          </a:p>
          <a:p>
            <a:pPr marL="540000" indent="-26193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국가의 최종적 책임과 그에 상응하는 법적 개입</a:t>
            </a:r>
            <a:endParaRPr lang="en-US" altLang="ko-KR" sz="1800" dirty="0" smtClean="0"/>
          </a:p>
          <a:p>
            <a:pPr marL="540000" indent="-26193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자치운영은 분산운영체계를 채택하고 있는 국가에서 실시</a:t>
            </a:r>
            <a:endParaRPr lang="en-US" altLang="ko-KR" sz="1800" dirty="0" smtClean="0"/>
          </a:p>
          <a:p>
            <a:pPr marL="540000" indent="-26193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: </a:t>
            </a:r>
            <a:r>
              <a:rPr lang="ko-KR" altLang="en-US" sz="1800" dirty="0" smtClean="0"/>
              <a:t>독일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오스트리아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프랑스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스위스 등</a:t>
            </a:r>
            <a:endParaRPr lang="en-US" altLang="ko-KR" sz="1800" dirty="0" smtClean="0"/>
          </a:p>
          <a:p>
            <a:pPr marL="540000" indent="-26193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자치운영의 대상</a:t>
            </a:r>
            <a:endParaRPr lang="en-US" altLang="ko-KR" sz="1800" dirty="0" smtClean="0"/>
          </a:p>
          <a:p>
            <a:pPr marL="540000" indent="-26193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: </a:t>
            </a:r>
            <a:r>
              <a:rPr lang="ko-KR" altLang="en-US" sz="1800" dirty="0" smtClean="0"/>
              <a:t>일부 급여의 내용과 수준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보험료의 조정과 재정운용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인사정책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각종 </a:t>
            </a:r>
            <a:endParaRPr lang="en-US" altLang="ko-KR" sz="1800" dirty="0" smtClean="0"/>
          </a:p>
          <a:p>
            <a:pPr marL="540000" indent="-26193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   . </a:t>
            </a:r>
            <a:r>
              <a:rPr lang="ko-KR" altLang="en-US" sz="1800" dirty="0" smtClean="0"/>
              <a:t>위원회의 운영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357190"/>
            <a:ext cx="8643998" cy="6429396"/>
          </a:xfrm>
        </p:spPr>
        <p:txBody>
          <a:bodyPr>
            <a:normAutofit/>
          </a:bodyPr>
          <a:lstStyle/>
          <a:p>
            <a:pPr marL="449263" indent="-363538">
              <a:lnSpc>
                <a:spcPct val="114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b="1" dirty="0" smtClean="0"/>
              <a:t>자치운영의 </a:t>
            </a:r>
            <a:r>
              <a:rPr lang="ko-KR" altLang="en-US" sz="1800" b="1" dirty="0" smtClean="0"/>
              <a:t>기본원칙</a:t>
            </a:r>
            <a:endParaRPr lang="en-US" altLang="ko-KR" sz="1800" b="1" dirty="0" smtClean="0"/>
          </a:p>
          <a:p>
            <a:pPr marL="449263" indent="-363538">
              <a:lnSpc>
                <a:spcPct val="114000"/>
              </a:lnSpc>
              <a:spcBef>
                <a:spcPts val="300"/>
              </a:spcBef>
              <a:buFont typeface="Wingdings" pitchFamily="2" charset="2"/>
              <a:buChar char="l"/>
            </a:pPr>
            <a:endParaRPr lang="en-US" altLang="ko-KR" sz="300" dirty="0" smtClean="0"/>
          </a:p>
          <a:p>
            <a:pPr marL="449263" indent="-261938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분산운영의 원칙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보험운영 주체가 다수의 조합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동질성을 토대로 가입자들 상호간 연대의식을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</a:t>
            </a:r>
            <a:r>
              <a:rPr lang="en-US" altLang="ko-KR" sz="1800" dirty="0" smtClean="0">
                <a:solidFill>
                  <a:schemeClr val="bg1"/>
                </a:solidFill>
              </a:rPr>
              <a:t>.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용이하게 동원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사회보장기능의 강화가 가능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참여민주주의의 원칙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경영 및 중요 정책사안에 대한 가입자와 사용자의 대표 참여를 통해 제도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운영의 민주성 확보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권력분산의 원칙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제도운영과 재정운용에 있어서 독립성을 확보하여 관료화의 문제와 정치적 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</a:t>
            </a:r>
            <a:r>
              <a:rPr lang="en-US" altLang="ko-KR" sz="1800" dirty="0" smtClean="0">
                <a:solidFill>
                  <a:schemeClr val="bg1"/>
                </a:solidFill>
              </a:rPr>
              <a:t>. </a:t>
            </a:r>
            <a:r>
              <a:rPr lang="ko-KR" altLang="en-US" sz="1800" dirty="0" smtClean="0"/>
              <a:t>목적의 제도개입을 방지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다원주의의 원칙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다양한 사회계층에게 제도참여의 기회 제공함으로써 사회적 욕구가 민주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</a:t>
            </a:r>
            <a:r>
              <a:rPr lang="en-US" altLang="ko-KR" sz="1800" dirty="0" smtClean="0">
                <a:solidFill>
                  <a:schemeClr val="bg1"/>
                </a:solidFill>
              </a:rPr>
              <a:t>. </a:t>
            </a:r>
            <a:r>
              <a:rPr lang="ko-KR" altLang="en-US" sz="1800" dirty="0" smtClean="0"/>
              <a:t>적인 절차와 방법으로 수렴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각종 이해갈등을 내부적 조정절차를 통해 해결</a:t>
            </a:r>
            <a:endParaRPr lang="en-US" altLang="ko-KR" sz="1800" dirty="0" smtClean="0"/>
          </a:p>
          <a:p>
            <a:pPr marL="449263" indent="-363538">
              <a:lnSpc>
                <a:spcPct val="114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b="1" dirty="0" smtClean="0"/>
              <a:t>자치운영의 장점</a:t>
            </a:r>
            <a:endParaRPr lang="en-US" altLang="ko-KR" sz="1800" b="1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 smtClean="0"/>
              <a:t>과도한 행정관리비용의 통제기능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사회보험제도의 조직확대욕구를 억제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왜냐하면 자치운영기구는 가입자의 </a:t>
            </a:r>
            <a:endParaRPr lang="en-US" altLang="ko-KR" sz="1800" dirty="0" smtClean="0"/>
          </a:p>
          <a:p>
            <a:pPr marL="449263" indent="-261938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이해나 욕구를 대변하게 되어 행정조직규모의 비대화를 견제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3935906"/>
          </a:xfrm>
        </p:spPr>
        <p:txBody>
          <a:bodyPr>
            <a:normAutofit/>
          </a:bodyPr>
          <a:lstStyle/>
          <a:p>
            <a:pPr marL="449263" indent="-363538">
              <a:lnSpc>
                <a:spcPct val="114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b="1" dirty="0" smtClean="0"/>
              <a:t>자치운영의 기능과 평가</a:t>
            </a:r>
            <a:endParaRPr lang="en-US" altLang="ko-KR" sz="300" dirty="0" smtClean="0"/>
          </a:p>
          <a:p>
            <a:pPr marL="449263" indent="-363538">
              <a:lnSpc>
                <a:spcPct val="114000"/>
              </a:lnSpc>
              <a:spcBef>
                <a:spcPts val="300"/>
              </a:spcBef>
              <a:buFont typeface="Wingdings" pitchFamily="2" charset="2"/>
              <a:buChar char="l"/>
            </a:pPr>
            <a:endParaRPr lang="en-US" altLang="ko-KR" sz="300" b="1" dirty="0"/>
          </a:p>
          <a:p>
            <a:pPr marL="449263" indent="-363538">
              <a:lnSpc>
                <a:spcPct val="114000"/>
              </a:lnSpc>
              <a:spcBef>
                <a:spcPts val="300"/>
              </a:spcBef>
              <a:buFont typeface="Wingdings" pitchFamily="2" charset="2"/>
              <a:buChar char="l"/>
            </a:pPr>
            <a:endParaRPr lang="en-US" altLang="ko-KR" sz="300" b="1" dirty="0" smtClean="0"/>
          </a:p>
          <a:p>
            <a:pPr marL="449263" indent="-363538">
              <a:lnSpc>
                <a:spcPct val="114000"/>
              </a:lnSpc>
              <a:spcBef>
                <a:spcPts val="300"/>
              </a:spcBef>
              <a:buFont typeface="Wingdings" pitchFamily="2" charset="2"/>
              <a:buChar char="l"/>
            </a:pPr>
            <a:endParaRPr lang="en-US" altLang="ko-KR" sz="300" b="1" dirty="0"/>
          </a:p>
          <a:p>
            <a:pPr marL="771525" lvl="1">
              <a:lnSpc>
                <a:spcPct val="114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ko-KR" altLang="en-US" sz="1800" dirty="0" smtClean="0"/>
              <a:t>사회보험 운영의 대상자가 제도의 운영과정에 참여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간여할 수 있는 기능</a:t>
            </a:r>
            <a:endParaRPr lang="en-US" altLang="ko-KR" sz="1800" dirty="0" smtClean="0"/>
          </a:p>
          <a:p>
            <a:pPr marL="485775" lvl="1" indent="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: </a:t>
            </a:r>
            <a:r>
              <a:rPr lang="ko-KR" altLang="en-US" sz="1800" dirty="0" smtClean="0"/>
              <a:t>국민의 실제 생활실태와 욕구를 반영한 전문적 서비스 제공 가능</a:t>
            </a:r>
            <a:endParaRPr lang="en-US" altLang="ko-KR" sz="1800" dirty="0" smtClean="0"/>
          </a:p>
          <a:p>
            <a:pPr marL="771525" lvl="1">
              <a:lnSpc>
                <a:spcPct val="114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ko-KR" altLang="en-US" sz="1800" dirty="0" smtClean="0"/>
              <a:t>소속 대의원의 전문성과 경험을 연계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집중함으로써 문제해결을 위한 자원으로 활용</a:t>
            </a:r>
            <a:endParaRPr lang="en-US" altLang="ko-KR" sz="1800" dirty="0" smtClean="0"/>
          </a:p>
          <a:p>
            <a:pPr marL="771525" lvl="1">
              <a:lnSpc>
                <a:spcPct val="114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ko-KR" altLang="en-US" sz="1800" dirty="0" smtClean="0"/>
              <a:t>제도에 대한 일련의 작업이 자치운영기구의 주도</a:t>
            </a:r>
            <a:r>
              <a:rPr lang="ko-KR" altLang="en-US" sz="1800" dirty="0" smtClean="0"/>
              <a:t>로 이루어짐</a:t>
            </a:r>
            <a:endParaRPr lang="en-US" altLang="ko-KR" sz="1800" dirty="0" smtClean="0"/>
          </a:p>
          <a:p>
            <a:pPr marL="485775" lvl="1" indent="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: </a:t>
            </a:r>
            <a:r>
              <a:rPr lang="ko-KR" altLang="en-US" sz="1800" dirty="0" smtClean="0"/>
              <a:t>논의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정책적 의사결정이 공개적으로 진행</a:t>
            </a:r>
            <a:r>
              <a:rPr lang="en-US" altLang="ko-KR" sz="1800" dirty="0"/>
              <a:t> </a:t>
            </a:r>
            <a:r>
              <a:rPr lang="en-US" altLang="ko-KR" sz="1800" dirty="0" smtClean="0"/>
              <a:t>– </a:t>
            </a:r>
            <a:r>
              <a:rPr lang="ko-KR" altLang="en-US" sz="1800" dirty="0" smtClean="0"/>
              <a:t>책임성 전문성 제고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불필요한</a:t>
            </a:r>
            <a:endParaRPr lang="en-US" altLang="ko-KR" sz="1800" dirty="0" smtClean="0"/>
          </a:p>
          <a:p>
            <a:pPr marL="485775" lvl="1" indent="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</a:t>
            </a:r>
            <a:r>
              <a:rPr lang="ko-KR" altLang="en-US" sz="1800" dirty="0" smtClean="0"/>
              <a:t> 국가의 제도적 간섭을 미연에 방지</a:t>
            </a:r>
            <a:endParaRPr lang="en-US" altLang="ko-KR" sz="1800" dirty="0" smtClean="0"/>
          </a:p>
          <a:p>
            <a:pPr marL="771525" lvl="1">
              <a:lnSpc>
                <a:spcPct val="114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ko-KR" altLang="en-US" sz="1800" dirty="0" smtClean="0"/>
              <a:t>과도한 행정관리비용의 통제 기능</a:t>
            </a:r>
            <a:endParaRPr lang="en-US" altLang="ko-KR" sz="1800" dirty="0" smtClean="0"/>
          </a:p>
          <a:p>
            <a:pPr marL="771525" lvl="1">
              <a:lnSpc>
                <a:spcPct val="114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ko-KR" altLang="en-US" sz="1800" dirty="0" smtClean="0"/>
              <a:t>견제와 자동조절의 기능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사회보험기구의 확대 본능에 대처</a:t>
            </a:r>
            <a:endParaRPr lang="en-US" altLang="ko-KR" sz="1800" dirty="0" smtClean="0"/>
          </a:p>
        </p:txBody>
      </p:sp>
    </p:spTree>
    <p:extLst>
      <p:ext uri="{BB962C8B-B14F-4D97-AF65-F5344CB8AC3E}">
        <p14:creationId xmlns:p14="http://schemas.microsoft.com/office/powerpoint/2010/main" val="16756197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260623"/>
            <a:ext cx="8401080" cy="259713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ko-KR" altLang="en-US" sz="1800" dirty="0" smtClean="0"/>
              <a:t>사회복지제도의 행정관리 정의</a:t>
            </a:r>
            <a:endParaRPr lang="en-US" altLang="ko-KR" sz="1800" dirty="0" smtClean="0"/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endParaRPr lang="en-US" altLang="ko-KR" sz="700" dirty="0" smtClean="0"/>
          </a:p>
          <a:p>
            <a:pPr marL="531813">
              <a:lnSpc>
                <a:spcPct val="120000"/>
              </a:lnSpc>
            </a:pPr>
            <a:r>
              <a:rPr lang="ko-KR" altLang="en-US" sz="1800" dirty="0" smtClean="0"/>
              <a:t>개별 제도들이 국가나 법으로 </a:t>
            </a:r>
            <a:r>
              <a:rPr lang="ko-KR" altLang="en-US" sz="1800" dirty="0" err="1" smtClean="0"/>
              <a:t>부여받은</a:t>
            </a:r>
            <a:r>
              <a:rPr lang="ko-KR" altLang="en-US" sz="1800" dirty="0" smtClean="0"/>
              <a:t> 과제를 행정적으로 실천하는 작업 </a:t>
            </a:r>
            <a:r>
              <a:rPr lang="en-US" altLang="ko-KR" sz="1800" dirty="0" smtClean="0"/>
              <a:t/>
            </a:r>
            <a:br>
              <a:rPr lang="en-US" altLang="ko-KR" sz="1800" dirty="0" smtClean="0"/>
            </a:br>
            <a:r>
              <a:rPr lang="en-US" altLang="ko-KR" sz="1800" b="1" dirty="0" smtClean="0"/>
              <a:t>: </a:t>
            </a:r>
            <a:r>
              <a:rPr lang="ko-KR" altLang="en-US" sz="1800" dirty="0" smtClean="0"/>
              <a:t>관리운영조직을 필요</a:t>
            </a:r>
            <a:endParaRPr lang="en-US" altLang="ko-KR" sz="1800" dirty="0" smtClean="0"/>
          </a:p>
          <a:p>
            <a:pPr marL="531813">
              <a:lnSpc>
                <a:spcPct val="120000"/>
              </a:lnSpc>
            </a:pPr>
            <a:r>
              <a:rPr lang="ko-KR" altLang="en-US" sz="1800" dirty="0" smtClean="0"/>
              <a:t>대상자에게 제도적 혜택이나 의무사항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보험료 납부 등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을 신속하게 전달</a:t>
            </a:r>
            <a:r>
              <a:rPr lang="en-US" altLang="ko-KR" sz="1800" dirty="0" smtClean="0"/>
              <a:t/>
            </a:r>
            <a:br>
              <a:rPr lang="en-US" altLang="ko-KR" sz="1800" dirty="0" smtClean="0"/>
            </a:br>
            <a:r>
              <a:rPr lang="en-US" altLang="ko-KR" sz="1800" b="1" dirty="0" smtClean="0"/>
              <a:t>: </a:t>
            </a:r>
            <a:r>
              <a:rPr lang="ko-KR" altLang="en-US" sz="1800" dirty="0" smtClean="0"/>
              <a:t>전달체계 </a:t>
            </a:r>
            <a:r>
              <a:rPr lang="en-US" altLang="ko-KR" sz="1800" dirty="0" smtClean="0"/>
              <a:t>delivery system</a:t>
            </a:r>
          </a:p>
          <a:p>
            <a:pPr marL="531813">
              <a:lnSpc>
                <a:spcPct val="120000"/>
              </a:lnSpc>
            </a:pPr>
            <a:r>
              <a:rPr lang="ko-KR" altLang="en-US" sz="1800" dirty="0" smtClean="0"/>
              <a:t>효율성의 측면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행정관리비용의 적절성 유지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제도의 오용이나 남용 방지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42928" y="1984379"/>
            <a:ext cx="8229600" cy="3016257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30000"/>
              </a:lnSpc>
              <a:spcBef>
                <a:spcPts val="500"/>
              </a:spcBef>
              <a:buAutoNum type="arabicPeriod"/>
            </a:pPr>
            <a:r>
              <a:rPr lang="ko-KR" altLang="en-US" sz="2400" b="1" dirty="0" smtClean="0"/>
              <a:t>행정관리기구</a:t>
            </a:r>
            <a:endParaRPr lang="en-US" altLang="ko-KR" sz="2400" b="1" dirty="0" smtClean="0"/>
          </a:p>
          <a:p>
            <a:pPr marL="514350" indent="-514350">
              <a:lnSpc>
                <a:spcPct val="130000"/>
              </a:lnSpc>
              <a:spcBef>
                <a:spcPts val="500"/>
              </a:spcBef>
              <a:buAutoNum type="arabicPeriod"/>
            </a:pPr>
            <a:endParaRPr lang="en-US" altLang="ko-KR" sz="800" b="1" dirty="0" smtClean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err="1" smtClean="0"/>
              <a:t>제도별</a:t>
            </a:r>
            <a:r>
              <a:rPr lang="ko-KR" altLang="en-US" sz="1800" dirty="0" smtClean="0"/>
              <a:t> 정책목표의 실현과 과제의 수행을 위해 관리기구 필요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관리기구는 사회복지제도의 운영주체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주요 업무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적용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징수 및 재정관리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급여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대민서비스</a:t>
            </a:r>
            <a:r>
              <a:rPr lang="ko-KR" altLang="en-US" sz="1800" dirty="0" smtClean="0"/>
              <a:t> 및 홍보 등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0"/>
              </a:spcBef>
            </a:pPr>
            <a:r>
              <a:rPr lang="ko-KR" altLang="en-US" sz="1800" dirty="0" smtClean="0"/>
              <a:t>고유의 행정조직과 관리인력 필요</a:t>
            </a:r>
            <a:r>
              <a:rPr lang="en-US" altLang="ko-KR" sz="1800" dirty="0" smtClean="0"/>
              <a:t> (ex. </a:t>
            </a:r>
            <a:r>
              <a:rPr lang="ko-KR" altLang="en-US" sz="1800" dirty="0" smtClean="0"/>
              <a:t>사회보험 공단조직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500050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1</a:t>
            </a:r>
            <a:r>
              <a:rPr lang="ko-KR" altLang="en-US" sz="2800" b="1" dirty="0" smtClean="0"/>
              <a:t>절 행정관리의 개념</a:t>
            </a:r>
            <a:endParaRPr lang="ko-KR" altLang="en-US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42984"/>
            <a:ext cx="8401080" cy="4500594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행정관리체계</a:t>
            </a:r>
            <a:endParaRPr lang="en-US" altLang="ko-KR" sz="2400" b="1" dirty="0" smtClean="0"/>
          </a:p>
          <a:p>
            <a:pPr marL="514350" indent="-514350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700" b="1" dirty="0" smtClean="0"/>
          </a:p>
          <a:p>
            <a:pPr marL="449263" indent="-34766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정의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한 나라에 존재하는 사회복지제도 전반의 행정적 조직들을 포괄하는 개념 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en-US" altLang="ko-KR" sz="1800" b="1" dirty="0" smtClean="0"/>
              <a:t>:</a:t>
            </a:r>
            <a:r>
              <a:rPr lang="en-US" altLang="ko-KR" sz="1800" dirty="0" smtClean="0"/>
              <a:t> </a:t>
            </a:r>
            <a:r>
              <a:rPr lang="ko-KR" altLang="en-US" sz="1800" dirty="0" err="1" smtClean="0"/>
              <a:t>사회안전망의</a:t>
            </a:r>
            <a:r>
              <a:rPr lang="ko-KR" altLang="en-US" sz="1800" dirty="0" smtClean="0"/>
              <a:t> 조직체계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제반 사회복지 행정조직들 상호간 횡적 종적 관계를 의미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횡적 관계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800" b="1" dirty="0" smtClean="0"/>
              <a:t> : </a:t>
            </a:r>
            <a:r>
              <a:rPr lang="ko-KR" altLang="en-US" sz="1800" dirty="0" smtClean="0"/>
              <a:t>개별 사회복지 행정조직들을 수평적으로 결합한 조직체계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종적 관계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800" b="1" dirty="0" smtClean="0"/>
              <a:t> : </a:t>
            </a:r>
            <a:r>
              <a:rPr lang="ko-KR" altLang="en-US" sz="1800" dirty="0" smtClean="0"/>
              <a:t>단일 조직 내부의 종적 관계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상이한 조직들 상호간 종적 관계</a:t>
            </a:r>
            <a:endParaRPr lang="en-US" altLang="ko-KR" sz="1800" dirty="0" smtClean="0"/>
          </a:p>
          <a:p>
            <a:pPr marL="449263" indent="-261938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  (</a:t>
            </a:r>
            <a:r>
              <a:rPr lang="ko-KR" altLang="en-US" sz="1800" dirty="0" smtClean="0"/>
              <a:t>업무위임 또는 정보교류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841503"/>
            <a:ext cx="8820150" cy="3087695"/>
          </a:xfrm>
        </p:spPr>
        <p:txBody>
          <a:bodyPr>
            <a:normAutofit/>
          </a:bodyPr>
          <a:lstStyle/>
          <a:p>
            <a:pPr marL="449263" indent="-347663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행정관리체계</a:t>
            </a:r>
            <a:endParaRPr lang="en-US" altLang="ko-KR" sz="1800" dirty="0" smtClean="0"/>
          </a:p>
          <a:p>
            <a:pPr marL="449263" indent="-347663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400" dirty="0" smtClean="0"/>
          </a:p>
          <a:p>
            <a:pPr marL="576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광의의 차원에서 한 나라의 전체 사회복지제도를 유기적으로 연계한 조직체계</a:t>
            </a:r>
            <a:endParaRPr lang="en-US" altLang="ko-KR" sz="1800" dirty="0" smtClean="0"/>
          </a:p>
          <a:p>
            <a:pPr marL="576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합리성의 원칙</a:t>
            </a:r>
            <a:endParaRPr lang="en-US" altLang="ko-KR" sz="1800" dirty="0" smtClean="0"/>
          </a:p>
          <a:p>
            <a:pPr marL="576000" indent="-2619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400" dirty="0" smtClean="0"/>
          </a:p>
          <a:p>
            <a:pPr marL="576000" indent="-26193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err="1" smtClean="0"/>
              <a:t>제도별</a:t>
            </a:r>
            <a:r>
              <a:rPr lang="ko-KR" altLang="en-US" sz="1800" dirty="0" smtClean="0"/>
              <a:t> 독립운영에 따른 업무 중복 또는 누락 등 행정적 비효율성 제거</a:t>
            </a:r>
            <a:endParaRPr lang="en-US" altLang="ko-KR" sz="1800" dirty="0" smtClean="0"/>
          </a:p>
          <a:p>
            <a:pPr marL="576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따라서 행정관리체계는 사회적 보호의 적절성을 유지하고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재정적 누수요인을 </a:t>
            </a:r>
            <a:endParaRPr lang="en-US" altLang="ko-KR" sz="1800" dirty="0" smtClean="0"/>
          </a:p>
          <a:p>
            <a:pPr marL="576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</a:t>
            </a:r>
            <a:r>
              <a:rPr lang="en-US" altLang="ko-KR" sz="1800" dirty="0" smtClean="0">
                <a:solidFill>
                  <a:schemeClr val="bg1"/>
                </a:solidFill>
              </a:rPr>
              <a:t>.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최소화할 수 있도록 구축되어야 함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: </a:t>
            </a:r>
            <a:r>
              <a:rPr lang="ko-KR" altLang="en-US" sz="1800" dirty="0" smtClean="0"/>
              <a:t>제도들 상호간 종적 횡적 역할분담과 업무연계를 통해 실현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689119"/>
            <a:ext cx="8820150" cy="4525963"/>
          </a:xfrm>
        </p:spPr>
        <p:txBody>
          <a:bodyPr>
            <a:normAutofit/>
          </a:bodyPr>
          <a:lstStyle/>
          <a:p>
            <a:pPr marL="449263" indent="-347663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국가는 사회복지제도의 최종적 책임자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그러나 반드시 운영주체일 필요는 없음</a:t>
            </a:r>
            <a:endParaRPr lang="en-US" altLang="ko-KR" sz="1800" dirty="0" smtClean="0"/>
          </a:p>
          <a:p>
            <a:pPr marL="449263" indent="-347663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행정관리주체의 다양성</a:t>
            </a:r>
            <a:endParaRPr lang="en-US" altLang="ko-KR" sz="1800" dirty="0" smtClean="0"/>
          </a:p>
          <a:p>
            <a:pPr marL="576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국가 </a:t>
            </a:r>
            <a:r>
              <a:rPr lang="en-US" altLang="ko-KR" sz="1800" dirty="0" smtClean="0"/>
              <a:t>:  </a:t>
            </a:r>
            <a:r>
              <a:rPr lang="ko-KR" altLang="en-US" sz="1800" dirty="0" smtClean="0"/>
              <a:t>중앙정부 또는 자치단체</a:t>
            </a:r>
            <a:endParaRPr lang="en-US" altLang="ko-KR" sz="1800" dirty="0" smtClean="0"/>
          </a:p>
          <a:p>
            <a:pPr marL="576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공법 상의 법인을 설립하여 운영을 위임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사회보험 공단</a:t>
            </a:r>
            <a:r>
              <a:rPr lang="en-US" altLang="ko-KR" sz="1800" dirty="0" smtClean="0"/>
              <a:t>)</a:t>
            </a:r>
          </a:p>
          <a:p>
            <a:pPr marL="576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민간기업의 사용자에게 복지사업을 하도록 의무화</a:t>
            </a:r>
            <a:r>
              <a:rPr lang="en-US" altLang="ko-KR" sz="1800" dirty="0" smtClean="0"/>
              <a:t>. </a:t>
            </a:r>
          </a:p>
          <a:p>
            <a:pPr marL="576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☞ </a:t>
            </a:r>
            <a:r>
              <a:rPr lang="ko-KR" altLang="en-US" sz="1800" dirty="0" smtClean="0"/>
              <a:t>이 경우 운영주체는 사업주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국가는 감독의 역할</a:t>
            </a:r>
            <a:endParaRPr lang="en-US" altLang="ko-KR" sz="1800" dirty="0" smtClean="0"/>
          </a:p>
          <a:p>
            <a:pPr marL="576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민간의 공익단체</a:t>
            </a:r>
            <a:endParaRPr lang="en-US" altLang="ko-KR" sz="1800" dirty="0" smtClean="0"/>
          </a:p>
          <a:p>
            <a:pPr marL="576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종교단체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자선단체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시민단체 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국가는 재정지원과 감독권 행사</a:t>
            </a:r>
            <a:endParaRPr lang="ko-KR" altLang="en-US" sz="1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714364"/>
            <a:ext cx="6244134" cy="857248"/>
          </a:xfrm>
        </p:spPr>
        <p:txBody>
          <a:bodyPr>
            <a:normAutofit/>
          </a:bodyPr>
          <a:lstStyle/>
          <a:p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2</a:t>
            </a:r>
            <a:r>
              <a:rPr lang="ko-KR" altLang="en-US" sz="2800" b="1" dirty="0" smtClean="0"/>
              <a:t>절 사회복지제도의 </a:t>
            </a:r>
            <a:r>
              <a:rPr lang="ko-KR" altLang="en-US" sz="2800" b="1" dirty="0" smtClean="0"/>
              <a:t>행정관리 주체</a:t>
            </a:r>
            <a:endParaRPr lang="ko-KR" altLang="en-US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2412" y="428604"/>
            <a:ext cx="8605868" cy="6238897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2800" b="1" dirty="0" smtClean="0"/>
              <a:t>[ </a:t>
            </a:r>
            <a:r>
              <a:rPr lang="ko-KR" altLang="en-US" sz="2800" b="1" dirty="0" smtClean="0"/>
              <a:t>행정관리주체의 선정기준</a:t>
            </a:r>
            <a:r>
              <a:rPr lang="en-US" altLang="ko-KR" sz="2800" b="1" dirty="0" smtClean="0"/>
              <a:t> ]</a:t>
            </a:r>
          </a:p>
          <a:p>
            <a:pPr algn="ctr"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1000" b="1" dirty="0" smtClean="0"/>
          </a:p>
          <a:p>
            <a:pPr algn="ctr"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100" b="1" dirty="0" smtClean="0"/>
          </a:p>
          <a:p>
            <a:pPr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분배적 목적의 사업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공권력 동원의 필요성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국가 직접 운영방식 </a:t>
            </a:r>
            <a:r>
              <a:rPr lang="ko-KR" altLang="en-US" sz="1800" dirty="0" err="1" smtClean="0"/>
              <a:t>바람직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특정한 주체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사회보험공단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에게 강제력 행사의 법적 권한 부여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</a:pPr>
            <a:endParaRPr lang="en-US" altLang="ko-KR" sz="700" dirty="0" smtClean="0"/>
          </a:p>
          <a:p>
            <a:pPr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제도 운영의 민주성</a:t>
            </a:r>
            <a:r>
              <a:rPr lang="en-US" altLang="ko-KR" sz="1800" dirty="0" smtClean="0"/>
              <a:t>/</a:t>
            </a:r>
            <a:r>
              <a:rPr lang="ko-KR" altLang="en-US" sz="1800" dirty="0" err="1" smtClean="0"/>
              <a:t>자치성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특정집단의 과도한 이해반영 차단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전체 국민들의 의사가 균형적으로 반영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국가 운영방식은 </a:t>
            </a:r>
            <a:r>
              <a:rPr lang="ko-KR" altLang="en-US" sz="1800" dirty="0" err="1" smtClean="0"/>
              <a:t>관료성</a:t>
            </a:r>
            <a:r>
              <a:rPr lang="ko-KR" altLang="en-US" sz="1800" dirty="0" smtClean="0"/>
              <a:t> 경직성 등으로 부적절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정책결정과정에 국민들의 참여가 용이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다양한 </a:t>
            </a:r>
            <a:r>
              <a:rPr lang="en-US" altLang="ko-KR" sz="1800" dirty="0" smtClean="0"/>
              <a:t/>
            </a:r>
            <a:br>
              <a:rPr lang="en-US" altLang="ko-KR" sz="1800" dirty="0" smtClean="0"/>
            </a:br>
            <a:r>
              <a:rPr lang="ko-KR" altLang="en-US" sz="1800" dirty="0" smtClean="0"/>
              <a:t>사회계층 상호간 이해의 균형이 자율적으로 유지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</a:pPr>
            <a:endParaRPr lang="en-US" altLang="ko-KR" sz="900" dirty="0" smtClean="0"/>
          </a:p>
          <a:p>
            <a:pPr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행정관리주체의 선정 시 다음 요건의 충족능력에 대한 사전조사 필요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누가 사회복지 대상자들이 요구하는 급여나 서비스를 용이하게 제공할 수 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있는 능력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지리적 행정적 심리적 </a:t>
            </a:r>
            <a:r>
              <a:rPr lang="ko-KR" altLang="en-US" sz="1800" dirty="0" err="1" smtClean="0"/>
              <a:t>접근성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정보의 수집 및 처리능력 그리고 합리적 의사결정의 능력을 종합적으로 </a:t>
            </a:r>
            <a:endParaRPr lang="en-US" altLang="ko-KR" sz="1800" dirty="0" smtClean="0"/>
          </a:p>
          <a:p>
            <a:pPr marL="540000" indent="-261938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감안하여 행정관리주체 선정</a:t>
            </a:r>
          </a:p>
          <a:p>
            <a:pPr marL="449263" indent="-261938">
              <a:lnSpc>
                <a:spcPct val="120000"/>
              </a:lnSpc>
              <a:spcBef>
                <a:spcPts val="300"/>
              </a:spcBef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1905" y="1412875"/>
            <a:ext cx="8829251" cy="5230835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500"/>
              </a:spcBef>
              <a:buAutoNum type="arabicPeriod"/>
            </a:pPr>
            <a:r>
              <a:rPr lang="ko-KR" altLang="en-US" sz="2400" b="1" dirty="0" smtClean="0"/>
              <a:t>분산운영체계와 통합운영체계</a:t>
            </a:r>
            <a:endParaRPr lang="en-US" altLang="ko-KR" sz="2400" b="1" dirty="0" smtClean="0"/>
          </a:p>
          <a:p>
            <a:pPr marL="514350" indent="-514350">
              <a:lnSpc>
                <a:spcPct val="110000"/>
              </a:lnSpc>
              <a:spcBef>
                <a:spcPts val="500"/>
              </a:spcBef>
              <a:buAutoNum type="arabicPeriod"/>
            </a:pPr>
            <a:endParaRPr lang="en-US" altLang="ko-KR" sz="1000" b="1" dirty="0" smtClean="0"/>
          </a:p>
          <a:p>
            <a:pPr marL="449263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분산운영체계</a:t>
            </a:r>
            <a:r>
              <a:rPr lang="en-US" altLang="ko-KR" sz="1800" dirty="0" smtClean="0"/>
              <a:t>: Bismarck-Model</a:t>
            </a:r>
          </a:p>
          <a:p>
            <a:pPr marL="449263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700" dirty="0" smtClean="0"/>
          </a:p>
          <a:p>
            <a:pPr marL="540000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smtClean="0"/>
              <a:t>사회적 </a:t>
            </a:r>
            <a:r>
              <a:rPr lang="ko-KR" altLang="en-US" sz="1800" dirty="0" err="1" smtClean="0"/>
              <a:t>위험별로</a:t>
            </a:r>
            <a:r>
              <a:rPr lang="ko-KR" altLang="en-US" sz="1800" dirty="0" smtClean="0"/>
              <a:t> 독립적 제도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독일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프랑스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오스트리아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한국 등</a:t>
            </a:r>
            <a:endParaRPr lang="en-US" altLang="ko-KR" sz="1800" dirty="0" smtClean="0"/>
          </a:p>
          <a:p>
            <a:pPr marL="540000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err="1" smtClean="0"/>
              <a:t>직역별</a:t>
            </a:r>
            <a:r>
              <a:rPr lang="ko-KR" altLang="en-US" sz="1800" dirty="0" smtClean="0"/>
              <a:t> 직종별 지역별 조합주의</a:t>
            </a:r>
            <a:r>
              <a:rPr lang="en-US" altLang="ko-KR" sz="1800" dirty="0" smtClean="0"/>
              <a:t> </a:t>
            </a:r>
          </a:p>
          <a:p>
            <a:pPr marL="540000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smtClean="0"/>
              <a:t>선별주의</a:t>
            </a:r>
            <a:r>
              <a:rPr lang="en-US" altLang="ko-KR" sz="1800" dirty="0" smtClean="0"/>
              <a:t>(</a:t>
            </a:r>
            <a:r>
              <a:rPr lang="en-US" altLang="ko-KR" sz="1800" dirty="0" err="1" smtClean="0"/>
              <a:t>selectivism</a:t>
            </a:r>
            <a:r>
              <a:rPr lang="en-US" altLang="ko-KR" sz="1800" dirty="0" smtClean="0"/>
              <a:t>)</a:t>
            </a:r>
          </a:p>
          <a:p>
            <a:pPr marL="540000" indent="-26193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적용대상은 임금근로자를 원칙으로 하되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자영자의 경우 특별보호가 필요한 </a:t>
            </a:r>
            <a:endParaRPr lang="en-US" altLang="ko-KR" sz="1800" dirty="0" smtClean="0"/>
          </a:p>
          <a:p>
            <a:pPr marL="540000" indent="-26193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  . </a:t>
            </a:r>
            <a:r>
              <a:rPr lang="ko-KR" altLang="en-US" sz="1800" dirty="0" smtClean="0"/>
              <a:t>집단</a:t>
            </a:r>
            <a:r>
              <a:rPr lang="en-US" altLang="ko-KR" sz="1800" dirty="0" smtClean="0"/>
              <a:t>(ex. </a:t>
            </a:r>
            <a:r>
              <a:rPr lang="ko-KR" altLang="en-US" sz="1800" dirty="0" smtClean="0"/>
              <a:t>농민 또는 자유예술가 등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으로 한정</a:t>
            </a:r>
            <a:endParaRPr lang="en-US" altLang="ko-KR" sz="1800" dirty="0" smtClean="0"/>
          </a:p>
          <a:p>
            <a:pPr marL="540000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smtClean="0"/>
              <a:t>급여목표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생활수준보장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소득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보험료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급여가 상호 긴밀한 연계</a:t>
            </a:r>
            <a:r>
              <a:rPr lang="en-US" altLang="ko-KR" sz="1800" dirty="0" smtClean="0"/>
              <a:t>)</a:t>
            </a:r>
          </a:p>
          <a:p>
            <a:pPr marL="540000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smtClean="0"/>
              <a:t>운영재원 </a:t>
            </a:r>
            <a:endParaRPr lang="en-US" altLang="ko-KR" sz="1800" dirty="0" smtClean="0"/>
          </a:p>
          <a:p>
            <a:pPr marL="540000" indent="-26193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750" dirty="0" smtClean="0"/>
              <a:t>: </a:t>
            </a:r>
            <a:r>
              <a:rPr lang="ko-KR" altLang="en-US" sz="1750" dirty="0" smtClean="0"/>
              <a:t>보험료 수입 </a:t>
            </a:r>
            <a:r>
              <a:rPr lang="en-US" altLang="ko-KR" sz="1750" dirty="0" smtClean="0"/>
              <a:t>+ </a:t>
            </a:r>
            <a:r>
              <a:rPr lang="ko-KR" altLang="en-US" sz="1750" dirty="0" smtClean="0"/>
              <a:t>국가보조</a:t>
            </a:r>
            <a:r>
              <a:rPr lang="en-US" altLang="ko-KR" sz="1750" dirty="0" smtClean="0"/>
              <a:t>, </a:t>
            </a:r>
            <a:r>
              <a:rPr lang="ko-KR" altLang="en-US" sz="1750" dirty="0" err="1" smtClean="0"/>
              <a:t>제도별로</a:t>
            </a:r>
            <a:r>
              <a:rPr lang="ko-KR" altLang="en-US" sz="1750" dirty="0" smtClean="0"/>
              <a:t> 구분 부과 및 독립채산의 원칙 엄격하게 적용</a:t>
            </a:r>
            <a:endParaRPr lang="en-US" altLang="ko-KR" sz="1750" dirty="0" smtClean="0"/>
          </a:p>
          <a:p>
            <a:pPr marL="540000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err="1" smtClean="0"/>
              <a:t>제도별로</a:t>
            </a:r>
            <a:r>
              <a:rPr lang="ko-KR" altLang="en-US" sz="1800" dirty="0" smtClean="0"/>
              <a:t> 분리하여 보험료 징수</a:t>
            </a:r>
            <a:endParaRPr lang="en-US" altLang="ko-KR" sz="1800" dirty="0" smtClean="0"/>
          </a:p>
          <a:p>
            <a:pPr marL="540000" indent="-26193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(</a:t>
            </a:r>
            <a:r>
              <a:rPr lang="ko-KR" altLang="en-US" sz="1800" dirty="0" smtClean="0"/>
              <a:t>독일의 경우 건강보험에서 통합징수 후 각 </a:t>
            </a:r>
            <a:r>
              <a:rPr lang="ko-KR" altLang="en-US" sz="1800" dirty="0" err="1" smtClean="0"/>
              <a:t>제도별로</a:t>
            </a:r>
            <a:r>
              <a:rPr lang="ko-KR" altLang="en-US" sz="1800" dirty="0" smtClean="0"/>
              <a:t> 분할</a:t>
            </a:r>
            <a:r>
              <a:rPr lang="en-US" altLang="ko-KR" sz="1800" dirty="0" smtClean="0"/>
              <a:t>)</a:t>
            </a:r>
          </a:p>
          <a:p>
            <a:pPr marL="540000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smtClean="0"/>
              <a:t>조합별 노사 자치운영</a:t>
            </a:r>
            <a:endParaRPr lang="en-US" altLang="ko-KR" sz="1800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7286676" cy="785818"/>
          </a:xfrm>
        </p:spPr>
        <p:txBody>
          <a:bodyPr>
            <a:normAutofit/>
          </a:bodyPr>
          <a:lstStyle/>
          <a:p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3</a:t>
            </a:r>
            <a:r>
              <a:rPr lang="ko-KR" altLang="en-US" sz="2800" b="1" dirty="0" smtClean="0"/>
              <a:t>절 행정관리의 개선과 관련한 주요 논점</a:t>
            </a:r>
            <a:endParaRPr lang="ko-KR" altLang="en-US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23850" y="1785927"/>
            <a:ext cx="8534430" cy="3143271"/>
          </a:xfrm>
        </p:spPr>
        <p:txBody>
          <a:bodyPr>
            <a:noAutofit/>
          </a:bodyPr>
          <a:lstStyle/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통합운영체계 </a:t>
            </a:r>
            <a:r>
              <a:rPr lang="en-US" altLang="ko-KR" sz="1800" dirty="0" smtClean="0"/>
              <a:t>: </a:t>
            </a:r>
            <a:r>
              <a:rPr lang="en-US" altLang="ko-KR" sz="1800" dirty="0" err="1" smtClean="0"/>
              <a:t>Beveridge</a:t>
            </a:r>
            <a:r>
              <a:rPr lang="en-US" altLang="ko-KR" sz="1800" dirty="0" smtClean="0"/>
              <a:t>-Model</a:t>
            </a:r>
          </a:p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10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모든 국민과 모든 사회적 위험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퇴직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장애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상병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모성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장제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들을 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통합한 단일형 국민보험</a:t>
            </a:r>
            <a:r>
              <a:rPr lang="en-US" altLang="ko-KR" sz="1800" dirty="0" smtClean="0"/>
              <a:t>(National Insurance): </a:t>
            </a:r>
            <a:r>
              <a:rPr lang="ko-KR" altLang="en-US" sz="1800" dirty="0" smtClean="0"/>
              <a:t>통합주의</a:t>
            </a:r>
            <a:r>
              <a:rPr lang="en-US" altLang="ko-KR" sz="1800" dirty="0" smtClean="0"/>
              <a:t>(universalism)</a:t>
            </a:r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err="1" smtClean="0"/>
              <a:t>위험별</a:t>
            </a:r>
            <a:r>
              <a:rPr lang="ko-KR" altLang="en-US" sz="1800" dirty="0" smtClean="0"/>
              <a:t> 구분 없이 통합보험료</a:t>
            </a:r>
            <a:r>
              <a:rPr lang="en-US" altLang="ko-KR" sz="1800" dirty="0" smtClean="0"/>
              <a:t>(</a:t>
            </a:r>
            <a:r>
              <a:rPr lang="ko-KR" altLang="en-US" sz="1600" dirty="0" smtClean="0"/>
              <a:t>일종의 </a:t>
            </a:r>
            <a:r>
              <a:rPr lang="en-US" altLang="ko-KR" sz="1600" dirty="0" smtClean="0"/>
              <a:t>social security tax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의 형태로 국세청 징수 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en-US" altLang="ko-KR" sz="1800" b="1" dirty="0" smtClean="0"/>
              <a:t>: </a:t>
            </a:r>
            <a:r>
              <a:rPr lang="ko-KR" altLang="en-US" sz="1800" dirty="0" smtClean="0"/>
              <a:t>영국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아일랜드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스페인 등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급여목표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빈곤방지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보험료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급여의 연계성 미약</a:t>
            </a:r>
            <a:endParaRPr lang="en-US" altLang="ko-KR" sz="1800" dirty="0" smtClean="0"/>
          </a:p>
          <a:p>
            <a:pPr marL="449263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국민보험제도는 국가의 책임과 주도로 운영</a:t>
            </a:r>
            <a:endParaRPr lang="en-US" altLang="ko-KR" sz="1800" dirty="0" smtClean="0"/>
          </a:p>
          <a:p>
            <a:pPr>
              <a:lnSpc>
                <a:spcPct val="120000"/>
              </a:lnSpc>
              <a:buNone/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1050</Words>
  <Application>Microsoft Office PowerPoint</Application>
  <PresentationFormat>화면 슬라이드 쇼(4:3)</PresentationFormat>
  <Paragraphs>200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1" baseType="lpstr">
      <vt:lpstr>맑은 고딕</vt:lpstr>
      <vt:lpstr>Arial</vt:lpstr>
      <vt:lpstr>Wingdings</vt:lpstr>
      <vt:lpstr>Office 테마</vt:lpstr>
      <vt:lpstr>제15장 사회복지제도의 행정관리</vt:lpstr>
      <vt:lpstr>PowerPoint 프레젠테이션</vt:lpstr>
      <vt:lpstr>제1절 행정관리의 개념</vt:lpstr>
      <vt:lpstr>PowerPoint 프레젠테이션</vt:lpstr>
      <vt:lpstr>PowerPoint 프레젠테이션</vt:lpstr>
      <vt:lpstr>제2절 사회복지제도의 행정관리 주체</vt:lpstr>
      <vt:lpstr>PowerPoint 프레젠테이션</vt:lpstr>
      <vt:lpstr>제3절 행정관리의 개선과 관련한 주요 논점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VIP_819</cp:lastModifiedBy>
  <cp:revision>130</cp:revision>
  <dcterms:created xsi:type="dcterms:W3CDTF">2013-02-19T13:16:54Z</dcterms:created>
  <dcterms:modified xsi:type="dcterms:W3CDTF">2018-02-18T07:55:42Z</dcterms:modified>
</cp:coreProperties>
</file>