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9" r:id="rId4"/>
    <p:sldId id="260" r:id="rId5"/>
    <p:sldId id="261" r:id="rId6"/>
    <p:sldId id="282" r:id="rId7"/>
    <p:sldId id="262" r:id="rId8"/>
    <p:sldId id="263" r:id="rId9"/>
    <p:sldId id="264" r:id="rId10"/>
    <p:sldId id="265" r:id="rId11"/>
    <p:sldId id="266" r:id="rId12"/>
    <p:sldId id="283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80" r:id="rId24"/>
    <p:sldId id="278" r:id="rId25"/>
    <p:sldId id="279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E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테마 스타일 2 - 강조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46" autoAdjust="0"/>
    <p:restoredTop sz="94660"/>
  </p:normalViewPr>
  <p:slideViewPr>
    <p:cSldViewPr showGuides="1">
      <p:cViewPr varScale="1">
        <p:scale>
          <a:sx n="55" d="100"/>
          <a:sy n="55" d="100"/>
        </p:scale>
        <p:origin x="40" y="232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214298"/>
            <a:ext cx="82296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12272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5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부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사회복지제도의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구성요소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467544" y="5445224"/>
            <a:ext cx="7962926" cy="984172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·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사회복지제도 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사회복지정책의 목표를 구현하기 위한 제도적 장치</a:t>
            </a:r>
            <a:endParaRPr lang="en-US" altLang="ko-KR" sz="16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·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구성요소 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개별 제도를 구성하고 있는 기본골격</a:t>
            </a:r>
            <a:endParaRPr lang="en-US" altLang="ko-KR" sz="16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·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개별 제도의 특성 파악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,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국가간 비교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,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발전방향 수립 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제도에 대한 학습자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및 설계자</a:t>
            </a:r>
            <a:endParaRPr lang="ko-KR" altLang="en-US" sz="16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715140" y="6429396"/>
            <a:ext cx="2428860" cy="428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612455"/>
            <a:ext cx="9144000" cy="5602627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2) </a:t>
            </a:r>
            <a:r>
              <a:rPr lang="ko-KR" altLang="en-US" sz="1800" dirty="0" smtClean="0"/>
              <a:t>이차적 </a:t>
            </a:r>
            <a:r>
              <a:rPr lang="ko-KR" altLang="en-US" sz="1800" dirty="0" err="1" smtClean="0"/>
              <a:t>안전망</a:t>
            </a:r>
            <a:r>
              <a:rPr lang="en-US" altLang="ko-KR" sz="1800" dirty="0" smtClean="0"/>
              <a:t>(secondary SSN)</a:t>
            </a:r>
          </a:p>
          <a:p>
            <a:pPr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800" dirty="0" smtClean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 최후의 </a:t>
            </a:r>
            <a:r>
              <a:rPr lang="ko-KR" altLang="en-US" sz="1800" dirty="0" err="1" smtClean="0"/>
              <a:t>안전망</a:t>
            </a:r>
            <a:r>
              <a:rPr lang="en-US" altLang="ko-KR" sz="1800" dirty="0" smtClean="0"/>
              <a:t>(Last Safety Net) : </a:t>
            </a:r>
            <a:r>
              <a:rPr lang="ko-KR" altLang="en-US" sz="1800" dirty="0" smtClean="0"/>
              <a:t>적용 및 급여의 사각지대 해소장치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국민들의 기본적 욕구를 평등하게 보장하는 기능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: </a:t>
            </a:r>
            <a:r>
              <a:rPr lang="ko-KR" altLang="en-US" sz="1800" dirty="0" smtClean="0"/>
              <a:t>기여경력과 무관한 필요의 원칙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기본적 생존권의 보편적 보장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문제의 발생원인과 상관없이 빈곤 그 자체를 보호대상</a:t>
            </a:r>
            <a:r>
              <a:rPr lang="en-US" altLang="ko-KR" sz="1800" dirty="0" smtClean="0"/>
              <a:t>(</a:t>
            </a:r>
            <a:r>
              <a:rPr lang="ko-KR" altLang="en-US" sz="1600" dirty="0" smtClean="0"/>
              <a:t>결과주의</a:t>
            </a:r>
            <a:r>
              <a:rPr lang="en-US" altLang="ko-KR" sz="1800" dirty="0" smtClean="0"/>
              <a:t>) → </a:t>
            </a:r>
            <a:r>
              <a:rPr lang="ko-KR" altLang="en-US" sz="1600" dirty="0" smtClean="0"/>
              <a:t>부조의 원칙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개별성의 원칙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개인별로 빈곤에 처하게 된 다양한 원인들을 반영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900" dirty="0" smtClean="0"/>
          </a:p>
          <a:p>
            <a:pPr marL="450850" indent="-255588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 문제점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시장경제의 원리에 배치</a:t>
            </a:r>
            <a:endParaRPr lang="en-US" altLang="ko-KR" sz="1800" dirty="0" smtClean="0"/>
          </a:p>
          <a:p>
            <a:pPr marL="622300" indent="-255588">
              <a:lnSpc>
                <a:spcPct val="12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보충성의 원리로 인한 문제</a:t>
            </a:r>
            <a:endParaRPr lang="en-US" altLang="ko-KR" sz="1800" dirty="0" smtClean="0"/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latin typeface="HY견고딕"/>
                <a:ea typeface="HY견고딕"/>
              </a:rPr>
              <a:t>①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근로동기의 약화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부정수급의 유인 등 사회적 자원의 유출문제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leakage problem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), </a:t>
            </a:r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빈곤함정의 문제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719138" indent="-255588">
              <a:lnSpc>
                <a:spcPct val="125000"/>
              </a:lnSpc>
              <a:spcBef>
                <a:spcPts val="500"/>
              </a:spcBef>
              <a:buNone/>
            </a:pPr>
            <a:r>
              <a:rPr lang="ko-KR" altLang="ko-KR" sz="1800" dirty="0" smtClean="0">
                <a:latin typeface="맑은 고딕" pitchFamily="50" charset="-127"/>
                <a:ea typeface="맑은 고딕" pitchFamily="50" charset="-127"/>
              </a:rPr>
              <a:t>②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자산조사의 필요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급여신청의 기피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(non take-up)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에 따른 사각지대의 문제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052736"/>
            <a:ext cx="8677306" cy="4680520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3) </a:t>
            </a:r>
            <a:r>
              <a:rPr lang="ko-KR" altLang="en-US" sz="1800" dirty="0" smtClean="0"/>
              <a:t>일차적 </a:t>
            </a:r>
            <a:r>
              <a:rPr lang="ko-KR" altLang="en-US" sz="1800" dirty="0" err="1" smtClean="0"/>
              <a:t>안전망과</a:t>
            </a:r>
            <a:r>
              <a:rPr lang="ko-KR" altLang="en-US" sz="1800" dirty="0" smtClean="0"/>
              <a:t> 이차적 </a:t>
            </a:r>
            <a:r>
              <a:rPr lang="ko-KR" altLang="en-US" sz="1800" dirty="0" err="1" smtClean="0"/>
              <a:t>안전망의</a:t>
            </a:r>
            <a:r>
              <a:rPr lang="ko-KR" altLang="en-US" sz="1800" dirty="0" smtClean="0"/>
              <a:t> 합리적 구축 방안</a:t>
            </a:r>
            <a:endParaRPr lang="en-US" altLang="ko-KR" sz="1800" dirty="0" smtClean="0"/>
          </a:p>
          <a:p>
            <a:pPr>
              <a:lnSpc>
                <a:spcPct val="125000"/>
              </a:lnSpc>
              <a:spcBef>
                <a:spcPts val="300"/>
              </a:spcBef>
              <a:buNone/>
            </a:pPr>
            <a:endParaRPr lang="en-US" altLang="ko-KR" sz="1000" dirty="0" smtClean="0"/>
          </a:p>
          <a:p>
            <a:pPr marL="280987" indent="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(1) </a:t>
            </a:r>
            <a:r>
              <a:rPr lang="ko-KR" altLang="en-US" sz="1800" dirty="0" smtClean="0"/>
              <a:t>기본방향</a:t>
            </a:r>
            <a:endParaRPr lang="en-US" altLang="ko-KR" sz="1800" dirty="0" smtClean="0"/>
          </a:p>
          <a:p>
            <a:pPr marL="536575" indent="-255588">
              <a:lnSpc>
                <a:spcPct val="125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(</a:t>
            </a:r>
            <a:r>
              <a:rPr lang="ko-KR" altLang="en-US" sz="1800" dirty="0" smtClean="0"/>
              <a:t>원칙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자본주의 체제와의 정합성 유지</a:t>
            </a:r>
            <a:endParaRPr lang="en-US" altLang="ko-KR" sz="1800" dirty="0" smtClean="0"/>
          </a:p>
          <a:p>
            <a:pPr marL="536575" indent="-255588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일차적 </a:t>
            </a:r>
            <a:r>
              <a:rPr lang="ko-KR" altLang="en-US" sz="1800" dirty="0" err="1" smtClean="0"/>
              <a:t>안전망</a:t>
            </a:r>
            <a:r>
              <a:rPr lang="ko-KR" altLang="en-US" sz="1800" dirty="0" smtClean="0"/>
              <a:t> 중심의 복지국가와 이차적 </a:t>
            </a:r>
            <a:r>
              <a:rPr lang="ko-KR" altLang="en-US" sz="1800" dirty="0" err="1" smtClean="0"/>
              <a:t>안전망의</a:t>
            </a:r>
            <a:r>
              <a:rPr lang="ko-KR" altLang="en-US" sz="1800" dirty="0" smtClean="0"/>
              <a:t> 보완적 </a:t>
            </a:r>
            <a:r>
              <a:rPr lang="ko-KR" altLang="en-US" sz="1800" dirty="0" smtClean="0"/>
              <a:t>기능</a:t>
            </a:r>
            <a:endParaRPr lang="en-US" altLang="ko-KR" sz="1800" dirty="0" smtClean="0"/>
          </a:p>
          <a:p>
            <a:pPr marL="536575" indent="-255588">
              <a:lnSpc>
                <a:spcPct val="125000"/>
              </a:lnSpc>
              <a:spcBef>
                <a:spcPts val="300"/>
              </a:spcBef>
              <a:buNone/>
            </a:pPr>
            <a:endParaRPr lang="en-US" altLang="ko-KR" sz="1800" dirty="0" smtClean="0"/>
          </a:p>
          <a:p>
            <a:pPr marL="280987" indent="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(2) </a:t>
            </a:r>
            <a:r>
              <a:rPr lang="ko-KR" altLang="en-US" sz="1800" dirty="0" smtClean="0"/>
              <a:t>빈곤구제제도로서 이차적 </a:t>
            </a:r>
            <a:r>
              <a:rPr lang="ko-KR" altLang="en-US" sz="1800" dirty="0" err="1" smtClean="0"/>
              <a:t>안전망의</a:t>
            </a:r>
            <a:r>
              <a:rPr lang="ko-KR" altLang="en-US" sz="1800" dirty="0" smtClean="0"/>
              <a:t> 구축 방안</a:t>
            </a:r>
            <a:endParaRPr lang="en-US" altLang="ko-KR" sz="1800" dirty="0" smtClean="0"/>
          </a:p>
          <a:p>
            <a:pPr marL="622300" indent="-158750">
              <a:lnSpc>
                <a:spcPct val="125000"/>
              </a:lnSpc>
              <a:spcBef>
                <a:spcPts val="300"/>
              </a:spcBef>
            </a:pPr>
            <a:r>
              <a:rPr lang="ko-KR" altLang="en-US" sz="1800" dirty="0" smtClean="0">
                <a:latin typeface="+mn-ea"/>
              </a:rPr>
              <a:t>이차적 안전망은 일차적 </a:t>
            </a:r>
            <a:r>
              <a:rPr lang="ko-KR" altLang="en-US" sz="1800" dirty="0" err="1" smtClean="0">
                <a:latin typeface="+mn-ea"/>
              </a:rPr>
              <a:t>안전망의</a:t>
            </a:r>
            <a:r>
              <a:rPr lang="ko-KR" altLang="en-US" sz="1800" dirty="0" smtClean="0">
                <a:latin typeface="+mn-ea"/>
              </a:rPr>
              <a:t> 기능적 결함을 보완</a:t>
            </a:r>
            <a:endParaRPr lang="en-US" altLang="ko-KR" sz="1800" dirty="0" smtClean="0">
              <a:latin typeface="+mn-ea"/>
            </a:endParaRPr>
          </a:p>
          <a:p>
            <a:pPr marL="804863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>
                <a:latin typeface="+mn-ea"/>
              </a:rPr>
              <a:t>① </a:t>
            </a:r>
            <a:r>
              <a:rPr lang="ko-KR" altLang="en-US" sz="1800" dirty="0" err="1" smtClean="0">
                <a:latin typeface="+mn-ea"/>
              </a:rPr>
              <a:t>범주별</a:t>
            </a:r>
            <a:r>
              <a:rPr lang="ko-KR" altLang="en-US" sz="1800" dirty="0" smtClean="0">
                <a:latin typeface="+mn-ea"/>
              </a:rPr>
              <a:t> 부조제도 </a:t>
            </a:r>
            <a:r>
              <a:rPr lang="en-US" altLang="ko-KR" sz="1800" dirty="0" smtClean="0">
                <a:latin typeface="+mn-ea"/>
              </a:rPr>
              <a:t>: </a:t>
            </a:r>
            <a:r>
              <a:rPr lang="ko-KR" altLang="en-US" sz="1800" dirty="0" smtClean="0">
                <a:latin typeface="+mn-ea"/>
              </a:rPr>
              <a:t>사회적 </a:t>
            </a:r>
            <a:r>
              <a:rPr lang="ko-KR" altLang="en-US" sz="1800" dirty="0" err="1" smtClean="0">
                <a:latin typeface="+mn-ea"/>
              </a:rPr>
              <a:t>애로요인별로</a:t>
            </a:r>
            <a:r>
              <a:rPr lang="ko-KR" altLang="en-US" sz="1800" dirty="0" smtClean="0">
                <a:latin typeface="+mn-ea"/>
              </a:rPr>
              <a:t> 각각의 </a:t>
            </a:r>
            <a:r>
              <a:rPr lang="ko-KR" altLang="en-US" sz="1800" dirty="0" err="1" smtClean="0">
                <a:latin typeface="+mn-ea"/>
              </a:rPr>
              <a:t>안전망</a:t>
            </a:r>
            <a:endParaRPr lang="en-US" altLang="ko-KR" sz="1800" dirty="0" smtClean="0">
              <a:latin typeface="+mn-ea"/>
            </a:endParaRPr>
          </a:p>
          <a:p>
            <a:pPr marL="804863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>
                <a:latin typeface="+mn-ea"/>
              </a:rPr>
              <a:t>    (</a:t>
            </a:r>
            <a:r>
              <a:rPr lang="ko-KR" altLang="en-US" sz="1800" dirty="0" smtClean="0">
                <a:latin typeface="+mn-ea"/>
              </a:rPr>
              <a:t>노령과 장애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질병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실업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수발 등</a:t>
            </a:r>
            <a:r>
              <a:rPr lang="en-US" altLang="ko-KR" sz="1800" dirty="0" smtClean="0">
                <a:latin typeface="+mn-ea"/>
              </a:rPr>
              <a:t>)</a:t>
            </a:r>
          </a:p>
          <a:p>
            <a:pPr marL="804863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>
                <a:latin typeface="+mn-ea"/>
              </a:rPr>
              <a:t>② </a:t>
            </a:r>
            <a:r>
              <a:rPr lang="ko-KR" altLang="en-US" sz="1800" dirty="0" err="1" smtClean="0">
                <a:latin typeface="+mn-ea"/>
              </a:rPr>
              <a:t>비범주별</a:t>
            </a:r>
            <a:r>
              <a:rPr lang="ko-KR" altLang="en-US" sz="1800" dirty="0" smtClean="0">
                <a:latin typeface="+mn-ea"/>
              </a:rPr>
              <a:t> 부조제도 </a:t>
            </a:r>
            <a:r>
              <a:rPr lang="en-US" altLang="ko-KR" sz="1800" dirty="0" smtClean="0">
                <a:latin typeface="+mn-ea"/>
              </a:rPr>
              <a:t>: </a:t>
            </a:r>
            <a:r>
              <a:rPr lang="ko-KR" altLang="en-US" sz="1800" dirty="0" smtClean="0">
                <a:latin typeface="+mn-ea"/>
              </a:rPr>
              <a:t>빈곤문제에 대한 포괄적 </a:t>
            </a:r>
            <a:r>
              <a:rPr lang="ko-KR" altLang="en-US" sz="1800" dirty="0" err="1" smtClean="0">
                <a:latin typeface="+mn-ea"/>
              </a:rPr>
              <a:t>안전망</a:t>
            </a:r>
            <a:r>
              <a:rPr lang="en-US" altLang="ko-KR" sz="18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국민기초생활보장제도</a:t>
            </a:r>
            <a:r>
              <a:rPr lang="en-US" altLang="ko-KR" sz="1600" dirty="0" smtClean="0">
                <a:latin typeface="+mn-ea"/>
              </a:rPr>
              <a:t>)</a:t>
            </a:r>
            <a:endParaRPr lang="en-US" altLang="ko-KR" sz="1800" dirty="0" smtClean="0">
              <a:latin typeface="+mn-ea"/>
            </a:endParaRPr>
          </a:p>
          <a:p>
            <a:pPr marL="804863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>
                <a:latin typeface="+mn-ea"/>
              </a:rPr>
              <a:t>③ </a:t>
            </a:r>
            <a:r>
              <a:rPr lang="ko-KR" altLang="en-US" sz="1800" dirty="0" smtClean="0">
                <a:latin typeface="+mn-ea"/>
              </a:rPr>
              <a:t>국민기초생활보장제도는 최후의 </a:t>
            </a:r>
            <a:r>
              <a:rPr lang="ko-KR" altLang="en-US" sz="1800" dirty="0" err="1" smtClean="0">
                <a:latin typeface="+mn-ea"/>
              </a:rPr>
              <a:t>안전망으로서</a:t>
            </a:r>
            <a:r>
              <a:rPr lang="ko-KR" altLang="en-US" sz="1800" dirty="0" smtClean="0">
                <a:latin typeface="+mn-ea"/>
              </a:rPr>
              <a:t> </a:t>
            </a:r>
            <a:r>
              <a:rPr lang="ko-KR" altLang="en-US" sz="1800" dirty="0" smtClean="0">
                <a:latin typeface="+mn-ea"/>
              </a:rPr>
              <a:t>기능</a:t>
            </a:r>
            <a:endParaRPr lang="en-US" altLang="ko-KR" sz="1800" dirty="0" smtClean="0"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052736"/>
            <a:ext cx="8677306" cy="4680520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3) </a:t>
            </a:r>
            <a:r>
              <a:rPr lang="ko-KR" altLang="en-US" sz="1800" dirty="0" smtClean="0"/>
              <a:t>일차적 </a:t>
            </a:r>
            <a:r>
              <a:rPr lang="ko-KR" altLang="en-US" sz="1800" dirty="0" err="1" smtClean="0"/>
              <a:t>안전망과</a:t>
            </a:r>
            <a:r>
              <a:rPr lang="ko-KR" altLang="en-US" sz="1800" dirty="0" smtClean="0"/>
              <a:t> 이차적 </a:t>
            </a:r>
            <a:r>
              <a:rPr lang="ko-KR" altLang="en-US" sz="1800" dirty="0" err="1" smtClean="0"/>
              <a:t>안전망의</a:t>
            </a:r>
            <a:r>
              <a:rPr lang="ko-KR" altLang="en-US" sz="1800" dirty="0" smtClean="0"/>
              <a:t> 합리적 구축 방안</a:t>
            </a:r>
            <a:endParaRPr lang="en-US" altLang="ko-KR" sz="1800" dirty="0" smtClean="0"/>
          </a:p>
          <a:p>
            <a:pPr>
              <a:lnSpc>
                <a:spcPct val="125000"/>
              </a:lnSpc>
              <a:spcBef>
                <a:spcPts val="300"/>
              </a:spcBef>
              <a:buNone/>
            </a:pPr>
            <a:endParaRPr lang="en-US" altLang="ko-KR" sz="1000" dirty="0" smtClean="0"/>
          </a:p>
          <a:p>
            <a:pPr marL="280987" indent="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(3) </a:t>
            </a:r>
            <a:r>
              <a:rPr lang="ko-KR" altLang="en-US" sz="1800" dirty="0" smtClean="0"/>
              <a:t>일차적 </a:t>
            </a:r>
            <a:r>
              <a:rPr lang="ko-KR" altLang="en-US" sz="1800" dirty="0" err="1" smtClean="0"/>
              <a:t>안전망과</a:t>
            </a:r>
            <a:r>
              <a:rPr lang="ko-KR" altLang="en-US" sz="1800" dirty="0" smtClean="0"/>
              <a:t> 이차적 </a:t>
            </a:r>
            <a:r>
              <a:rPr lang="ko-KR" altLang="en-US" sz="1800" dirty="0" err="1" smtClean="0"/>
              <a:t>안전망의</a:t>
            </a:r>
            <a:r>
              <a:rPr lang="ko-KR" altLang="en-US" sz="1800" dirty="0" smtClean="0"/>
              <a:t> 기능적 연계 방안</a:t>
            </a:r>
            <a:endParaRPr lang="en-US" altLang="ko-KR" sz="1800" dirty="0" smtClean="0"/>
          </a:p>
          <a:p>
            <a:pPr marL="622300" indent="-158750">
              <a:lnSpc>
                <a:spcPct val="125000"/>
              </a:lnSpc>
              <a:spcBef>
                <a:spcPts val="300"/>
              </a:spcBef>
            </a:pPr>
            <a:r>
              <a:rPr lang="ko-KR" altLang="en-US" sz="1800" dirty="0">
                <a:latin typeface="+mn-ea"/>
              </a:rPr>
              <a:t>일차적 </a:t>
            </a:r>
            <a:r>
              <a:rPr lang="ko-KR" altLang="en-US" sz="1800" dirty="0" err="1">
                <a:latin typeface="+mn-ea"/>
              </a:rPr>
              <a:t>안전망</a:t>
            </a:r>
            <a:r>
              <a:rPr lang="ko-KR" altLang="en-US" sz="1800" dirty="0">
                <a:latin typeface="+mn-ea"/>
              </a:rPr>
              <a:t> 기능 확대</a:t>
            </a:r>
            <a:endParaRPr lang="en-US" altLang="ko-KR" sz="1800" dirty="0">
              <a:latin typeface="+mn-ea"/>
            </a:endParaRPr>
          </a:p>
          <a:p>
            <a:pPr marL="622300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>
                <a:latin typeface="+mn-ea"/>
              </a:rPr>
              <a:t>   : </a:t>
            </a:r>
            <a:r>
              <a:rPr lang="ko-KR" altLang="en-US" sz="1800" dirty="0">
                <a:latin typeface="+mn-ea"/>
              </a:rPr>
              <a:t>적용범위의 확대와 보험료 납부면제나 경감제도와 같은 저소득계층 지원 </a:t>
            </a:r>
            <a:endParaRPr lang="en-US" altLang="ko-KR" sz="1800" dirty="0">
              <a:latin typeface="+mn-ea"/>
            </a:endParaRPr>
          </a:p>
          <a:p>
            <a:pPr marL="622300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>
                <a:latin typeface="+mn-ea"/>
              </a:rPr>
              <a:t>     </a:t>
            </a:r>
            <a:r>
              <a:rPr lang="ko-KR" altLang="en-US" sz="1800" dirty="0">
                <a:latin typeface="+mn-ea"/>
              </a:rPr>
              <a:t>제도 확충</a:t>
            </a:r>
            <a:endParaRPr lang="en-US" altLang="ko-KR" sz="1800" dirty="0">
              <a:latin typeface="+mn-ea"/>
            </a:endParaRPr>
          </a:p>
          <a:p>
            <a:pPr marL="622300" indent="-158750">
              <a:lnSpc>
                <a:spcPct val="125000"/>
              </a:lnSpc>
              <a:spcBef>
                <a:spcPts val="300"/>
              </a:spcBef>
            </a:pPr>
            <a:r>
              <a:rPr lang="ko-KR" altLang="en-US" sz="1800" dirty="0">
                <a:latin typeface="+mn-ea"/>
              </a:rPr>
              <a:t>이차적 안전망은 </a:t>
            </a:r>
            <a:r>
              <a:rPr lang="en-US" altLang="ko-KR" sz="1800" dirty="0">
                <a:latin typeface="+mn-ea"/>
              </a:rPr>
              <a:t>‘</a:t>
            </a:r>
            <a:r>
              <a:rPr lang="ko-KR" altLang="en-US" sz="1800" dirty="0">
                <a:latin typeface="+mn-ea"/>
              </a:rPr>
              <a:t>생산적 복지정책</a:t>
            </a:r>
            <a:r>
              <a:rPr lang="en-US" altLang="ko-KR" sz="1800" dirty="0">
                <a:latin typeface="+mn-ea"/>
              </a:rPr>
              <a:t>’</a:t>
            </a:r>
            <a:r>
              <a:rPr lang="ko-KR" altLang="en-US" sz="1800" dirty="0">
                <a:latin typeface="+mn-ea"/>
              </a:rPr>
              <a:t>의 기본전략으로 구축</a:t>
            </a:r>
            <a:endParaRPr lang="en-US" altLang="ko-KR" sz="1800" dirty="0">
              <a:latin typeface="+mn-ea"/>
            </a:endParaRPr>
          </a:p>
          <a:p>
            <a:pPr marL="622300" indent="-158750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>
                <a:latin typeface="+mn-ea"/>
              </a:rPr>
              <a:t>   : </a:t>
            </a:r>
            <a:r>
              <a:rPr lang="ko-KR" altLang="en-US" sz="1800" dirty="0">
                <a:latin typeface="+mn-ea"/>
              </a:rPr>
              <a:t>예산의 확충과 다양한 재활프로그램의 </a:t>
            </a:r>
            <a:r>
              <a:rPr lang="ko-KR" altLang="en-US" sz="1800" dirty="0" smtClean="0">
                <a:latin typeface="+mn-ea"/>
              </a:rPr>
              <a:t>개발</a:t>
            </a:r>
            <a:endParaRPr lang="ko-KR" altLang="en-US" sz="1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85761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282530"/>
            <a:ext cx="8229600" cy="3611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600" dirty="0" smtClean="0"/>
              <a:t>[</a:t>
            </a:r>
            <a:r>
              <a:rPr lang="ko-KR" altLang="en-US" sz="1600" dirty="0" smtClean="0"/>
              <a:t>그림 </a:t>
            </a:r>
            <a:r>
              <a:rPr lang="en-US" altLang="ko-KR" sz="1600" dirty="0" smtClean="0"/>
              <a:t>11-2] </a:t>
            </a:r>
            <a:r>
              <a:rPr lang="ko-KR" altLang="en-US" sz="1600" dirty="0" smtClean="0"/>
              <a:t>사회적</a:t>
            </a:r>
            <a:r>
              <a:rPr lang="en-US" altLang="ko-KR" sz="1600" dirty="0" smtClean="0"/>
              <a:t> </a:t>
            </a:r>
            <a:r>
              <a:rPr lang="ko-KR" altLang="en-US" sz="1600" dirty="0" err="1" smtClean="0"/>
              <a:t>애로요인별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사회안전망의</a:t>
            </a:r>
            <a:r>
              <a:rPr lang="ko-KR" altLang="en-US" sz="1600" dirty="0" smtClean="0"/>
              <a:t> 구성체계 </a:t>
            </a:r>
            <a:r>
              <a:rPr lang="en-US" altLang="ko-KR" sz="1600" dirty="0" smtClean="0"/>
              <a:t>p. 275</a:t>
            </a:r>
            <a:endParaRPr lang="ko-KR" altLang="en-US" sz="18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14284" y="571479"/>
          <a:ext cx="8715433" cy="5229785"/>
        </p:xfrm>
        <a:graphic>
          <a:graphicData uri="http://schemas.openxmlformats.org/drawingml/2006/table">
            <a:tbl>
              <a:tblPr>
                <a:tableStyleId>{306799F8-075E-4A3A-A7F6-7FBC6576F1A4}</a:tableStyleId>
              </a:tblPr>
              <a:tblGrid>
                <a:gridCol w="887841"/>
                <a:gridCol w="887841"/>
                <a:gridCol w="1279747"/>
                <a:gridCol w="1415001"/>
                <a:gridCol w="1415001"/>
                <a:gridCol w="1415001"/>
                <a:gridCol w="1415001"/>
              </a:tblGrid>
              <a:tr h="93624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사회적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애로요인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노령 및 장애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질병 및 부상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실업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장기요양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주거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219193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일차적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안전망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chemeClr val="tx1"/>
                          </a:solidFill>
                        </a:rPr>
                        <a:t>공적연금제도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국민연금</a:t>
                      </a:r>
                      <a:r>
                        <a:rPr lang="en-US" altLang="ko-KR" sz="1400" b="1" kern="0" spc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400" b="1" kern="0" spc="-20" dirty="0">
                          <a:solidFill>
                            <a:schemeClr val="tx1"/>
                          </a:solidFill>
                        </a:rPr>
                        <a:t>공무원연금 등</a:t>
                      </a:r>
                      <a:r>
                        <a:rPr lang="en-US" altLang="ko-KR" sz="1400" b="1" kern="0" spc="-20" dirty="0">
                          <a:solidFill>
                            <a:schemeClr val="tx1"/>
                          </a:solidFill>
                        </a:rPr>
                        <a:t>), </a:t>
                      </a: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퇴직연금제도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국민건강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보험제도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고용보험제도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노인장기요양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보험제도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개인적 노력으로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해결</a:t>
                      </a:r>
                      <a:r>
                        <a:rPr lang="en-US" altLang="ko-KR" sz="1400" b="1" kern="0" spc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30" dirty="0">
                          <a:solidFill>
                            <a:schemeClr val="tx1"/>
                          </a:solidFill>
                        </a:rPr>
                        <a:t>주거마련을 위한 국가의 세제 또는 분양가 지원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93624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이차적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안전망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범주별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공공부조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기초연금제도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chemeClr val="tx1"/>
                          </a:solidFill>
                        </a:rPr>
                        <a:t>의료급여제도</a:t>
                      </a:r>
                      <a:r>
                        <a:rPr lang="en-US" altLang="ko-KR" sz="1400" b="1" kern="0" spc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실업부조제도</a:t>
                      </a:r>
                      <a:r>
                        <a:rPr lang="en-US" altLang="ko-KR" sz="1400" b="1" kern="0" spc="0" dirty="0" smtClean="0">
                          <a:solidFill>
                            <a:schemeClr val="tx1"/>
                          </a:solidFill>
                        </a:rPr>
                        <a:t>)*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20" dirty="0">
                          <a:solidFill>
                            <a:schemeClr val="tx1"/>
                          </a:solidFill>
                        </a:rPr>
                        <a:t>노인장기요양부조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주거부조제도</a:t>
                      </a:r>
                      <a:r>
                        <a:rPr lang="en-US" altLang="ko-KR" sz="1400" b="1" kern="0" spc="0" dirty="0" smtClean="0">
                          <a:solidFill>
                            <a:schemeClr val="tx1"/>
                          </a:solidFill>
                        </a:rPr>
                        <a:t>)*</a:t>
                      </a:r>
                      <a:endParaRPr lang="ko-KR" altLang="en-US" sz="1400" b="1" kern="0" spc="0" dirty="0">
                        <a:solidFill>
                          <a:schemeClr val="tx1"/>
                        </a:solidFill>
                      </a:endParaRP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93624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비범주별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chemeClr val="tx1"/>
                          </a:solidFill>
                        </a:rPr>
                        <a:t>공공부조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chemeClr val="tx1"/>
                          </a:solidFill>
                        </a:rPr>
                        <a:t>국민기초생활보장제도</a:t>
                      </a:r>
                    </a:p>
                  </a:txBody>
                  <a:tcPr marL="56829" marR="56829" marT="15712" marB="1571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214282" y="5925340"/>
            <a:ext cx="8229600" cy="36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1400" dirty="0" smtClean="0"/>
              <a:t>(   )</a:t>
            </a:r>
            <a:r>
              <a:rPr lang="ko-KR" altLang="en-US" sz="1400" dirty="0" smtClean="0"/>
              <a:t>안은 현재 우리나라에는 존재하지 않는 제도 </a:t>
            </a:r>
            <a:r>
              <a:rPr lang="en-US" altLang="ko-KR" sz="1400" dirty="0" smtClean="0"/>
              <a:t>, * </a:t>
            </a:r>
            <a:r>
              <a:rPr lang="ko-KR" altLang="en-US" sz="1400" dirty="0" smtClean="0"/>
              <a:t>국민기초생활보장제도의 급여 항목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98627"/>
            <a:ext cx="8462992" cy="423070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l"/>
            </a:pPr>
            <a:r>
              <a:rPr lang="ko-KR" altLang="en-US" sz="1800" dirty="0" smtClean="0"/>
              <a:t>논의의 배경</a:t>
            </a:r>
            <a:endParaRPr lang="en-US" altLang="ko-KR" sz="1800" dirty="0" smtClean="0"/>
          </a:p>
          <a:p>
            <a:pPr>
              <a:lnSpc>
                <a:spcPct val="130000"/>
              </a:lnSpc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보호의 우선순위와 수준 그리고 </a:t>
            </a:r>
            <a:r>
              <a:rPr lang="ko-KR" altLang="en-US" sz="1800" dirty="0" err="1" smtClean="0"/>
              <a:t>위험별</a:t>
            </a:r>
            <a:r>
              <a:rPr lang="ko-KR" altLang="en-US" sz="1800" dirty="0" smtClean="0"/>
              <a:t> 예산배분의 차등화를 위한 의사결정의 기준</a:t>
            </a:r>
            <a:endParaRPr lang="en-US" altLang="ko-KR" sz="1800" dirty="0" smtClean="0"/>
          </a:p>
          <a:p>
            <a:pPr marL="514350" indent="-514350">
              <a:lnSpc>
                <a:spcPct val="130000"/>
              </a:lnSpc>
              <a:spcBef>
                <a:spcPts val="1500"/>
              </a:spcBef>
              <a:buNone/>
            </a:pPr>
            <a:r>
              <a:rPr lang="en-US" altLang="ko-KR" sz="2400" b="1" dirty="0" smtClean="0"/>
              <a:t>1. </a:t>
            </a:r>
            <a:r>
              <a:rPr lang="ko-KR" altLang="en-US" sz="2400" b="1" dirty="0" smtClean="0"/>
              <a:t>피해의 지속기간</a:t>
            </a:r>
            <a:endParaRPr lang="en-US" altLang="ko-KR" sz="2400" b="1" dirty="0" smtClean="0"/>
          </a:p>
          <a:p>
            <a:pPr marL="450850" indent="-244475">
              <a:lnSpc>
                <a:spcPct val="130000"/>
              </a:lnSpc>
            </a:pPr>
            <a:r>
              <a:rPr lang="ko-KR" altLang="en-US" sz="1800" dirty="0" smtClean="0"/>
              <a:t>질병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실업</a:t>
            </a:r>
            <a:endParaRPr lang="en-US" altLang="ko-KR" sz="1800" dirty="0" smtClean="0"/>
          </a:p>
          <a:p>
            <a:pPr marL="450850" indent="-244475">
              <a:lnSpc>
                <a:spcPct val="130000"/>
              </a:lnSpc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err="1" smtClean="0"/>
              <a:t>단기성</a:t>
            </a:r>
            <a:r>
              <a:rPr lang="ko-KR" altLang="en-US" sz="1800" dirty="0" smtClean="0"/>
              <a:t> 위험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개인적 차원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저축 또는 융자 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에서 해결이 비교적 용이</a:t>
            </a:r>
            <a:endParaRPr lang="en-US" altLang="ko-KR" sz="1800" dirty="0" smtClean="0"/>
          </a:p>
          <a:p>
            <a:pPr marL="450850" indent="-244475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 smtClean="0"/>
              <a:t>노령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장애</a:t>
            </a:r>
            <a:endParaRPr lang="en-US" altLang="ko-KR" sz="1800" dirty="0" smtClean="0"/>
          </a:p>
          <a:p>
            <a:pPr marL="450850" indent="-244475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피해의 지속성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불가역성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연쇄성</a:t>
            </a:r>
            <a:r>
              <a:rPr lang="en-US" altLang="ko-KR" sz="1800" dirty="0" smtClean="0"/>
              <a:t>(</a:t>
            </a:r>
            <a:r>
              <a:rPr lang="ko-KR" altLang="en-US" sz="1600" dirty="0" smtClean="0"/>
              <a:t>소득단절</a:t>
            </a:r>
            <a:r>
              <a:rPr lang="en-US" altLang="ko-KR" sz="1600" dirty="0" smtClean="0"/>
              <a:t>+</a:t>
            </a:r>
            <a:r>
              <a:rPr lang="ko-KR" altLang="en-US" sz="1600" dirty="0" smtClean="0"/>
              <a:t>의료 및 요양서비스의 필요성 증가</a:t>
            </a:r>
            <a:r>
              <a:rPr lang="en-US" altLang="ko-KR" sz="1800" dirty="0" smtClean="0"/>
              <a:t>), </a:t>
            </a:r>
          </a:p>
          <a:p>
            <a:pPr marL="450850" indent="-244475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  .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사회적 차원의 우선적 보호 요구</a:t>
            </a:r>
            <a:endParaRPr lang="ko-KR" altLang="en-US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555627"/>
            <a:ext cx="6248414" cy="873109"/>
          </a:xfrm>
        </p:spPr>
        <p:txBody>
          <a:bodyPr>
            <a:no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3</a:t>
            </a:r>
            <a:r>
              <a:rPr lang="ko-KR" altLang="en-US" sz="2800" b="1" dirty="0" smtClean="0"/>
              <a:t>절 사회적 애로요인의 </a:t>
            </a:r>
            <a:r>
              <a:rPr lang="ko-KR" altLang="en-US" sz="2800" b="1" dirty="0" err="1" smtClean="0"/>
              <a:t>성격별</a:t>
            </a:r>
            <a:r>
              <a:rPr lang="ko-KR" altLang="en-US" sz="2800" b="1" dirty="0" smtClean="0"/>
              <a:t> 분류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833441"/>
            <a:ext cx="8601456" cy="5453079"/>
          </a:xfrm>
        </p:spPr>
        <p:txBody>
          <a:bodyPr>
            <a:normAutofit/>
          </a:bodyPr>
          <a:lstStyle/>
          <a:p>
            <a:pPr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위험발생의 예측 가능성</a:t>
            </a:r>
            <a:endParaRPr lang="en-US" altLang="ko-KR" sz="2400" b="1" dirty="0" smtClean="0"/>
          </a:p>
          <a:p>
            <a:pPr>
              <a:lnSpc>
                <a:spcPct val="135000"/>
              </a:lnSpc>
              <a:spcBef>
                <a:spcPts val="500"/>
              </a:spcBef>
              <a:buNone/>
            </a:pPr>
            <a:endParaRPr lang="en-US" altLang="ko-KR" sz="400" b="1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</a:pPr>
            <a:r>
              <a:rPr lang="ko-KR" altLang="en-US" sz="1800" b="1" dirty="0" smtClean="0"/>
              <a:t>노령</a:t>
            </a:r>
            <a:endParaRPr lang="en-US" altLang="ko-KR" sz="1800" b="1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예측이 비교적 용이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그러나 노후생활의 지속기간과 그 기간 동안의 소요</a:t>
            </a:r>
            <a:endParaRPr lang="en-US" altLang="ko-KR" sz="1800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 smtClean="0">
                <a:solidFill>
                  <a:schemeClr val="bg1"/>
                </a:solidFill>
              </a:rPr>
              <a:t> .</a:t>
            </a:r>
            <a:r>
              <a:rPr lang="ko-KR" altLang="en-US" sz="1800" dirty="0" smtClean="0">
                <a:solidFill>
                  <a:schemeClr val="bg1"/>
                </a:solidFill>
              </a:rPr>
              <a:t> </a:t>
            </a:r>
            <a:r>
              <a:rPr lang="ko-KR" altLang="en-US" sz="1800" dirty="0" smtClean="0"/>
              <a:t>비용은 불확실</a:t>
            </a:r>
            <a:endParaRPr lang="en-US" altLang="ko-KR" sz="1800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b="1" dirty="0" smtClean="0"/>
              <a:t>실업</a:t>
            </a:r>
            <a:r>
              <a:rPr lang="en-US" altLang="ko-KR" sz="1800" b="1" dirty="0" smtClean="0"/>
              <a:t>·</a:t>
            </a:r>
            <a:r>
              <a:rPr lang="ko-KR" altLang="en-US" sz="1800" b="1" dirty="0" smtClean="0"/>
              <a:t>장애</a:t>
            </a:r>
            <a:r>
              <a:rPr lang="en-US" altLang="ko-KR" sz="1800" b="1" dirty="0" smtClean="0"/>
              <a:t>·</a:t>
            </a:r>
            <a:r>
              <a:rPr lang="ko-KR" altLang="en-US" sz="1800" b="1" dirty="0" smtClean="0"/>
              <a:t>부양자의 사망</a:t>
            </a:r>
            <a:endParaRPr lang="en-US" altLang="ko-KR" sz="1800" b="1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사전적 대비가 어려운 위험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따라서 우선적 보호</a:t>
            </a:r>
            <a:endParaRPr lang="en-US" altLang="ko-KR" sz="1800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b="1" dirty="0" smtClean="0"/>
              <a:t>질병</a:t>
            </a:r>
            <a:endParaRPr lang="en-US" altLang="ko-KR" sz="1800" b="1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두 가지 성격의 혼합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치료비용의 문제와 소득공백의 문제 그리고 </a:t>
            </a:r>
            <a:endParaRPr lang="en-US" altLang="ko-KR" sz="1800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육체적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정신적 고통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사회적 차원의 우선적 보호 요구</a:t>
            </a:r>
            <a:endParaRPr lang="en-US" altLang="ko-KR" sz="1800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b="1" dirty="0" smtClean="0"/>
              <a:t>피해의 시기</a:t>
            </a:r>
            <a:r>
              <a:rPr lang="en-US" altLang="ko-KR" sz="1800" b="1" dirty="0" smtClean="0"/>
              <a:t>, </a:t>
            </a:r>
            <a:r>
              <a:rPr lang="ko-KR" altLang="en-US" sz="1800" b="1" dirty="0" smtClean="0"/>
              <a:t>횟수 그리고 규모의 조절이 가능한 위험</a:t>
            </a:r>
            <a:endParaRPr lang="en-US" altLang="ko-KR" sz="1800" b="1" dirty="0" smtClean="0"/>
          </a:p>
          <a:p>
            <a:pPr marL="450850" indent="-255588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모성</a:t>
            </a:r>
            <a:r>
              <a:rPr lang="en-US" altLang="ko-KR" sz="1800" dirty="0" smtClean="0"/>
              <a:t>(</a:t>
            </a:r>
            <a:r>
              <a:rPr lang="en-US" altLang="ko-KR" sz="1800" dirty="0" err="1" smtClean="0"/>
              <a:t>martinity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따라서 모성보호는 보호의 </a:t>
            </a:r>
            <a:r>
              <a:rPr lang="ko-KR" altLang="en-US" sz="1800" dirty="0" err="1" smtClean="0"/>
              <a:t>후순위</a:t>
            </a:r>
            <a:endParaRPr lang="en-US" altLang="ko-KR" sz="1800" dirty="0" smtClean="0"/>
          </a:p>
          <a:p>
            <a:pPr>
              <a:lnSpc>
                <a:spcPct val="135000"/>
              </a:lnSpc>
              <a:spcBef>
                <a:spcPts val="500"/>
              </a:spcBef>
              <a:buNone/>
            </a:pPr>
            <a:endParaRPr lang="ko-KR" alt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2" y="1285860"/>
            <a:ext cx="9144032" cy="5159397"/>
          </a:xfrm>
        </p:spPr>
        <p:txBody>
          <a:bodyPr>
            <a:normAutofit/>
          </a:bodyPr>
          <a:lstStyle/>
          <a:p>
            <a:pPr marL="268288" indent="-158750">
              <a:lnSpc>
                <a:spcPct val="120000"/>
              </a:lnSpc>
            </a:pPr>
            <a:r>
              <a:rPr lang="ko-KR" altLang="en-US" sz="1800" dirty="0" smtClean="0"/>
              <a:t>사회적 과제로서의 인식과 해결전략의 선택은 가치판단의 문제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→ </a:t>
            </a:r>
            <a:endParaRPr lang="en-US" altLang="ko-KR" sz="1800" dirty="0" smtClean="0"/>
          </a:p>
          <a:p>
            <a:pPr marL="268288" indent="-158750">
              <a:lnSpc>
                <a:spcPct val="12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제도적 설계의 기준으로서 기본원칙의 선택과 애로요인에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대한 개념정의의 문제</a:t>
            </a:r>
            <a:endParaRPr lang="en-US" altLang="ko-KR" sz="1800" dirty="0" smtClean="0"/>
          </a:p>
          <a:p>
            <a:pPr marL="514350" indent="-514350">
              <a:lnSpc>
                <a:spcPct val="120000"/>
              </a:lnSpc>
              <a:spcBef>
                <a:spcPts val="2000"/>
              </a:spcBef>
              <a:buAutoNum type="arabicPeriod"/>
            </a:pPr>
            <a:r>
              <a:rPr lang="ko-KR" altLang="en-US" sz="2400" b="1" dirty="0" smtClean="0"/>
              <a:t>기본원칙의 선택과 사회복지제도의 설계</a:t>
            </a:r>
            <a:endParaRPr lang="en-US" altLang="ko-KR" sz="2400" b="1" dirty="0" smtClean="0"/>
          </a:p>
          <a:p>
            <a:pPr marL="514350" indent="-514350">
              <a:lnSpc>
                <a:spcPct val="120000"/>
              </a:lnSpc>
              <a:spcBef>
                <a:spcPts val="2000"/>
              </a:spcBef>
              <a:buAutoNum type="arabicPeriod"/>
            </a:pPr>
            <a:endParaRPr lang="en-US" altLang="ko-KR" sz="800" b="1" dirty="0" smtClean="0"/>
          </a:p>
          <a:p>
            <a:pPr marL="623888" indent="-514350">
              <a:lnSpc>
                <a:spcPct val="120000"/>
              </a:lnSpc>
              <a:buAutoNum type="arabicParenR"/>
            </a:pPr>
            <a:r>
              <a:rPr lang="ko-KR" altLang="en-US" sz="2000" dirty="0" smtClean="0"/>
              <a:t>보험의 원칙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공급의 원칙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부조의 원칙</a:t>
            </a:r>
            <a:endParaRPr lang="en-US" altLang="ko-KR" sz="2000" dirty="0" smtClean="0"/>
          </a:p>
          <a:p>
            <a:pPr marL="623888" indent="-514350">
              <a:lnSpc>
                <a:spcPct val="120000"/>
              </a:lnSpc>
              <a:buAutoNum type="arabicParenR"/>
            </a:pPr>
            <a:endParaRPr lang="en-US" altLang="ko-KR" sz="900" dirty="0" smtClean="0"/>
          </a:p>
          <a:p>
            <a:pPr marL="450850" indent="-244475">
              <a:lnSpc>
                <a:spcPct val="120000"/>
              </a:lnSpc>
            </a:pPr>
            <a:r>
              <a:rPr lang="ko-KR" altLang="en-US" sz="1800" dirty="0" smtClean="0"/>
              <a:t>원칙의 선택에 준하는 고유의 해결방안이 마련되어야 함</a:t>
            </a:r>
            <a:r>
              <a:rPr lang="en-US" altLang="ko-KR" sz="1800" dirty="0" smtClean="0"/>
              <a:t>.</a:t>
            </a:r>
          </a:p>
          <a:p>
            <a:pPr marL="450850" indent="-244475">
              <a:lnSpc>
                <a:spcPct val="120000"/>
              </a:lnSpc>
            </a:pPr>
            <a:r>
              <a:rPr lang="ko-KR" altLang="en-US" sz="1800" dirty="0" smtClean="0"/>
              <a:t>예외적 사례</a:t>
            </a:r>
            <a:endParaRPr lang="en-US" altLang="ko-KR" sz="1800" dirty="0" smtClean="0"/>
          </a:p>
          <a:p>
            <a:pPr marL="622300" indent="-244475">
              <a:lnSpc>
                <a:spcPct val="120000"/>
              </a:lnSpc>
              <a:buNone/>
            </a:pPr>
            <a:r>
              <a:rPr lang="en-US" altLang="ko-KR" sz="1800" dirty="0" smtClean="0">
                <a:latin typeface="+mn-ea"/>
              </a:rPr>
              <a:t>① </a:t>
            </a:r>
            <a:r>
              <a:rPr lang="ko-KR" altLang="en-US" sz="1800" dirty="0" smtClean="0">
                <a:latin typeface="+mn-ea"/>
              </a:rPr>
              <a:t>의료 </a:t>
            </a:r>
            <a:r>
              <a:rPr lang="en-US" altLang="ko-KR" sz="1800" dirty="0" smtClean="0">
                <a:latin typeface="+mn-ea"/>
              </a:rPr>
              <a:t>:</a:t>
            </a:r>
            <a:r>
              <a:rPr lang="en-US" altLang="ko-KR" sz="1800" dirty="0" smtClean="0">
                <a:latin typeface="HY견고딕"/>
                <a:ea typeface="HY견고딕"/>
              </a:rPr>
              <a:t> </a:t>
            </a:r>
            <a:r>
              <a:rPr lang="en-US" altLang="ko-KR" sz="1800" dirty="0" smtClean="0"/>
              <a:t>NHS(</a:t>
            </a:r>
            <a:r>
              <a:rPr lang="ko-KR" altLang="en-US" sz="1800" dirty="0" smtClean="0"/>
              <a:t>국민건강서비스제도</a:t>
            </a:r>
            <a:r>
              <a:rPr lang="en-US" altLang="ko-KR" sz="1800" dirty="0" smtClean="0"/>
              <a:t>),</a:t>
            </a:r>
          </a:p>
          <a:p>
            <a:pPr marL="622300" indent="-2444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       </a:t>
            </a:r>
            <a:r>
              <a:rPr lang="ko-KR" altLang="en-US" sz="1800" dirty="0" smtClean="0"/>
              <a:t>미국의 상업의료보험 </a:t>
            </a:r>
            <a:r>
              <a:rPr lang="en-US" altLang="ko-KR" sz="1800" dirty="0" smtClean="0"/>
              <a:t>+ </a:t>
            </a:r>
            <a:r>
              <a:rPr lang="en-US" altLang="ko-KR" sz="1800" dirty="0" err="1" smtClean="0"/>
              <a:t>medicare</a:t>
            </a:r>
            <a:r>
              <a:rPr lang="en-US" altLang="ko-KR" sz="1800" dirty="0" smtClean="0"/>
              <a:t> system + </a:t>
            </a:r>
            <a:r>
              <a:rPr lang="en-US" altLang="ko-KR" sz="1800" dirty="0" err="1" smtClean="0"/>
              <a:t>medicaid</a:t>
            </a:r>
            <a:r>
              <a:rPr lang="en-US" altLang="ko-KR" sz="1800" dirty="0" smtClean="0"/>
              <a:t> system</a:t>
            </a:r>
          </a:p>
          <a:p>
            <a:pPr marL="622300" indent="-244475">
              <a:lnSpc>
                <a:spcPct val="120000"/>
              </a:lnSpc>
              <a:buNone/>
            </a:pPr>
            <a:r>
              <a:rPr lang="en-US" altLang="ko-KR" sz="1800" dirty="0" smtClean="0">
                <a:latin typeface="+mn-ea"/>
              </a:rPr>
              <a:t>② </a:t>
            </a:r>
            <a:r>
              <a:rPr lang="ko-KR" altLang="en-US" sz="1800" dirty="0" smtClean="0">
                <a:latin typeface="+mn-ea"/>
              </a:rPr>
              <a:t>연금 </a:t>
            </a:r>
            <a:r>
              <a:rPr lang="en-US" altLang="ko-KR" sz="1800" dirty="0" smtClean="0">
                <a:latin typeface="+mn-ea"/>
              </a:rPr>
              <a:t>: </a:t>
            </a:r>
            <a:r>
              <a:rPr lang="ko-KR" altLang="en-US" sz="1800" dirty="0" smtClean="0">
                <a:latin typeface="+mn-ea"/>
              </a:rPr>
              <a:t>덴마크</a:t>
            </a:r>
            <a:r>
              <a:rPr lang="en-US" altLang="ko-KR" sz="1800" dirty="0" smtClean="0">
                <a:latin typeface="+mn-ea"/>
              </a:rPr>
              <a:t>·</a:t>
            </a:r>
            <a:r>
              <a:rPr lang="ko-KR" altLang="en-US" sz="1800" dirty="0" smtClean="0">
                <a:latin typeface="+mn-ea"/>
              </a:rPr>
              <a:t>캐나다의 기초연금</a:t>
            </a:r>
            <a:r>
              <a:rPr lang="en-US" altLang="ko-KR" sz="18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보편성</a:t>
            </a:r>
            <a:r>
              <a:rPr lang="en-US" altLang="ko-KR" sz="1800" dirty="0" smtClean="0">
                <a:latin typeface="+mn-ea"/>
              </a:rPr>
              <a:t>), </a:t>
            </a:r>
            <a:r>
              <a:rPr lang="ko-KR" altLang="en-US" sz="1800" dirty="0" smtClean="0">
                <a:latin typeface="+mn-ea"/>
              </a:rPr>
              <a:t>독일의 공무원</a:t>
            </a:r>
            <a:r>
              <a:rPr lang="en-US" altLang="ko-KR" sz="1800" dirty="0" smtClean="0">
                <a:latin typeface="+mn-ea"/>
              </a:rPr>
              <a:t>·</a:t>
            </a:r>
            <a:r>
              <a:rPr lang="ko-KR" altLang="en-US" sz="1800" dirty="0" smtClean="0">
                <a:latin typeface="+mn-ea"/>
              </a:rPr>
              <a:t>군인연금</a:t>
            </a:r>
            <a:r>
              <a:rPr lang="en-US" altLang="ko-KR" sz="18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사회보상의 원칙</a:t>
            </a:r>
            <a:r>
              <a:rPr lang="en-US" altLang="ko-KR" sz="1800" dirty="0" smtClean="0">
                <a:latin typeface="+mn-ea"/>
              </a:rPr>
              <a:t>), </a:t>
            </a:r>
          </a:p>
          <a:p>
            <a:pPr marL="622300" indent="-244475">
              <a:lnSpc>
                <a:spcPct val="120000"/>
              </a:lnSpc>
              <a:buNone/>
            </a:pPr>
            <a:r>
              <a:rPr lang="en-US" altLang="ko-KR" sz="1800" dirty="0" smtClean="0">
                <a:solidFill>
                  <a:schemeClr val="bg1"/>
                </a:solidFill>
                <a:latin typeface="+mn-ea"/>
              </a:rPr>
              <a:t>           . </a:t>
            </a:r>
            <a:r>
              <a:rPr lang="ko-KR" altLang="en-US" sz="1800" dirty="0" smtClean="0">
                <a:latin typeface="+mn-ea"/>
              </a:rPr>
              <a:t>오스트리아</a:t>
            </a:r>
            <a:r>
              <a:rPr lang="en-US" altLang="ko-KR" sz="1800" dirty="0" smtClean="0">
                <a:latin typeface="+mn-ea"/>
              </a:rPr>
              <a:t>·</a:t>
            </a:r>
            <a:r>
              <a:rPr lang="ko-KR" altLang="en-US" sz="1800" dirty="0" smtClean="0">
                <a:latin typeface="+mn-ea"/>
              </a:rPr>
              <a:t>뉴질랜드</a:t>
            </a:r>
            <a:r>
              <a:rPr lang="en-US" altLang="ko-KR" sz="1800" dirty="0" smtClean="0">
                <a:latin typeface="+mn-ea"/>
              </a:rPr>
              <a:t>(</a:t>
            </a:r>
            <a:r>
              <a:rPr lang="ko-KR" altLang="en-US" sz="1800" dirty="0" smtClean="0">
                <a:latin typeface="+mn-ea"/>
              </a:rPr>
              <a:t>부조방식의 연금</a:t>
            </a:r>
            <a:r>
              <a:rPr lang="en-US" altLang="ko-KR" sz="1800" dirty="0" smtClean="0">
                <a:latin typeface="+mn-ea"/>
              </a:rPr>
              <a:t>)</a:t>
            </a:r>
            <a:endParaRPr lang="ko-KR" altLang="en-US" sz="1800" dirty="0">
              <a:latin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285728"/>
            <a:ext cx="8534430" cy="994122"/>
          </a:xfrm>
        </p:spPr>
        <p:txBody>
          <a:bodyPr>
            <a:no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4</a:t>
            </a:r>
            <a:r>
              <a:rPr lang="ko-KR" altLang="en-US" sz="2800" b="1" dirty="0" smtClean="0"/>
              <a:t>절 사회적 애로요인과 사회복지제도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6143644"/>
            <a:ext cx="6249306" cy="3723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800" dirty="0" smtClean="0"/>
              <a:t>[</a:t>
            </a:r>
            <a:r>
              <a:rPr lang="ko-KR" altLang="en-US" sz="1800" dirty="0" smtClean="0"/>
              <a:t>표 </a:t>
            </a:r>
            <a:r>
              <a:rPr lang="en-US" altLang="ko-KR" sz="1800" dirty="0" smtClean="0"/>
              <a:t>11-1] </a:t>
            </a:r>
            <a:r>
              <a:rPr lang="ko-KR" altLang="en-US" sz="1800" dirty="0" smtClean="0"/>
              <a:t>사회복지제도의 </a:t>
            </a:r>
            <a:r>
              <a:rPr lang="ko-KR" altLang="en-US" sz="1800" dirty="0" err="1" smtClean="0"/>
              <a:t>기본원칙별</a:t>
            </a:r>
            <a:r>
              <a:rPr lang="ko-KR" altLang="en-US" sz="1800" dirty="0" smtClean="0"/>
              <a:t> 분류체계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교재 </a:t>
            </a:r>
            <a:r>
              <a:rPr lang="en-US" altLang="ko-KR" sz="1800" dirty="0" smtClean="0"/>
              <a:t>280P</a:t>
            </a:r>
            <a:endParaRPr lang="ko-KR" altLang="en-US" sz="18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14282" y="428604"/>
          <a:ext cx="8572559" cy="5679324"/>
        </p:xfrm>
        <a:graphic>
          <a:graphicData uri="http://schemas.openxmlformats.org/drawingml/2006/table">
            <a:tbl>
              <a:tblPr/>
              <a:tblGrid>
                <a:gridCol w="1339462"/>
                <a:gridCol w="2678925"/>
                <a:gridCol w="2321734"/>
                <a:gridCol w="2232438"/>
              </a:tblGrid>
              <a:tr h="32509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기본원칙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사회적 애로요인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관련 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집행기관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493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보험의 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원칙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노령장애부양자의 사망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국민연금제도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공무원연금제도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사립학교교직원연금제도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군인연금제도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국민연금관리공단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공무원연금관리공단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70">
                          <a:solidFill>
                            <a:srgbClr val="000000"/>
                          </a:solidFill>
                          <a:ea typeface="함초롬바탕"/>
                        </a:rPr>
                        <a:t>사립학교교직원연금관리공단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국방부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질병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국미건강보험제도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국민건강보험공단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산업재해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산업재해보상보험제도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근로복지공단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실업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고용보험제도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50">
                          <a:solidFill>
                            <a:srgbClr val="000000"/>
                          </a:solidFill>
                          <a:ea typeface="함초롬바탕"/>
                        </a:rPr>
                        <a:t>고용노동부 </a:t>
                      </a:r>
                      <a:r>
                        <a:rPr lang="en-US" altLang="ko-KR" sz="1200" b="1" kern="0" spc="-50">
                          <a:solidFill>
                            <a:srgbClr val="000000"/>
                          </a:solidFill>
                          <a:latin typeface="함초롬바탕"/>
                        </a:rPr>
                        <a:t>- </a:t>
                      </a:r>
                      <a:r>
                        <a:rPr lang="ko-KR" altLang="en-US" sz="1200" b="1" kern="0" spc="-50">
                          <a:solidFill>
                            <a:srgbClr val="000000"/>
                          </a:solidFill>
                          <a:ea typeface="함초롬바탕"/>
                        </a:rPr>
                        <a:t>고용지원센터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노인의 장기요양보호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노인장기요양보험제도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국민건강보험공단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564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공급의 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원칙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전쟁 피해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독립운동 또는 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민주화운동으로 인한 피해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국가유공자예우제도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국가보훈처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수해 등과 같은 자연재해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재해구호제도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보건복지부 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-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자치단체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범죄피해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범죄피해자구조제도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법무부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5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민간인으로서 공익활동 중 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발생한 피해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의사상자보호제도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보건복지부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부조의 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원칙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일반적 빈곤문제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국민기초생활보장제도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보건복지부 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-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자치단체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저소득계층의 의료비부담 문제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의료급여제도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보건복지부 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latin typeface="함초롬바탕"/>
                        </a:rPr>
                        <a:t>-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자치단체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노인 및 장애인의 빈곤문제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a typeface="함초롬바탕"/>
                        </a:rPr>
                        <a:t>기초연금제도</a:t>
                      </a:r>
                      <a:endParaRPr lang="ko-KR" altLang="en-US" sz="1200" b="1" kern="0" spc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보건복지부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-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자치단체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737" marR="52737" marT="14580" marB="1458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404813"/>
            <a:ext cx="8825486" cy="6238897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2) </a:t>
            </a:r>
            <a:r>
              <a:rPr lang="ko-KR" altLang="en-US" sz="2000" dirty="0" smtClean="0"/>
              <a:t>원인주의의 원칙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결과주의의 원칙</a:t>
            </a:r>
            <a:endParaRPr lang="en-US" altLang="ko-KR" sz="2000" dirty="0" smtClean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800" dirty="0" smtClean="0"/>
          </a:p>
          <a:p>
            <a:pPr marL="987425" indent="-8778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- </a:t>
            </a:r>
            <a:r>
              <a:rPr lang="ko-KR" altLang="en-US" sz="1800" dirty="0" smtClean="0"/>
              <a:t>논점 </a:t>
            </a:r>
            <a:r>
              <a:rPr lang="en-US" altLang="ko-KR" sz="1800" dirty="0" smtClean="0"/>
              <a:t>: </a:t>
            </a:r>
            <a:r>
              <a:rPr lang="ko-KR" altLang="en-US" sz="1800" dirty="0" err="1" smtClean="0"/>
              <a:t>위험별로</a:t>
            </a:r>
            <a:r>
              <a:rPr lang="ko-KR" altLang="en-US" sz="1800" dirty="0" smtClean="0"/>
              <a:t> 분리 또는 통합 운영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사회보험에 있어서 통합방식의 사례</a:t>
            </a:r>
            <a:endParaRPr lang="en-US" altLang="ko-KR" sz="1800" dirty="0" smtClean="0"/>
          </a:p>
          <a:p>
            <a:pPr marL="987425" indent="-877888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800" dirty="0" smtClean="0"/>
          </a:p>
          <a:p>
            <a:pPr marL="720725" indent="-51435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(1) </a:t>
            </a:r>
            <a:r>
              <a:rPr lang="ko-KR" altLang="en-US" sz="1800" dirty="0" smtClean="0"/>
              <a:t>네덜란드의 장애사회보험제도와 스위스의 장애연금제도</a:t>
            </a:r>
            <a:endParaRPr lang="en-US" altLang="ko-KR" sz="1800" dirty="0" smtClean="0"/>
          </a:p>
          <a:p>
            <a:pPr marL="622300" indent="-23336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 장애 원인의 다양성과 제도적 체계의 다양성</a:t>
            </a:r>
            <a:endParaRPr lang="en-US" altLang="ko-KR" sz="1800" dirty="0" smtClean="0"/>
          </a:p>
          <a:p>
            <a:pPr marL="622300" indent="-2333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 smtClean="0"/>
              <a:t>형평성 시비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행정관리비의 과다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국민불편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사각지대의 문제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선천성 및 초기 장애</a:t>
            </a:r>
            <a:r>
              <a:rPr lang="en-US" altLang="ko-KR" sz="1600" dirty="0" smtClean="0"/>
              <a:t>)</a:t>
            </a:r>
          </a:p>
          <a:p>
            <a:pPr marL="622300" indent="-23336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 네덜란드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모든 장애가 장애사회보험의 대상</a:t>
            </a:r>
            <a:endParaRPr lang="en-US" altLang="ko-KR" sz="1800" dirty="0" smtClean="0"/>
          </a:p>
          <a:p>
            <a:pPr marL="719138" indent="-2333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산재보험제도의 불필요</a:t>
            </a:r>
            <a:endParaRPr lang="en-US" altLang="ko-KR" sz="1800" dirty="0" smtClean="0"/>
          </a:p>
          <a:p>
            <a:pPr marL="719138" indent="-233363">
              <a:lnSpc>
                <a:spcPct val="13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의료서비스와 휴업급여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의료보험</a:t>
            </a:r>
            <a:r>
              <a:rPr lang="en-US" altLang="ko-KR" sz="1800" dirty="0" smtClean="0"/>
              <a:t>) + </a:t>
            </a:r>
            <a:r>
              <a:rPr lang="ko-KR" altLang="en-US" sz="1800" dirty="0" smtClean="0"/>
              <a:t>장애연금과 재활급여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장애사회보험</a:t>
            </a:r>
            <a:r>
              <a:rPr lang="en-US" altLang="ko-KR" sz="1800" dirty="0" smtClean="0"/>
              <a:t>)</a:t>
            </a:r>
          </a:p>
          <a:p>
            <a:pPr marL="719138" indent="-23336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 err="1" smtClean="0"/>
              <a:t>공적연금제도의</a:t>
            </a:r>
            <a:r>
              <a:rPr lang="ko-KR" altLang="en-US" sz="1800" dirty="0" smtClean="0"/>
              <a:t> 장애연금 불필요</a:t>
            </a:r>
            <a:endParaRPr lang="en-US" altLang="ko-KR" sz="1800" dirty="0" smtClean="0"/>
          </a:p>
          <a:p>
            <a:pPr marL="719138" indent="-233363">
              <a:lnSpc>
                <a:spcPct val="13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장애사회보험 기능으로 흡수</a:t>
            </a:r>
            <a:endParaRPr lang="en-US" altLang="ko-KR" sz="1800" dirty="0" smtClean="0"/>
          </a:p>
          <a:p>
            <a:pPr marL="719138" indent="-23336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 smtClean="0"/>
              <a:t>사회보험에서 결과주의의 실현</a:t>
            </a:r>
            <a:endParaRPr lang="en-US" altLang="ko-KR" sz="1800" dirty="0" smtClean="0"/>
          </a:p>
          <a:p>
            <a:pPr marL="719138" indent="-233363">
              <a:lnSpc>
                <a:spcPct val="13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동일한 피해에 대한 동일한 제도적 보호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제도적 단순성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사각지대의 해소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462992" cy="452596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7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스위스의 장애연금제도 </a:t>
            </a:r>
            <a:r>
              <a:rPr lang="en-US" altLang="ko-KR" sz="1800" dirty="0" smtClean="0"/>
              <a:t>+ </a:t>
            </a:r>
            <a:r>
              <a:rPr lang="ko-KR" altLang="en-US" sz="1800" dirty="0" smtClean="0"/>
              <a:t>산재보험제도</a:t>
            </a:r>
            <a:endParaRPr lang="en-US" altLang="ko-KR" sz="1800" dirty="0" smtClean="0"/>
          </a:p>
          <a:p>
            <a:pPr>
              <a:lnSpc>
                <a:spcPct val="130000"/>
              </a:lnSpc>
              <a:spcBef>
                <a:spcPts val="700"/>
              </a:spcBef>
              <a:buFont typeface="Wingdings" pitchFamily="2" charset="2"/>
              <a:buChar char="l"/>
            </a:pPr>
            <a:endParaRPr lang="en-US" altLang="ko-KR" sz="900" dirty="0" smtClean="0"/>
          </a:p>
          <a:p>
            <a:pPr marL="450850" indent="-341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적용</a:t>
            </a:r>
            <a:endParaRPr lang="en-US" altLang="ko-KR" sz="1800" dirty="0" smtClean="0"/>
          </a:p>
          <a:p>
            <a:pPr marL="450850" indent="-34131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거주의 원칙</a:t>
            </a:r>
            <a:r>
              <a:rPr lang="en-US" altLang="ko-KR" sz="1800" dirty="0" smtClean="0"/>
              <a:t>(residence principle)</a:t>
            </a:r>
            <a:r>
              <a:rPr lang="ko-KR" altLang="en-US" sz="1800" dirty="0" smtClean="0"/>
              <a:t>에 따라 모든 국민이 제도적 보호의 대상</a:t>
            </a:r>
            <a:endParaRPr lang="en-US" altLang="ko-KR" sz="1800" dirty="0" smtClean="0"/>
          </a:p>
          <a:p>
            <a:pPr marL="450850" indent="-341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보험료의 납부의무</a:t>
            </a:r>
            <a:endParaRPr lang="en-US" altLang="ko-KR" sz="1800" dirty="0" smtClean="0"/>
          </a:p>
          <a:p>
            <a:pPr marL="450850" indent="-34131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소득활동계층은 </a:t>
            </a:r>
            <a:r>
              <a:rPr lang="en-US" altLang="ko-KR" sz="1800" dirty="0" smtClean="0"/>
              <a:t>18</a:t>
            </a:r>
            <a:r>
              <a:rPr lang="ko-KR" altLang="en-US" sz="1800" dirty="0" smtClean="0"/>
              <a:t>세부터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일반국민은 </a:t>
            </a:r>
            <a:r>
              <a:rPr lang="en-US" altLang="ko-KR" sz="1800" dirty="0" smtClean="0"/>
              <a:t>20</a:t>
            </a:r>
            <a:r>
              <a:rPr lang="ko-KR" altLang="en-US" sz="1800" dirty="0" smtClean="0"/>
              <a:t>세부터</a:t>
            </a:r>
            <a:endParaRPr lang="en-US" altLang="ko-KR" sz="1800" dirty="0" smtClean="0"/>
          </a:p>
          <a:p>
            <a:pPr marL="450850" indent="-341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적용과 보험료 납부에 있어서 연령기준의 차이</a:t>
            </a:r>
            <a:endParaRPr lang="en-US" altLang="ko-KR" sz="1800" dirty="0" smtClean="0"/>
          </a:p>
          <a:p>
            <a:pPr marL="450850" indent="-34131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포괄적이고 보편적 보호를 통하여 사각지대의 문제 해소</a:t>
            </a:r>
            <a:endParaRPr lang="en-US" altLang="ko-KR" sz="1800" dirty="0" smtClean="0"/>
          </a:p>
          <a:p>
            <a:pPr marL="450850" indent="-341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저소득자영계층이나 </a:t>
            </a:r>
            <a:r>
              <a:rPr lang="ko-KR" altLang="en-US" sz="1800" dirty="0" err="1" smtClean="0"/>
              <a:t>비소득활동자에</a:t>
            </a:r>
            <a:r>
              <a:rPr lang="ko-KR" altLang="en-US" sz="1800" dirty="0" smtClean="0"/>
              <a:t> 대한 보험료의 감면규정 적용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12272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11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사회적 애로요인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6715140" y="6429396"/>
            <a:ext cx="2428860" cy="428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71406" y="5500702"/>
            <a:ext cx="4714908" cy="752468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buFontTx/>
              <a:buChar char="-"/>
            </a:pP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제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사회적 애로요인의 내용과 종류</a:t>
            </a:r>
            <a:endParaRPr lang="en-US" altLang="ko-KR" sz="16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buFontTx/>
              <a:buChar char="-"/>
            </a:pP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사회적 애로요인과 </a:t>
            </a:r>
            <a:r>
              <a:rPr lang="ko-KR" altLang="en-US" sz="160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사회안전망의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역할</a:t>
            </a:r>
            <a:endParaRPr lang="en-US" altLang="ko-KR" sz="16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>
              <a:buFontTx/>
              <a:buChar char="-"/>
            </a:pP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사회적 애로요인의 </a:t>
            </a:r>
            <a:r>
              <a:rPr lang="ko-KR" altLang="en-US" sz="160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성격별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분류</a:t>
            </a:r>
            <a:endParaRPr lang="en-US" altLang="ko-KR" sz="16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en-US" altLang="ko-KR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- </a:t>
            </a:r>
            <a:r>
              <a:rPr lang="ko-KR" altLang="en-US" sz="16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사회적 애로요인과 사회복지제도</a:t>
            </a:r>
            <a:endParaRPr lang="en-US" altLang="ko-KR" sz="16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428604"/>
            <a:ext cx="8685878" cy="623889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(2) </a:t>
            </a:r>
            <a:r>
              <a:rPr lang="ko-KR" altLang="en-US" sz="1800" dirty="0" smtClean="0"/>
              <a:t>독일과 스위스의 산재보험제도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 smtClean="0"/>
          </a:p>
          <a:p>
            <a:pPr marL="396000" indent="-25558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발전동향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특정집단의 특정한 위험 보호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선별적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→ 일반국민의 일상생활 보장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보편적</a:t>
            </a:r>
            <a:r>
              <a:rPr lang="en-US" altLang="ko-KR" sz="1800" dirty="0" smtClean="0"/>
              <a:t>)</a:t>
            </a:r>
          </a:p>
          <a:p>
            <a:pPr marL="540000" indent="-2555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산업재해보상보험에서 일반재해보험으로 기능 전환</a:t>
            </a:r>
            <a:endParaRPr lang="en-US" altLang="ko-KR" sz="1800" dirty="0" smtClean="0"/>
          </a:p>
          <a:p>
            <a:pPr marL="622300" indent="-25558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 smtClean="0"/>
          </a:p>
          <a:p>
            <a:pPr marL="396000" indent="-2555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ko-KR" sz="1800" dirty="0" smtClean="0"/>
              <a:t>①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독일의 산재보험제도</a:t>
            </a:r>
            <a:endParaRPr lang="en-US" altLang="ko-KR" sz="1800" dirty="0" smtClean="0"/>
          </a:p>
          <a:p>
            <a:pPr marL="468000" indent="-2555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적용대상의 확대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근로자→일반국민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en-US" altLang="ko-KR" sz="1800" dirty="0" smtClean="0"/>
              <a:t> 1884</a:t>
            </a:r>
            <a:r>
              <a:rPr lang="ko-KR" altLang="en-US" sz="1800" dirty="0" smtClean="0"/>
              <a:t>년 제조업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광업근로자 대상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en-US" altLang="ko-KR" sz="1800" dirty="0" smtClean="0"/>
              <a:t> 1942</a:t>
            </a:r>
            <a:r>
              <a:rPr lang="ko-KR" altLang="en-US" sz="1800" dirty="0" smtClean="0"/>
              <a:t>년 전체 임금근로자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en-US" altLang="ko-KR" sz="1800" dirty="0" smtClean="0"/>
              <a:t> 1971</a:t>
            </a:r>
            <a:r>
              <a:rPr lang="ko-KR" altLang="en-US" sz="1800" dirty="0" smtClean="0"/>
              <a:t>년 유치원 원아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학생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직업연수생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재소자</a:t>
            </a:r>
            <a:endParaRPr lang="en-US" altLang="ko-KR" sz="1800" dirty="0" smtClean="0"/>
          </a:p>
          <a:p>
            <a:pPr marL="396000" indent="-2555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-</a:t>
            </a:r>
            <a:r>
              <a:rPr lang="ko-KR" altLang="en-US" sz="1800" dirty="0" smtClean="0"/>
              <a:t> 보호대상이 되는 사회적 애로요인의 확대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ko-KR" altLang="en-US" sz="1800" dirty="0" smtClean="0"/>
              <a:t>산업재해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직업병→일상생활에서의 일반재해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ko-KR" altLang="en-US" sz="1800" dirty="0" smtClean="0"/>
              <a:t>직업병 인정 리스트의 완화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en-US" altLang="ko-KR" sz="1800" dirty="0" smtClean="0"/>
              <a:t>1925</a:t>
            </a:r>
            <a:r>
              <a:rPr lang="ko-KR" altLang="en-US" sz="1800" dirty="0" smtClean="0"/>
              <a:t>년 통근재해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en-US" altLang="ko-KR" sz="1800" dirty="0" smtClean="0"/>
              <a:t>1928</a:t>
            </a:r>
            <a:r>
              <a:rPr lang="ko-KR" altLang="en-US" sz="1800" dirty="0" smtClean="0"/>
              <a:t>년 민간인의 공익행위</a:t>
            </a:r>
            <a:r>
              <a:rPr lang="en-US" altLang="ko-KR" sz="1800" dirty="0" smtClean="0"/>
              <a:t>(</a:t>
            </a:r>
            <a:r>
              <a:rPr lang="ko-KR" altLang="en-US" sz="1600" dirty="0" smtClean="0"/>
              <a:t>범죄자의 체포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인명구조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헌혈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제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세계 자원봉사 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과정</a:t>
            </a:r>
            <a:r>
              <a:rPr lang="en-US" altLang="ko-KR" sz="1800" dirty="0" smtClean="0"/>
              <a:t> </a:t>
            </a:r>
          </a:p>
          <a:p>
            <a:pPr marL="540000" indent="-2555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에서 발생한 사고</a:t>
            </a:r>
            <a:endParaRPr lang="en-US" altLang="ko-KR" sz="1800" dirty="0" smtClean="0"/>
          </a:p>
          <a:p>
            <a:pPr marL="540000" indent="-255588">
              <a:lnSpc>
                <a:spcPct val="120000"/>
              </a:lnSpc>
              <a:spcBef>
                <a:spcPts val="0"/>
              </a:spcBef>
            </a:pPr>
            <a:r>
              <a:rPr lang="ko-KR" altLang="en-US" sz="1800" dirty="0" smtClean="0"/>
              <a:t>국가의 요구에 따라 관공서 방문이나 법원출두 등의 과정에서 발생한 사고</a:t>
            </a:r>
            <a:endParaRPr lang="en-US" altLang="ko-KR" sz="1800" dirty="0" smtClean="0"/>
          </a:p>
          <a:p>
            <a:pPr marL="987425" indent="-255588">
              <a:lnSpc>
                <a:spcPct val="120000"/>
              </a:lnSpc>
              <a:spcBef>
                <a:spcPts val="500"/>
              </a:spcBef>
              <a:buNone/>
            </a:pPr>
            <a:endParaRPr lang="ko-KR" altLang="en-US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2650" y="1142984"/>
            <a:ext cx="8394192" cy="5000660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  <a:buNone/>
            </a:pPr>
            <a:r>
              <a:rPr lang="ko-KR" altLang="en-US" sz="1800" dirty="0" smtClean="0">
                <a:latin typeface="+mn-ea"/>
              </a:rPr>
              <a:t>② 스위스의 산재보험제도</a:t>
            </a:r>
            <a:endParaRPr lang="en-US" altLang="ko-KR" sz="1800" dirty="0" smtClean="0">
              <a:latin typeface="+mn-ea"/>
            </a:endParaRPr>
          </a:p>
          <a:p>
            <a:pPr marL="450850" indent="-169863">
              <a:lnSpc>
                <a:spcPct val="140000"/>
              </a:lnSpc>
            </a:pPr>
            <a:r>
              <a:rPr lang="en-US" altLang="ko-KR" sz="1800" dirty="0" smtClean="0">
                <a:latin typeface="+mn-ea"/>
              </a:rPr>
              <a:t>1911</a:t>
            </a:r>
            <a:r>
              <a:rPr lang="ko-KR" altLang="en-US" sz="1800" dirty="0" smtClean="0">
                <a:latin typeface="+mn-ea"/>
              </a:rPr>
              <a:t>년 스위스산재보험공단</a:t>
            </a:r>
            <a:r>
              <a:rPr lang="en-US" altLang="ko-KR" sz="1800" dirty="0" smtClean="0">
                <a:latin typeface="+mn-ea"/>
              </a:rPr>
              <a:t>(SUVA)</a:t>
            </a:r>
            <a:r>
              <a:rPr lang="ko-KR" altLang="en-US" sz="1800" dirty="0" smtClean="0">
                <a:latin typeface="+mn-ea"/>
              </a:rPr>
              <a:t>의 독점체제로 탄생</a:t>
            </a:r>
            <a:endParaRPr lang="en-US" altLang="ko-KR" sz="1800" dirty="0" smtClean="0">
              <a:latin typeface="+mn-ea"/>
            </a:endParaRPr>
          </a:p>
          <a:p>
            <a:pPr marL="622300" indent="-169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latin typeface="+mn-ea"/>
              </a:rPr>
              <a:t>: </a:t>
            </a:r>
            <a:r>
              <a:rPr lang="ko-KR" altLang="en-US" sz="1800" dirty="0" smtClean="0">
                <a:latin typeface="+mn-ea"/>
              </a:rPr>
              <a:t>일부 업종의 근로자를 대상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산업재해와 직업병으로 엄격히 제한</a:t>
            </a:r>
            <a:endParaRPr lang="en-US" altLang="ko-KR" sz="1800" dirty="0" smtClean="0">
              <a:latin typeface="+mn-ea"/>
            </a:endParaRPr>
          </a:p>
          <a:p>
            <a:pPr marL="450850" indent="-169863">
              <a:lnSpc>
                <a:spcPct val="140000"/>
              </a:lnSpc>
            </a:pPr>
            <a:r>
              <a:rPr lang="en-US" altLang="ko-KR" sz="1800" dirty="0" smtClean="0">
                <a:latin typeface="+mn-ea"/>
              </a:rPr>
              <a:t>1984</a:t>
            </a:r>
            <a:r>
              <a:rPr lang="ko-KR" altLang="en-US" sz="1800" dirty="0" smtClean="0">
                <a:latin typeface="+mn-ea"/>
              </a:rPr>
              <a:t>년 전면 개혁</a:t>
            </a:r>
            <a:endParaRPr lang="en-US" altLang="ko-KR" sz="1800" dirty="0" smtClean="0">
              <a:latin typeface="+mn-ea"/>
            </a:endParaRPr>
          </a:p>
          <a:p>
            <a:pPr marL="622300" indent="-169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latin typeface="+mn-ea"/>
              </a:rPr>
              <a:t>: </a:t>
            </a:r>
            <a:r>
              <a:rPr lang="ko-KR" altLang="en-US" sz="1800" dirty="0" smtClean="0">
                <a:latin typeface="+mn-ea"/>
              </a:rPr>
              <a:t>스위스 거주 모든 근로자 당연가입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보호대상 위험의 확대</a:t>
            </a:r>
            <a:endParaRPr lang="en-US" altLang="ko-KR" sz="1800" dirty="0" smtClean="0">
              <a:latin typeface="+mn-ea"/>
            </a:endParaRPr>
          </a:p>
          <a:p>
            <a:pPr marL="622300" indent="-169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산업재해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통근재해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여가재해</a:t>
            </a:r>
            <a:r>
              <a:rPr lang="en-US" altLang="ko-KR" sz="1600" dirty="0" smtClean="0">
                <a:latin typeface="+mn-ea"/>
              </a:rPr>
              <a:t>), </a:t>
            </a:r>
            <a:r>
              <a:rPr lang="ko-KR" altLang="en-US" sz="1800" dirty="0" smtClean="0">
                <a:latin typeface="+mn-ea"/>
              </a:rPr>
              <a:t>공공 및 민영의 </a:t>
            </a:r>
            <a:r>
              <a:rPr lang="ko-KR" altLang="en-US" sz="1800" dirty="0" err="1" smtClean="0">
                <a:latin typeface="+mn-ea"/>
              </a:rPr>
              <a:t>다보험자</a:t>
            </a:r>
            <a:r>
              <a:rPr lang="ko-KR" altLang="en-US" sz="1800" dirty="0" smtClean="0">
                <a:latin typeface="+mn-ea"/>
              </a:rPr>
              <a:t> 경쟁체계</a:t>
            </a:r>
            <a:endParaRPr lang="en-US" altLang="ko-KR" sz="1800" dirty="0" smtClean="0">
              <a:latin typeface="+mn-ea"/>
            </a:endParaRPr>
          </a:p>
          <a:p>
            <a:pPr marL="450850" indent="-169863">
              <a:lnSpc>
                <a:spcPct val="140000"/>
              </a:lnSpc>
            </a:pPr>
            <a:r>
              <a:rPr lang="ko-KR" altLang="en-US" sz="1800" dirty="0" smtClean="0">
                <a:latin typeface="+mn-ea"/>
              </a:rPr>
              <a:t>재해의 발생원인</a:t>
            </a:r>
            <a:r>
              <a:rPr lang="en-US" altLang="ko-KR" sz="1800" dirty="0" smtClean="0">
                <a:latin typeface="+mn-ea"/>
              </a:rPr>
              <a:t>(</a:t>
            </a:r>
            <a:r>
              <a:rPr lang="ko-KR" altLang="en-US" sz="1800" dirty="0" smtClean="0">
                <a:latin typeface="+mn-ea"/>
              </a:rPr>
              <a:t>산업재해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통근재해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여가재해</a:t>
            </a:r>
            <a:r>
              <a:rPr lang="en-US" altLang="ko-KR" sz="1800" dirty="0" smtClean="0">
                <a:latin typeface="+mn-ea"/>
              </a:rPr>
              <a:t>)</a:t>
            </a:r>
            <a:r>
              <a:rPr lang="ko-KR" altLang="en-US" sz="1800" dirty="0" smtClean="0">
                <a:latin typeface="+mn-ea"/>
              </a:rPr>
              <a:t>에 상관없이 동일한 피해에 대해 동일한 수준의 제도적 보호</a:t>
            </a:r>
            <a:endParaRPr lang="en-US" altLang="ko-KR" sz="1800" dirty="0" smtClean="0">
              <a:latin typeface="+mn-ea"/>
            </a:endParaRPr>
          </a:p>
          <a:p>
            <a:pPr marL="450850" indent="-169863">
              <a:lnSpc>
                <a:spcPct val="140000"/>
              </a:lnSpc>
            </a:pPr>
            <a:r>
              <a:rPr lang="ko-KR" altLang="en-US" sz="1800" dirty="0" smtClean="0">
                <a:latin typeface="+mn-ea"/>
              </a:rPr>
              <a:t>이중혜택의 문제나 보호의 공백문제</a:t>
            </a:r>
            <a:r>
              <a:rPr lang="en-US" altLang="ko-KR" sz="1800" dirty="0" smtClean="0">
                <a:latin typeface="+mn-ea"/>
              </a:rPr>
              <a:t>(</a:t>
            </a:r>
            <a:r>
              <a:rPr lang="ko-KR" altLang="en-US" sz="1800" dirty="0" smtClean="0">
                <a:latin typeface="+mn-ea"/>
              </a:rPr>
              <a:t>사각지대</a:t>
            </a:r>
            <a:r>
              <a:rPr lang="en-US" altLang="ko-KR" sz="1800" dirty="0" smtClean="0">
                <a:latin typeface="+mn-ea"/>
              </a:rPr>
              <a:t>)</a:t>
            </a:r>
            <a:r>
              <a:rPr lang="ko-KR" altLang="en-US" sz="1800" dirty="0" smtClean="0">
                <a:latin typeface="+mn-ea"/>
              </a:rPr>
              <a:t> 해소</a:t>
            </a:r>
            <a:endParaRPr lang="en-US" altLang="ko-KR" sz="1800" dirty="0" smtClean="0">
              <a:latin typeface="+mn-ea"/>
            </a:endParaRPr>
          </a:p>
          <a:p>
            <a:pPr marL="450850" indent="-169863">
              <a:lnSpc>
                <a:spcPct val="140000"/>
              </a:lnSpc>
            </a:pPr>
            <a:r>
              <a:rPr lang="ko-KR" altLang="en-US" sz="1800" dirty="0" smtClean="0">
                <a:latin typeface="+mn-ea"/>
              </a:rPr>
              <a:t>경쟁원리의 적용</a:t>
            </a:r>
            <a:endParaRPr lang="en-US" altLang="ko-KR" sz="1800" dirty="0" smtClean="0">
              <a:latin typeface="+mn-ea"/>
            </a:endParaRPr>
          </a:p>
          <a:p>
            <a:pPr marL="622300" indent="-169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latin typeface="+mn-ea"/>
              </a:rPr>
              <a:t>: </a:t>
            </a:r>
            <a:r>
              <a:rPr lang="ko-KR" altLang="en-US" sz="1800" dirty="0" smtClean="0">
                <a:latin typeface="+mn-ea"/>
              </a:rPr>
              <a:t>제도운영의 효율성 확보</a:t>
            </a:r>
            <a:r>
              <a:rPr lang="en-US" altLang="ko-KR" sz="1800" dirty="0" smtClean="0">
                <a:latin typeface="+mn-ea"/>
              </a:rPr>
              <a:t>, </a:t>
            </a:r>
            <a:r>
              <a:rPr lang="ko-KR" altLang="en-US" sz="1800" dirty="0" smtClean="0">
                <a:latin typeface="+mn-ea"/>
              </a:rPr>
              <a:t>가입자들의 다양한 욕구를 제도적으로 수용</a:t>
            </a:r>
            <a:endParaRPr lang="ko-KR" altLang="en-US" sz="1800" dirty="0">
              <a:latin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0974" y="612455"/>
            <a:ext cx="8605868" cy="58883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ko-KR" sz="1800" dirty="0" smtClean="0"/>
              <a:t>(3)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독일의 재활사업제도</a:t>
            </a:r>
            <a:endParaRPr lang="en-US" altLang="ko-KR" sz="1800" dirty="0" smtClean="0"/>
          </a:p>
          <a:p>
            <a:pPr>
              <a:lnSpc>
                <a:spcPct val="120000"/>
              </a:lnSpc>
              <a:buNone/>
            </a:pPr>
            <a:endParaRPr lang="en-US" altLang="ko-KR" sz="900" dirty="0" smtClean="0"/>
          </a:p>
          <a:p>
            <a:pPr marL="536575" indent="-255588">
              <a:lnSpc>
                <a:spcPct val="120000"/>
              </a:lnSpc>
              <a:buFont typeface="Wingdings" pitchFamily="2" charset="2"/>
              <a:buChar char="l"/>
            </a:pPr>
            <a:r>
              <a:rPr lang="ko-KR" altLang="en-US" sz="1800" dirty="0" smtClean="0"/>
              <a:t>재활사업은 적극적 성격의 복지급여</a:t>
            </a:r>
            <a:endParaRPr lang="en-US" altLang="ko-KR" sz="1800" dirty="0" smtClean="0"/>
          </a:p>
          <a:p>
            <a:pPr marL="622300" indent="-255588">
              <a:lnSpc>
                <a:spcPct val="120000"/>
              </a:lnSpc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종류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의료재활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직업재활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사회재활</a:t>
            </a:r>
            <a:endParaRPr lang="en-US" altLang="ko-KR" sz="1800" dirty="0" smtClean="0"/>
          </a:p>
          <a:p>
            <a:pPr marL="622300" indent="-255588">
              <a:lnSpc>
                <a:spcPct val="120000"/>
              </a:lnSpc>
            </a:pPr>
            <a:r>
              <a:rPr lang="ko-KR" altLang="en-US" sz="1800" dirty="0" smtClean="0"/>
              <a:t>발생 </a:t>
            </a:r>
            <a:r>
              <a:rPr lang="ko-KR" altLang="en-US" sz="1800" dirty="0" err="1" smtClean="0"/>
              <a:t>원인별로</a:t>
            </a:r>
            <a:r>
              <a:rPr lang="ko-KR" altLang="en-US" sz="1800" dirty="0" smtClean="0"/>
              <a:t> 재활사업주체의 다양성 </a:t>
            </a:r>
            <a:r>
              <a:rPr lang="en-US" altLang="ko-KR" sz="1800" dirty="0" smtClean="0"/>
              <a:t>: </a:t>
            </a:r>
            <a:r>
              <a:rPr lang="ko-KR" altLang="en-US" sz="1800" dirty="0" err="1" smtClean="0"/>
              <a:t>공적사회보험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사회부조 등</a:t>
            </a:r>
            <a:endParaRPr lang="en-US" altLang="ko-KR" sz="1800" dirty="0" smtClean="0"/>
          </a:p>
          <a:p>
            <a:pPr marL="804863" indent="-255588">
              <a:lnSpc>
                <a:spcPct val="120000"/>
              </a:lnSpc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장점</a:t>
            </a:r>
            <a:r>
              <a:rPr lang="en-US" altLang="ko-KR" sz="1800" dirty="0" smtClean="0"/>
              <a:t>(</a:t>
            </a:r>
            <a:r>
              <a:rPr lang="ko-KR" altLang="en-US" sz="1800" dirty="0" err="1" smtClean="0"/>
              <a:t>원인별</a:t>
            </a:r>
            <a:r>
              <a:rPr lang="ko-KR" altLang="en-US" sz="1800" dirty="0" smtClean="0"/>
              <a:t>·</a:t>
            </a:r>
            <a:r>
              <a:rPr lang="ko-KR" altLang="en-US" sz="1800" dirty="0" err="1" smtClean="0"/>
              <a:t>특성별로</a:t>
            </a:r>
            <a:r>
              <a:rPr lang="ko-KR" altLang="en-US" sz="1800" dirty="0" smtClean="0"/>
              <a:t> 전문적 서비스 제공</a:t>
            </a:r>
            <a:r>
              <a:rPr lang="en-US" altLang="ko-KR" sz="1800" dirty="0" smtClean="0"/>
              <a:t>)</a:t>
            </a:r>
          </a:p>
          <a:p>
            <a:pPr marL="804863" indent="-255588">
              <a:lnSpc>
                <a:spcPct val="120000"/>
              </a:lnSpc>
              <a:buNone/>
            </a:pPr>
            <a:r>
              <a:rPr lang="en-US" altLang="ko-KR" sz="1800" dirty="0" smtClean="0"/>
              <a:t>② </a:t>
            </a:r>
            <a:r>
              <a:rPr lang="ko-KR" altLang="en-US" sz="1800" dirty="0" smtClean="0"/>
              <a:t>단점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복잡성으로 인한 불편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형평성 시비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중복 또는 누락 등 행정적 낭비</a:t>
            </a:r>
            <a:r>
              <a:rPr lang="en-US" altLang="ko-KR" sz="1800" dirty="0" smtClean="0"/>
              <a:t>)</a:t>
            </a:r>
          </a:p>
          <a:p>
            <a:pPr marL="804863" indent="-255588">
              <a:lnSpc>
                <a:spcPct val="120000"/>
              </a:lnSpc>
              <a:buNone/>
            </a:pPr>
            <a:endParaRPr lang="en-US" altLang="ko-KR" sz="1000" dirty="0" smtClean="0"/>
          </a:p>
          <a:p>
            <a:pPr marL="536575" indent="-255588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독일의 재활사업조정법</a:t>
            </a:r>
            <a:endParaRPr lang="en-US" altLang="ko-KR" sz="1800" dirty="0" smtClean="0"/>
          </a:p>
          <a:p>
            <a:pPr marL="536575" indent="-169863">
              <a:lnSpc>
                <a:spcPct val="120000"/>
              </a:lnSpc>
            </a:pPr>
            <a:r>
              <a:rPr lang="en-US" altLang="ko-KR" sz="1800" dirty="0" smtClean="0"/>
              <a:t>1974</a:t>
            </a:r>
            <a:r>
              <a:rPr lang="ko-KR" altLang="en-US" sz="1800" dirty="0" smtClean="0"/>
              <a:t>년 기구의 통합 대신 개별 주체들 간 업무의 연계성과 사업내용의 </a:t>
            </a:r>
            <a:endParaRPr lang="en-US" altLang="ko-KR" sz="1800" dirty="0" smtClean="0"/>
          </a:p>
          <a:p>
            <a:pPr marL="536575" indent="-169863">
              <a:lnSpc>
                <a:spcPct val="12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표준화를 목적으로 제정</a:t>
            </a:r>
            <a:endParaRPr lang="en-US" altLang="ko-KR" sz="1800" dirty="0" smtClean="0"/>
          </a:p>
          <a:p>
            <a:pPr marL="536400" indent="-169200">
              <a:lnSpc>
                <a:spcPct val="120000"/>
              </a:lnSpc>
            </a:pPr>
            <a:r>
              <a:rPr lang="ko-KR" altLang="en-US" sz="1800" dirty="0" smtClean="0"/>
              <a:t>공동사업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안내 및 상담과 공동의 행정전달체계 운영</a:t>
            </a:r>
            <a:endParaRPr lang="en-US" altLang="ko-KR" sz="1800" dirty="0" smtClean="0"/>
          </a:p>
          <a:p>
            <a:pPr marL="536575" indent="-169863">
              <a:lnSpc>
                <a:spcPct val="120000"/>
              </a:lnSpc>
            </a:pPr>
            <a:r>
              <a:rPr lang="ko-KR" altLang="en-US" sz="1800" dirty="0" smtClean="0"/>
              <a:t>총괄계획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의료재활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직업재활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사회재활의 유기적 연계성을 유지하여 사업의 </a:t>
            </a:r>
            <a:endParaRPr lang="en-US" altLang="ko-KR" sz="1800" dirty="0" smtClean="0"/>
          </a:p>
          <a:p>
            <a:pPr marL="536575" indent="-169863">
              <a:lnSpc>
                <a:spcPct val="120000"/>
              </a:lnSpc>
              <a:buNone/>
            </a:pPr>
            <a:r>
              <a:rPr lang="en-US" altLang="ko-KR" sz="1800" dirty="0" smtClean="0"/>
              <a:t>                </a:t>
            </a:r>
            <a:r>
              <a:rPr lang="ko-KR" altLang="en-US" sz="1800" dirty="0" smtClean="0"/>
              <a:t>효과성과 비용 효율성 도모</a:t>
            </a:r>
            <a:endParaRPr lang="en-US" altLang="ko-KR" sz="1800" dirty="0" smtClean="0"/>
          </a:p>
          <a:p>
            <a:pPr marL="622300" indent="-255588">
              <a:lnSpc>
                <a:spcPct val="120000"/>
              </a:lnSpc>
            </a:pPr>
            <a:r>
              <a:rPr lang="ko-KR" altLang="en-US" sz="1800" dirty="0" smtClean="0"/>
              <a:t>재활사업의 </a:t>
            </a:r>
            <a:r>
              <a:rPr lang="ko-KR" altLang="en-US" sz="1800" dirty="0" err="1" smtClean="0"/>
              <a:t>적시성</a:t>
            </a:r>
            <a:r>
              <a:rPr lang="ko-KR" altLang="en-US" sz="1800" dirty="0" smtClean="0"/>
              <a:t> 유지를 위해 우선적 책임주체를 법으로 명시</a:t>
            </a:r>
            <a:endParaRPr lang="en-US" altLang="ko-KR" sz="1800" dirty="0" smtClean="0"/>
          </a:p>
          <a:p>
            <a:pPr marL="622300" indent="-255588">
              <a:lnSpc>
                <a:spcPct val="120000"/>
              </a:lnSpc>
              <a:buNone/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14456" y="6143644"/>
            <a:ext cx="6115064" cy="400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800" dirty="0" smtClean="0"/>
              <a:t>[</a:t>
            </a:r>
            <a:r>
              <a:rPr lang="ko-KR" altLang="en-US" sz="1800" dirty="0" smtClean="0"/>
              <a:t>그림 </a:t>
            </a:r>
            <a:r>
              <a:rPr lang="en-US" altLang="ko-KR" sz="1800" dirty="0" smtClean="0"/>
              <a:t>11-3] </a:t>
            </a:r>
            <a:r>
              <a:rPr lang="ko-KR" altLang="en-US" sz="1800" dirty="0" smtClean="0"/>
              <a:t>독일의 재활사업 운영 주체 구성도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교재 </a:t>
            </a:r>
            <a:r>
              <a:rPr lang="en-US" altLang="ko-KR" sz="1800" dirty="0" smtClean="0"/>
              <a:t>286P</a:t>
            </a:r>
            <a:endParaRPr lang="ko-KR" altLang="en-US" sz="1800" dirty="0"/>
          </a:p>
        </p:txBody>
      </p:sp>
      <p:grpSp>
        <p:nvGrpSpPr>
          <p:cNvPr id="29" name="그룹 28"/>
          <p:cNvGrpSpPr/>
          <p:nvPr/>
        </p:nvGrpSpPr>
        <p:grpSpPr>
          <a:xfrm>
            <a:off x="570680" y="1143781"/>
            <a:ext cx="8074874" cy="1214443"/>
            <a:chOff x="570680" y="1143781"/>
            <a:chExt cx="8074874" cy="1214443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571472" y="1714488"/>
              <a:ext cx="8072494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rot="5400000" flipH="1" flipV="1">
              <a:off x="3821905" y="1750209"/>
              <a:ext cx="1214443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 flipV="1">
              <a:off x="250003" y="2035959"/>
              <a:ext cx="642942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rot="5400000" flipH="1" flipV="1">
              <a:off x="1465241" y="2035165"/>
              <a:ext cx="642942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rot="5400000" flipH="1" flipV="1">
              <a:off x="2822563" y="2035165"/>
              <a:ext cx="642942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 rot="5400000" flipH="1" flipV="1">
              <a:off x="5537207" y="2035165"/>
              <a:ext cx="642942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rot="5400000" flipH="1" flipV="1">
              <a:off x="7037405" y="2035165"/>
              <a:ext cx="642942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rot="5400000" flipH="1" flipV="1">
              <a:off x="8323289" y="2035165"/>
              <a:ext cx="642942" cy="158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직사각형 3"/>
          <p:cNvSpPr/>
          <p:nvPr/>
        </p:nvSpPr>
        <p:spPr>
          <a:xfrm>
            <a:off x="2571736" y="785794"/>
            <a:ext cx="3929090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재활사업 운영 주체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42844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/>
              <a:t>∙</a:t>
            </a:r>
            <a:endParaRPr lang="ko-KR" altLang="en-US" sz="1200" dirty="0"/>
          </a:p>
        </p:txBody>
      </p:sp>
      <p:sp>
        <p:nvSpPr>
          <p:cNvPr id="32" name="직사각형 31"/>
          <p:cNvSpPr/>
          <p:nvPr/>
        </p:nvSpPr>
        <p:spPr>
          <a:xfrm>
            <a:off x="1428728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2786050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4071934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6929454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5500694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8143900" y="2357430"/>
            <a:ext cx="785818" cy="35719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-32" y="235743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공적</a:t>
            </a:r>
            <a:endParaRPr lang="en-US" altLang="ko-KR" sz="15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의료보험</a:t>
            </a:r>
            <a:endParaRPr lang="ko-KR" altLang="en-US" sz="15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285852" y="235743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공적</a:t>
            </a:r>
            <a:endParaRPr lang="en-US" altLang="ko-KR" sz="15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연금보험</a:t>
            </a:r>
            <a:endParaRPr lang="ko-KR" altLang="en-US" sz="15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643174" y="2428868"/>
            <a:ext cx="10715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공적</a:t>
            </a:r>
            <a:endParaRPr lang="en-US" altLang="ko-KR" sz="15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실업보험</a:t>
            </a:r>
            <a:endParaRPr lang="ko-KR" altLang="en-US" sz="15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929058" y="2428868"/>
            <a:ext cx="10715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smtClean="0">
                <a:solidFill>
                  <a:schemeClr val="tx1"/>
                </a:solidFill>
              </a:rPr>
              <a:t>공적</a:t>
            </a:r>
            <a:endParaRPr lang="en-US" altLang="ko-KR" sz="15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산재보험</a:t>
            </a:r>
            <a:endParaRPr lang="en-US" altLang="ko-KR" sz="1500" dirty="0" smtClean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5357818" y="2428868"/>
            <a:ext cx="10715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사회</a:t>
            </a:r>
            <a:endParaRPr lang="en-US" altLang="ko-KR" sz="15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500" dirty="0" err="1" smtClean="0">
                <a:solidFill>
                  <a:schemeClr val="tx1"/>
                </a:solidFill>
              </a:rPr>
              <a:t>부조청</a:t>
            </a:r>
            <a:endParaRPr lang="en-US" altLang="ko-KR" sz="1500" dirty="0" smtClean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6786578" y="2428868"/>
            <a:ext cx="10715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청소년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부조공익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기관</a:t>
            </a:r>
            <a:endParaRPr lang="en-US" altLang="ko-KR" sz="1400" dirty="0" smtClean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8001024" y="2428868"/>
            <a:ext cx="107157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</a:rPr>
              <a:t>연방</a:t>
            </a:r>
            <a:endParaRPr lang="en-US" altLang="ko-KR" sz="15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500" dirty="0" err="1" smtClean="0">
                <a:solidFill>
                  <a:schemeClr val="tx1"/>
                </a:solidFill>
              </a:rPr>
              <a:t>원호청</a:t>
            </a:r>
            <a:endParaRPr lang="en-US" altLang="ko-KR" sz="1500" dirty="0" smtClean="0">
              <a:solidFill>
                <a:schemeClr val="tx1"/>
              </a:solidFill>
            </a:endParaRPr>
          </a:p>
        </p:txBody>
      </p:sp>
      <p:cxnSp>
        <p:nvCxnSpPr>
          <p:cNvPr id="46" name="직선 연결선 45"/>
          <p:cNvCxnSpPr/>
          <p:nvPr/>
        </p:nvCxnSpPr>
        <p:spPr>
          <a:xfrm>
            <a:off x="142876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1428728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>
            <a:off x="2786050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>
            <a:off x="4071934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5500694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6929454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8143900" y="3000372"/>
            <a:ext cx="785786" cy="158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71406" y="414338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지역질병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금고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직장 질병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금고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동업조합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질병금고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선원 질병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금고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보충금고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연방광산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노동자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조합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</a:t>
            </a:r>
            <a:r>
              <a:rPr lang="ko-KR" altLang="en-US" sz="1200" dirty="0" smtClean="0">
                <a:solidFill>
                  <a:schemeClr val="tx1"/>
                </a:solidFill>
              </a:rPr>
              <a:t>농민 질병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금고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357290" y="4071942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주보험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  관리공단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철도보험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관리공단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선원금고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사무직근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로자연방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보험공단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연방광산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노동자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조합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농민 노령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금고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2714612" y="3143248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주고용청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지방고용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청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4000496" y="4143380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공업부문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산재보험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조합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선원산재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보험조합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ko-KR" sz="1200" dirty="0" smtClean="0">
                <a:solidFill>
                  <a:schemeClr val="tx1"/>
                </a:solidFill>
              </a:rPr>
              <a:t>•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농업부문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산재보험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ko-KR" sz="1200" dirty="0" smtClean="0">
                <a:solidFill>
                  <a:schemeClr val="tx1"/>
                </a:solidFill>
              </a:rPr>
              <a:t>•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지자체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산재보험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연맹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ko-KR" sz="1200" dirty="0" smtClean="0">
                <a:solidFill>
                  <a:schemeClr val="tx1"/>
                </a:solidFill>
              </a:rPr>
              <a:t>•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연방∙주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정부∙</a:t>
            </a:r>
            <a:r>
              <a:rPr lang="ko-KR" altLang="en-US" sz="1200" spc="-150" dirty="0" smtClean="0">
                <a:solidFill>
                  <a:schemeClr val="tx1"/>
                </a:solidFill>
              </a:rPr>
              <a:t>지자</a:t>
            </a:r>
            <a:endParaRPr lang="en-US" altLang="ko-KR" sz="1200" spc="-150" dirty="0" smtClean="0">
              <a:solidFill>
                <a:schemeClr val="tx1"/>
              </a:solidFill>
            </a:endParaRPr>
          </a:p>
          <a:p>
            <a:r>
              <a:rPr lang="en-US" altLang="ko-KR" sz="1200" spc="-15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spc="-150" dirty="0" err="1" smtClean="0">
                <a:solidFill>
                  <a:schemeClr val="tx1"/>
                </a:solidFill>
              </a:rPr>
              <a:t>체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수행청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ko-KR" sz="1200" dirty="0" smtClean="0">
                <a:solidFill>
                  <a:schemeClr val="tx1"/>
                </a:solidFill>
              </a:rPr>
              <a:t>•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소방재해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보험금고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5429256" y="3357562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광역단체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사회부조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지자체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사회부조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6858016" y="364331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광역단체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청소년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부조공익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기관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지자체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청소년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부조공익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기관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8072430" y="3286124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주원호청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자치단체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원호청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ko-KR" altLang="en-US" sz="1200" dirty="0" smtClean="0">
                <a:solidFill>
                  <a:schemeClr val="tx1"/>
                </a:solidFill>
              </a:rPr>
              <a:t>사회원호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청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412875"/>
            <a:ext cx="8677306" cy="45164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sz="1800" dirty="0" smtClean="0"/>
              <a:t>독일 재활사업조정법 평가</a:t>
            </a:r>
            <a:endParaRPr lang="en-US" altLang="ko-KR" sz="1800" dirty="0" smtClean="0"/>
          </a:p>
          <a:p>
            <a:pPr marL="450850" indent="-255588">
              <a:lnSpc>
                <a:spcPct val="150000"/>
              </a:lnSpc>
              <a:buNone/>
            </a:pPr>
            <a:r>
              <a:rPr lang="ko-KR" altLang="ko-KR" sz="1800" dirty="0" smtClean="0"/>
              <a:t>·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원인주의 원칙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다양한 재활사업자의 유지</a:t>
            </a:r>
            <a:endParaRPr lang="en-US" altLang="ko-KR" sz="1800" dirty="0" smtClean="0"/>
          </a:p>
          <a:p>
            <a:pPr marL="450850" indent="-255588">
              <a:lnSpc>
                <a:spcPct val="150000"/>
              </a:lnSpc>
              <a:buNone/>
            </a:pPr>
            <a:r>
              <a:rPr lang="ko-KR" altLang="ko-KR" sz="1800" dirty="0" smtClean="0"/>
              <a:t>·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부분적 결과주의 적용</a:t>
            </a:r>
            <a:endParaRPr lang="en-US" altLang="ko-KR" sz="1800" dirty="0" smtClean="0"/>
          </a:p>
          <a:p>
            <a:pPr marL="719138" indent="-352425">
              <a:lnSpc>
                <a:spcPct val="150000"/>
              </a:lnSpc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업무의 연계와 공동사업으로 사업의 중복문제와 행정적 낭비요인 최소화</a:t>
            </a:r>
            <a:endParaRPr lang="en-US" altLang="ko-KR" sz="1800" dirty="0" smtClean="0"/>
          </a:p>
          <a:p>
            <a:pPr marL="719138" indent="-352425">
              <a:lnSpc>
                <a:spcPct val="150000"/>
              </a:lnSpc>
              <a:buNone/>
            </a:pPr>
            <a:r>
              <a:rPr lang="ko-KR" altLang="en-US" sz="1800" dirty="0" smtClean="0"/>
              <a:t>② 장애발생의 원인에 상관없이 모든 장애인에게 기본적 수준 이상의 재활급여 보장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534430" cy="6167459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dirty="0" smtClean="0"/>
              <a:t>2. </a:t>
            </a:r>
            <a:r>
              <a:rPr lang="ko-KR" altLang="en-US" sz="2400" dirty="0" smtClean="0"/>
              <a:t>개념정의와 사회복지제도의 설계</a:t>
            </a:r>
            <a:endParaRPr lang="en-US" altLang="ko-KR" sz="2400" dirty="0" smtClean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 marL="536575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2000" dirty="0" smtClean="0"/>
              <a:t> </a:t>
            </a:r>
            <a:r>
              <a:rPr lang="ko-KR" altLang="en-US" sz="1800" dirty="0" smtClean="0"/>
              <a:t>논점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애로요인의 개념정의에 따라 제도적 대응방안 차이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질병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피해 존속기간의 </a:t>
            </a:r>
            <a:r>
              <a:rPr lang="ko-KR" altLang="en-US" sz="1800" dirty="0" err="1" smtClean="0"/>
              <a:t>단기성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치유 가능성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장애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병리현상의 </a:t>
            </a:r>
            <a:r>
              <a:rPr lang="ko-KR" altLang="en-US" sz="1800" dirty="0" err="1" smtClean="0"/>
              <a:t>장기성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치유의 불가능성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공통점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의료서비스의 필요성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근로능력과 일상생활의 유지능력 제한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질병 또는 장애 개념구분의 모호성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치매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중풍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정신질환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심장병</a:t>
            </a:r>
            <a:r>
              <a:rPr lang="en-US" altLang="ko-KR" sz="1800" dirty="0" smtClean="0"/>
              <a:t>·</a:t>
            </a:r>
            <a:r>
              <a:rPr lang="ko-KR" altLang="en-US" sz="1800" dirty="0" err="1" smtClean="0"/>
              <a:t>중증암</a:t>
            </a:r>
            <a:r>
              <a:rPr lang="ko-KR" altLang="en-US" sz="1800" dirty="0" smtClean="0"/>
              <a:t> 등 만성질환</a:t>
            </a:r>
            <a:endParaRPr lang="en-US" altLang="ko-KR" sz="1800" dirty="0" smtClean="0"/>
          </a:p>
          <a:p>
            <a:pPr marL="536575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질병의 개념정의</a:t>
            </a:r>
            <a:r>
              <a:rPr lang="en-US" altLang="ko-KR" sz="1800" dirty="0" smtClean="0"/>
              <a:t>(</a:t>
            </a:r>
            <a:r>
              <a:rPr lang="ko-KR" altLang="en-US" sz="1800" dirty="0" err="1" smtClean="0"/>
              <a:t>단기성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치유가능성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를 완화할 경우 현행 의료보험제도의 </a:t>
            </a:r>
            <a:endParaRPr lang="en-US" altLang="ko-KR" sz="1800" dirty="0" smtClean="0"/>
          </a:p>
          <a:p>
            <a:pPr marL="536575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역할범위 확대 가능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장기요양보험제도의 기능을 흡수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치매나 중풍 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 smtClean="0"/>
              <a:t>의료적 서비스 </a:t>
            </a:r>
            <a:r>
              <a:rPr lang="en-US" altLang="ko-KR" sz="1800" dirty="0" smtClean="0"/>
              <a:t>+ ② </a:t>
            </a:r>
            <a:r>
              <a:rPr lang="ko-KR" altLang="en-US" sz="1800" dirty="0" smtClean="0"/>
              <a:t>수발 서비스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: </a:t>
            </a:r>
            <a:r>
              <a:rPr lang="ko-KR" altLang="en-US" sz="1800" dirty="0" smtClean="0"/>
              <a:t>의료보험제도의 간병급여의 기능으로 해결 가능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1006" y="1457324"/>
            <a:ext cx="8820150" cy="5114948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sz="2400" b="1" dirty="0" smtClean="0"/>
              <a:t>1. </a:t>
            </a:r>
            <a:r>
              <a:rPr lang="ko-KR" altLang="en-US" sz="2400" b="1" dirty="0" smtClean="0"/>
              <a:t>사회적 애로요인의 내용</a:t>
            </a:r>
            <a:endParaRPr lang="en-US" altLang="ko-KR" sz="2400" b="1" dirty="0" smtClean="0"/>
          </a:p>
          <a:p>
            <a:pPr marL="450850" indent="-255588">
              <a:lnSpc>
                <a:spcPct val="13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사회문제</a:t>
            </a:r>
            <a:endParaRPr lang="en-US" altLang="ko-KR" sz="1800" dirty="0" smtClean="0"/>
          </a:p>
          <a:p>
            <a:pPr marL="536575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사회의 기본구조를 원인으로 발생하는 다양한 사회적 병리현상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사회적 애로요인</a:t>
            </a:r>
            <a:endParaRPr lang="en-US" altLang="ko-KR" sz="1800" dirty="0" smtClean="0"/>
          </a:p>
          <a:p>
            <a:pPr marL="536575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사회적 병리현상을 원인으로 하여 발생하게 되는 생존의 위기현상</a:t>
            </a:r>
            <a:endParaRPr lang="en-US" altLang="ko-KR" sz="1800" dirty="0" smtClean="0"/>
          </a:p>
          <a:p>
            <a:pPr marL="536575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(</a:t>
            </a:r>
            <a:r>
              <a:rPr lang="ko-KR" altLang="en-US" sz="1800" dirty="0" smtClean="0"/>
              <a:t>사회적 위험과 부정적 사회현상</a:t>
            </a:r>
            <a:r>
              <a:rPr lang="en-US" altLang="ko-KR" sz="1800" dirty="0" smtClean="0"/>
              <a:t>)</a:t>
            </a:r>
          </a:p>
          <a:p>
            <a:pPr marL="622300" indent="-255588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 smtClean="0"/>
              <a:t>가치판단의 문제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사회적 애로요인의 범주 선택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 smtClean="0"/>
              <a:t>전통적 사회의 생존권 문제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농촌부문과 도시부문</a:t>
            </a:r>
            <a:endParaRPr lang="en-US" altLang="ko-KR" sz="1800" dirty="0" smtClean="0"/>
          </a:p>
          <a:p>
            <a:pPr marL="536575" indent="-169863"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 smtClean="0"/>
              <a:t> 근대화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산업화</a:t>
            </a:r>
            <a:r>
              <a:rPr lang="en-US" altLang="ko-KR" sz="1800" dirty="0" smtClean="0"/>
              <a:t>)  : </a:t>
            </a:r>
            <a:r>
              <a:rPr lang="ko-KR" altLang="en-US" sz="1800" dirty="0" smtClean="0"/>
              <a:t>경제적 차원의 산업구조의 변화와 국민생활의 차원에서 사회</a:t>
            </a:r>
            <a:endParaRPr lang="en-US" altLang="ko-KR" sz="1800" dirty="0" smtClean="0"/>
          </a:p>
          <a:p>
            <a:pPr marL="536575" indent="-169863"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.. </a:t>
            </a:r>
            <a:r>
              <a:rPr lang="ko-KR" altLang="en-US" sz="1800" dirty="0" smtClean="0"/>
              <a:t>구조의 변화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임금근로계층의 양산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인구의 도시집중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핵가족화</a:t>
            </a:r>
            <a:r>
              <a:rPr lang="en-US" altLang="ko-KR" sz="1800" dirty="0" smtClean="0"/>
              <a:t>)</a:t>
            </a:r>
          </a:p>
          <a:p>
            <a:pPr marL="622300" indent="-255588"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 smtClean="0"/>
              <a:t>근대사회의 문제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사회적 애로요인의 양산과 전통적 </a:t>
            </a:r>
            <a:r>
              <a:rPr lang="ko-KR" altLang="en-US" sz="1800" dirty="0" err="1" smtClean="0"/>
              <a:t>사회안전망의</a:t>
            </a:r>
            <a:r>
              <a:rPr lang="ko-KR" altLang="en-US" sz="1800" dirty="0" smtClean="0"/>
              <a:t> 기능 상실</a:t>
            </a:r>
            <a:endParaRPr lang="en-US" altLang="ko-KR" sz="1800" dirty="0" smtClean="0"/>
          </a:p>
          <a:p>
            <a:pPr marL="622300" indent="-255588">
              <a:lnSpc>
                <a:spcPct val="130000"/>
              </a:lnSpc>
              <a:spcBef>
                <a:spcPts val="300"/>
              </a:spcBef>
            </a:pPr>
            <a:r>
              <a:rPr lang="ko-KR" altLang="en-US" sz="1800" dirty="0" smtClean="0"/>
              <a:t>다양한 종류의 사회복지제도 도입 필요성 대두</a:t>
            </a:r>
            <a:endParaRPr lang="ko-KR" altLang="en-US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500050"/>
            <a:ext cx="8229600" cy="714372"/>
          </a:xfrm>
        </p:spPr>
        <p:txBody>
          <a:bodyPr>
            <a:norm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1</a:t>
            </a:r>
            <a:r>
              <a:rPr lang="ko-KR" altLang="en-US" sz="2800" b="1" dirty="0" smtClean="0"/>
              <a:t>절 사회적 애로요인의 내용과 종류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42793"/>
            <a:ext cx="8472518" cy="467222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사회적 애로요인의 종류</a:t>
            </a:r>
            <a:endParaRPr lang="en-US" altLang="ko-KR" sz="2400" b="1" dirty="0" smtClean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800" b="1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사회적 애로요인들에 대한 국가별 대처 상이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ILO(International </a:t>
            </a:r>
            <a:r>
              <a:rPr lang="en-US" altLang="ko-KR" sz="1800" dirty="0" err="1" smtClean="0"/>
              <a:t>Labour</a:t>
            </a:r>
            <a:r>
              <a:rPr lang="en-US" altLang="ko-KR" sz="1800" dirty="0" smtClean="0"/>
              <a:t> Organization)</a:t>
            </a:r>
            <a:r>
              <a:rPr lang="ko-KR" altLang="en-US" sz="1800" dirty="0" smtClean="0"/>
              <a:t>의 </a:t>
            </a:r>
            <a:r>
              <a:rPr lang="en-US" altLang="ko-KR" sz="1800" dirty="0" smtClean="0"/>
              <a:t>1944</a:t>
            </a:r>
            <a:r>
              <a:rPr lang="ko-KR" altLang="en-US" sz="1800" dirty="0" smtClean="0"/>
              <a:t>년 필라델피아 총회</a:t>
            </a:r>
            <a:endParaRPr lang="en-US" altLang="ko-KR" sz="1800" dirty="0" smtClean="0"/>
          </a:p>
          <a:p>
            <a:pPr marL="450850" indent="-841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 smtClean="0"/>
              <a:t>노령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장애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질병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산업재해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부양자의 사망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실업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출산 및 육아</a:t>
            </a:r>
            <a:endParaRPr lang="en-US" altLang="ko-KR" sz="1800" dirty="0" smtClean="0"/>
          </a:p>
          <a:p>
            <a:pPr marL="450850" indent="-84138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그리고 긴급상황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1948</a:t>
            </a:r>
            <a:r>
              <a:rPr lang="ko-KR" altLang="en-US" sz="1800" dirty="0" smtClean="0"/>
              <a:t>년 </a:t>
            </a:r>
            <a:r>
              <a:rPr lang="en-US" altLang="ko-KR" sz="1800" dirty="0" smtClean="0"/>
              <a:t>UN</a:t>
            </a:r>
            <a:r>
              <a:rPr lang="ko-KR" altLang="en-US" sz="1800" dirty="0" smtClean="0"/>
              <a:t>의 일반인권선언과 </a:t>
            </a:r>
            <a:r>
              <a:rPr lang="en-US" altLang="ko-KR" sz="1800" dirty="0" smtClean="0"/>
              <a:t>1961</a:t>
            </a:r>
            <a:r>
              <a:rPr lang="ko-KR" altLang="en-US" sz="1800" dirty="0" smtClean="0"/>
              <a:t>년 유럽사회헌장에서도 채택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 유럽사회헌장</a:t>
            </a:r>
            <a:endParaRPr lang="en-US" altLang="ko-KR" sz="1800" dirty="0" smtClean="0"/>
          </a:p>
          <a:p>
            <a:pPr marL="450850" indent="-841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 smtClean="0"/>
              <a:t>소득보장과 국민의 </a:t>
            </a:r>
            <a:r>
              <a:rPr lang="ko-KR" altLang="en-US" sz="1800" dirty="0" smtClean="0"/>
              <a:t>권리 명시</a:t>
            </a:r>
            <a:endParaRPr lang="en-US" altLang="ko-KR" sz="1800" dirty="0" smtClean="0"/>
          </a:p>
          <a:p>
            <a:pPr marL="450850" indent="-841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(</a:t>
            </a:r>
            <a:r>
              <a:rPr lang="ko-KR" altLang="en-US" sz="1600" dirty="0" smtClean="0"/>
              <a:t>보건 및 건강의 권리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사회적 의료적 원조의 요구권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사회복지서비스의 청구권</a:t>
            </a:r>
            <a:r>
              <a:rPr lang="en-US" altLang="ko-KR" sz="1600" dirty="0" smtClean="0"/>
              <a:t>, </a:t>
            </a:r>
          </a:p>
          <a:p>
            <a:pPr marL="450850" indent="-841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장애인의 직업교육 및 재활의 권리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경제적 사회적 차원의 가족보호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모성보호의 </a:t>
            </a:r>
            <a:r>
              <a:rPr lang="ko-KR" altLang="en-US" sz="1600" dirty="0" smtClean="0"/>
              <a:t>권리</a:t>
            </a:r>
            <a:r>
              <a:rPr lang="en-US" altLang="ko-KR" sz="1600" dirty="0" smtClean="0"/>
              <a:t>)</a:t>
            </a:r>
            <a:endParaRPr lang="ko-KR" altLang="en-US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500174"/>
            <a:ext cx="8478774" cy="5114290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25000"/>
              </a:lnSpc>
              <a:spcBef>
                <a:spcPts val="500"/>
              </a:spcBef>
              <a:buAutoNum type="arabicPeriod"/>
            </a:pPr>
            <a:r>
              <a:rPr lang="ko-KR" altLang="en-US" sz="2400" dirty="0" smtClean="0"/>
              <a:t>사회적 </a:t>
            </a:r>
            <a:r>
              <a:rPr lang="ko-KR" altLang="en-US" sz="2400" dirty="0" smtClean="0"/>
              <a:t>애로요인에 의한 </a:t>
            </a:r>
            <a:r>
              <a:rPr lang="ko-KR" altLang="en-US" sz="2400" dirty="0" smtClean="0"/>
              <a:t>생활상의 </a:t>
            </a:r>
            <a:r>
              <a:rPr lang="ko-KR" altLang="en-US" sz="2400" dirty="0" smtClean="0"/>
              <a:t>문제점</a:t>
            </a:r>
            <a:endParaRPr lang="en-US" altLang="ko-KR" sz="2400" dirty="0" smtClean="0"/>
          </a:p>
          <a:p>
            <a:pPr marL="514350" indent="-514350">
              <a:lnSpc>
                <a:spcPct val="125000"/>
              </a:lnSpc>
              <a:spcBef>
                <a:spcPts val="500"/>
              </a:spcBef>
              <a:buAutoNum type="arabicPeriod"/>
            </a:pPr>
            <a:endParaRPr lang="en-US" altLang="ko-KR" sz="1000" dirty="0" smtClean="0"/>
          </a:p>
          <a:p>
            <a:pPr marL="354013" indent="-244475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000" dirty="0" smtClean="0"/>
              <a:t> </a:t>
            </a:r>
            <a:r>
              <a:rPr lang="ko-KR" altLang="en-US" sz="1800" dirty="0" smtClean="0"/>
              <a:t>생활상의 위기</a:t>
            </a:r>
            <a:endParaRPr lang="en-US" altLang="ko-KR" sz="1800" dirty="0" smtClean="0"/>
          </a:p>
          <a:p>
            <a:pPr marL="354013" indent="-244475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사회적 애로요인이 원인 제공자가 되어 야기하게 되는 별도의 문제</a:t>
            </a:r>
            <a:endParaRPr lang="en-US" altLang="ko-KR" sz="1800" dirty="0" smtClean="0"/>
          </a:p>
          <a:p>
            <a:pPr marL="354013" indent="-244475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(</a:t>
            </a:r>
            <a:r>
              <a:rPr lang="ko-KR" altLang="en-US" sz="1800" dirty="0" smtClean="0"/>
              <a:t>소득문제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비용부담의 문제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심리정서적 문제</a:t>
            </a:r>
            <a:r>
              <a:rPr lang="en-US" altLang="ko-KR" sz="1800" dirty="0" smtClean="0"/>
              <a:t>)</a:t>
            </a:r>
          </a:p>
          <a:p>
            <a:pPr marL="576000" indent="-324000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노령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신체적 노화 → 퇴직과 소득단절</a:t>
            </a:r>
            <a:endParaRPr lang="en-US" altLang="ko-KR" sz="1800" dirty="0" smtClean="0"/>
          </a:p>
          <a:p>
            <a:pPr marL="576000" indent="-324000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질병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신체적 병리 → 비용부담과 소득공백</a:t>
            </a:r>
            <a:endParaRPr lang="en-US" altLang="ko-KR" sz="1800" dirty="0" smtClean="0"/>
          </a:p>
          <a:p>
            <a:pPr marL="450850" indent="-341313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소득문제</a:t>
            </a:r>
            <a:endParaRPr lang="en-US" altLang="ko-KR" sz="1800" dirty="0" smtClean="0"/>
          </a:p>
          <a:p>
            <a:pPr marL="623888" indent="-51435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근로능력이나 근로기회의 상실에 따른 소득단절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생활수준의 하락과 빈곤문제</a:t>
            </a:r>
            <a:r>
              <a:rPr lang="en-US" altLang="ko-KR" sz="1800" dirty="0" smtClean="0"/>
              <a:t>)</a:t>
            </a:r>
          </a:p>
          <a:p>
            <a:pPr marL="576000" indent="-324000" defTabSz="8048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일상생활 유지를 위한 상품의 구매력 제한</a:t>
            </a:r>
            <a:endParaRPr lang="en-US" altLang="ko-KR" sz="1800" dirty="0" smtClean="0"/>
          </a:p>
          <a:p>
            <a:pPr marL="576000" indent="-324000" defTabSz="804863">
              <a:lnSpc>
                <a:spcPct val="125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소득대체적 기능</a:t>
            </a:r>
            <a:r>
              <a:rPr lang="en-US" altLang="ko-KR" sz="1800" dirty="0" smtClean="0"/>
              <a:t>(income substitution function)</a:t>
            </a:r>
            <a:r>
              <a:rPr lang="ko-KR" altLang="en-US" sz="1800" dirty="0" smtClean="0"/>
              <a:t>의 급여</a:t>
            </a:r>
            <a:endParaRPr lang="en-US" altLang="ko-KR" sz="1800" dirty="0" smtClean="0"/>
          </a:p>
          <a:p>
            <a:pPr marL="806450" indent="-514350" defTabSz="804863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 : </a:t>
            </a:r>
            <a:r>
              <a:rPr lang="ko-KR" altLang="en-US" sz="1800" dirty="0" smtClean="0"/>
              <a:t>연금급여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실업급여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상병급여</a:t>
            </a:r>
            <a:r>
              <a:rPr lang="en-US" altLang="ko-KR" sz="1800" dirty="0" smtClean="0"/>
              <a:t>(sick-pay), </a:t>
            </a:r>
            <a:r>
              <a:rPr lang="ko-KR" altLang="en-US" sz="1800" dirty="0" smtClean="0"/>
              <a:t>휴업급여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산전후휴가급여</a:t>
            </a:r>
            <a:r>
              <a:rPr lang="en-US" altLang="ko-KR" sz="1800" dirty="0" smtClean="0"/>
              <a:t>, </a:t>
            </a:r>
          </a:p>
          <a:p>
            <a:pPr marL="806450" indent="-514350" defTabSz="804863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ko-KR" altLang="en-US" sz="1800" dirty="0" smtClean="0"/>
              <a:t>육아휴직급여 등</a:t>
            </a:r>
            <a:endParaRPr lang="en-US" altLang="ko-KR" sz="1800" dirty="0" smtClean="0"/>
          </a:p>
          <a:p>
            <a:pPr marL="514350" indent="-514350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1800" dirty="0" smtClean="0"/>
          </a:p>
          <a:p>
            <a:pPr marL="514350" indent="-514350">
              <a:lnSpc>
                <a:spcPct val="125000"/>
              </a:lnSpc>
              <a:spcBef>
                <a:spcPts val="500"/>
              </a:spcBef>
              <a:buNone/>
            </a:pPr>
            <a:endParaRPr lang="ko-KR" altLang="en-US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269875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2</a:t>
            </a:r>
            <a:r>
              <a:rPr lang="ko-KR" altLang="en-US" sz="2800" b="1" dirty="0" smtClean="0"/>
              <a:t>절 사회적 애로요인과 </a:t>
            </a:r>
            <a:r>
              <a:rPr lang="ko-KR" altLang="en-US" sz="2800" b="1" dirty="0" err="1" smtClean="0"/>
              <a:t>사회안전망의</a:t>
            </a:r>
            <a:r>
              <a:rPr lang="ko-KR" altLang="en-US" sz="2800" b="1" dirty="0" smtClean="0"/>
              <a:t> 역할</a:t>
            </a:r>
            <a:endParaRPr lang="ko-KR" alt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186809"/>
            <a:ext cx="8534430" cy="4742521"/>
          </a:xfrm>
        </p:spPr>
        <p:txBody>
          <a:bodyPr>
            <a:noAutofit/>
          </a:bodyPr>
          <a:lstStyle/>
          <a:p>
            <a:pPr marL="354013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부담능력의 </a:t>
            </a:r>
            <a:r>
              <a:rPr lang="ko-KR" altLang="en-US" sz="1800" dirty="0" smtClean="0"/>
              <a:t>문제</a:t>
            </a:r>
            <a:endParaRPr lang="en-US" altLang="ko-KR" sz="1800" dirty="0" smtClean="0"/>
          </a:p>
          <a:p>
            <a:pPr marL="354013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900" dirty="0" smtClean="0"/>
          </a:p>
          <a:p>
            <a:pPr marL="354013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문제해결을 위한 경제적 부담의 문제</a:t>
            </a:r>
            <a:endParaRPr lang="en-US" altLang="ko-KR" sz="1800" dirty="0" smtClean="0"/>
          </a:p>
          <a:p>
            <a:pPr marL="354013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(</a:t>
            </a:r>
            <a:r>
              <a:rPr lang="ko-KR" altLang="en-US" sz="1800" dirty="0" smtClean="0"/>
              <a:t>질병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거동불편 노인 및 장애인의 수발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다자녀 부양 및 교육 등</a:t>
            </a:r>
            <a:r>
              <a:rPr lang="en-US" altLang="ko-KR" sz="1800" dirty="0" smtClean="0"/>
              <a:t>)</a:t>
            </a:r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소득보충적 기능</a:t>
            </a:r>
            <a:r>
              <a:rPr lang="en-US" altLang="ko-KR" sz="1800" dirty="0" smtClean="0"/>
              <a:t>(income supplement function)</a:t>
            </a:r>
            <a:r>
              <a:rPr lang="ko-KR" altLang="en-US" sz="1800" dirty="0" smtClean="0"/>
              <a:t>의 급여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현금급여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양육수당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아동수당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장애인수당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현물급여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요양급여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재활급여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장기요양급여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각종 시설급여와 재가급여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 등</a:t>
            </a:r>
            <a:endParaRPr lang="en-US" altLang="ko-KR" sz="1800" dirty="0" smtClean="0"/>
          </a:p>
          <a:p>
            <a:pPr marL="354013" indent="-2555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- </a:t>
            </a:r>
            <a:r>
              <a:rPr lang="ko-KR" altLang="en-US" sz="1800" dirty="0" smtClean="0"/>
              <a:t>심리정서적 문제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정서적 혼란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고독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일탈행위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각종 사회복지서비스급여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val="3942278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186809"/>
            <a:ext cx="8534430" cy="4742521"/>
          </a:xfrm>
        </p:spPr>
        <p:txBody>
          <a:bodyPr>
            <a:noAutofit/>
          </a:bodyPr>
          <a:lstStyle/>
          <a:p>
            <a:pPr marL="354013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심리적 정서적 </a:t>
            </a:r>
            <a:r>
              <a:rPr lang="ko-KR" altLang="en-US" sz="1800" dirty="0" smtClean="0"/>
              <a:t>문제</a:t>
            </a:r>
            <a:endParaRPr lang="en-US" altLang="ko-KR" sz="1800" dirty="0" smtClean="0"/>
          </a:p>
          <a:p>
            <a:pPr marL="354013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900" dirty="0" smtClean="0"/>
          </a:p>
          <a:p>
            <a:pPr marL="354013" indent="-2555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사회적 애로요인의 발생에 의해 개인이 겪는 각종 정서적 혼란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사회적 고독 및 일탈행위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퇴직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실업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장애</a:t>
            </a:r>
            <a:r>
              <a:rPr lang="en-US" altLang="ko-KR" sz="1800" dirty="0" smtClean="0"/>
              <a:t>)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일 역할 상실과 인적 교류의 단절은 정신적 충격과 생활상의 지장 초래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당사자에게 다양한 형태의 사회복지서비스 별도 제공하여야 함</a:t>
            </a:r>
            <a:endParaRPr lang="en-US" altLang="ko-KR" sz="1800" dirty="0" smtClean="0"/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endParaRPr lang="en-US" altLang="ko-KR" sz="1000" dirty="0" smtClean="0"/>
          </a:p>
          <a:p>
            <a:pPr marL="354013" indent="-2555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문제의 연쇄적 복합적 발생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일례로 장애 또는 중대질환의 경우</a:t>
            </a:r>
            <a:r>
              <a:rPr lang="en-US" altLang="ko-KR" sz="1800" dirty="0" smtClean="0"/>
              <a:t>)</a:t>
            </a:r>
          </a:p>
          <a:p>
            <a:pPr marL="450850" indent="-255588">
              <a:lnSpc>
                <a:spcPct val="130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연계적이고 전문적인 급여 프로그램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맞춤형 급여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그룹 93"/>
          <p:cNvGrpSpPr/>
          <p:nvPr/>
        </p:nvGrpSpPr>
        <p:grpSpPr>
          <a:xfrm>
            <a:off x="571472" y="428604"/>
            <a:ext cx="7858180" cy="5929354"/>
            <a:chOff x="357158" y="142852"/>
            <a:chExt cx="8286808" cy="6500858"/>
          </a:xfrm>
        </p:grpSpPr>
        <p:grpSp>
          <p:nvGrpSpPr>
            <p:cNvPr id="92" name="그룹 91"/>
            <p:cNvGrpSpPr/>
            <p:nvPr/>
          </p:nvGrpSpPr>
          <p:grpSpPr>
            <a:xfrm>
              <a:off x="1000100" y="1214422"/>
              <a:ext cx="6929486" cy="1285884"/>
              <a:chOff x="857224" y="1714488"/>
              <a:chExt cx="6929486" cy="1285884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857224" y="1714488"/>
                <a:ext cx="1571636" cy="1285884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타원 47"/>
              <p:cNvSpPr/>
              <p:nvPr/>
            </p:nvSpPr>
            <p:spPr>
              <a:xfrm>
                <a:off x="3500430" y="1714488"/>
                <a:ext cx="1571636" cy="1285884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타원 48"/>
              <p:cNvSpPr/>
              <p:nvPr/>
            </p:nvSpPr>
            <p:spPr>
              <a:xfrm>
                <a:off x="6072198" y="1714488"/>
                <a:ext cx="1571636" cy="1285884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직사각형 49"/>
              <p:cNvSpPr/>
              <p:nvPr/>
            </p:nvSpPr>
            <p:spPr>
              <a:xfrm>
                <a:off x="928662" y="2143116"/>
                <a:ext cx="150019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소득문제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직사각형 50"/>
              <p:cNvSpPr/>
              <p:nvPr/>
            </p:nvSpPr>
            <p:spPr>
              <a:xfrm>
                <a:off x="3571868" y="2143116"/>
                <a:ext cx="150019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부담문제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6072198" y="2214554"/>
                <a:ext cx="1714512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심리적∙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정서적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문제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그룹 77"/>
            <p:cNvGrpSpPr/>
            <p:nvPr/>
          </p:nvGrpSpPr>
          <p:grpSpPr>
            <a:xfrm>
              <a:off x="714348" y="3000372"/>
              <a:ext cx="7286676" cy="1143008"/>
              <a:chOff x="571472" y="3786190"/>
              <a:chExt cx="7286676" cy="1143008"/>
            </a:xfrm>
          </p:grpSpPr>
          <p:sp>
            <p:nvSpPr>
              <p:cNvPr id="68" name="직사각형 67"/>
              <p:cNvSpPr/>
              <p:nvPr/>
            </p:nvSpPr>
            <p:spPr>
              <a:xfrm>
                <a:off x="642910" y="3786190"/>
                <a:ext cx="2000264" cy="114300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사각형 68"/>
              <p:cNvSpPr/>
              <p:nvPr/>
            </p:nvSpPr>
            <p:spPr>
              <a:xfrm>
                <a:off x="3286116" y="3786190"/>
                <a:ext cx="2000264" cy="114300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사각형 69"/>
              <p:cNvSpPr/>
              <p:nvPr/>
            </p:nvSpPr>
            <p:spPr>
              <a:xfrm>
                <a:off x="5857884" y="3786190"/>
                <a:ext cx="2000264" cy="114300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사각형 70"/>
              <p:cNvSpPr/>
              <p:nvPr/>
            </p:nvSpPr>
            <p:spPr>
              <a:xfrm>
                <a:off x="571472" y="4143380"/>
                <a:ext cx="2071702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생활수준의 하락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빈곤문제</a:t>
                </a:r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직사각형 71"/>
              <p:cNvSpPr/>
              <p:nvPr/>
            </p:nvSpPr>
            <p:spPr>
              <a:xfrm>
                <a:off x="3286116" y="4143380"/>
                <a:ext cx="2071702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보건∙의료 ∙주택 ∙교육서비스 등의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구매력 부족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5786446" y="4143380"/>
                <a:ext cx="2071702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사회적 고독 ∙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정서적 혼란 ∙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일탈행위</a:t>
                </a:r>
                <a:endParaRPr lang="en-US" altLang="ko-KR" b="1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7" name="직사각형 76"/>
            <p:cNvSpPr/>
            <p:nvPr/>
          </p:nvSpPr>
          <p:spPr>
            <a:xfrm>
              <a:off x="785786" y="4786322"/>
              <a:ext cx="7286676" cy="50006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mtClean="0">
                  <a:solidFill>
                    <a:schemeClr val="tx1"/>
                  </a:solidFill>
                </a:rPr>
                <a:t>일차적 </a:t>
              </a:r>
              <a:r>
                <a:rPr lang="ko-KR" altLang="en-US" dirty="0" err="1" smtClean="0">
                  <a:solidFill>
                    <a:schemeClr val="tx1"/>
                  </a:solidFill>
                </a:rPr>
                <a:t>안전망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91" name="그룹 90"/>
            <p:cNvGrpSpPr/>
            <p:nvPr/>
          </p:nvGrpSpPr>
          <p:grpSpPr>
            <a:xfrm>
              <a:off x="1500166" y="500042"/>
              <a:ext cx="5786478" cy="5286412"/>
              <a:chOff x="1357290" y="928670"/>
              <a:chExt cx="5786478" cy="5286412"/>
            </a:xfrm>
          </p:grpSpPr>
          <p:cxnSp>
            <p:nvCxnSpPr>
              <p:cNvPr id="39" name="직선 화살표 연결선 38"/>
              <p:cNvCxnSpPr/>
              <p:nvPr/>
            </p:nvCxnSpPr>
            <p:spPr>
              <a:xfrm rot="5400000">
                <a:off x="2000232" y="1071546"/>
                <a:ext cx="572298" cy="429422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화살표 연결선 40"/>
              <p:cNvCxnSpPr/>
              <p:nvPr/>
            </p:nvCxnSpPr>
            <p:spPr>
              <a:xfrm rot="16200000" flipH="1">
                <a:off x="6036082" y="1036224"/>
                <a:ext cx="561980" cy="489748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화살표 연결선 42"/>
              <p:cNvCxnSpPr/>
              <p:nvPr/>
            </p:nvCxnSpPr>
            <p:spPr>
              <a:xfrm rot="5400000">
                <a:off x="4001290" y="1213628"/>
                <a:ext cx="571504" cy="1588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화살표 연결선 52"/>
              <p:cNvCxnSpPr/>
              <p:nvPr/>
            </p:nvCxnSpPr>
            <p:spPr>
              <a:xfrm rot="5400000">
                <a:off x="1464844" y="3178570"/>
                <a:ext cx="357190" cy="794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화살표 연결선 54"/>
              <p:cNvCxnSpPr/>
              <p:nvPr/>
            </p:nvCxnSpPr>
            <p:spPr>
              <a:xfrm rot="5400000">
                <a:off x="4106859" y="3178967"/>
                <a:ext cx="357984" cy="794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화살표 연결선 55"/>
              <p:cNvCxnSpPr/>
              <p:nvPr/>
            </p:nvCxnSpPr>
            <p:spPr>
              <a:xfrm rot="5400000">
                <a:off x="6750065" y="3178967"/>
                <a:ext cx="357984" cy="794"/>
              </a:xfrm>
              <a:prstGeom prst="straightConnector1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왼쪽/오른쪽 화살표 56"/>
              <p:cNvSpPr/>
              <p:nvPr/>
            </p:nvSpPr>
            <p:spPr>
              <a:xfrm>
                <a:off x="2571736" y="2285992"/>
                <a:ext cx="785818" cy="214314"/>
              </a:xfrm>
              <a:prstGeom prst="left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왼쪽/오른쪽 화살표 57"/>
              <p:cNvSpPr/>
              <p:nvPr/>
            </p:nvSpPr>
            <p:spPr>
              <a:xfrm>
                <a:off x="5214942" y="2357430"/>
                <a:ext cx="785818" cy="214314"/>
              </a:xfrm>
              <a:prstGeom prst="leftRightArrow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오른쪽 화살표 73"/>
              <p:cNvSpPr/>
              <p:nvPr/>
            </p:nvSpPr>
            <p:spPr>
              <a:xfrm rot="5400000">
                <a:off x="1428728" y="4714884"/>
                <a:ext cx="357190" cy="500066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오른쪽 화살표 74"/>
              <p:cNvSpPr/>
              <p:nvPr/>
            </p:nvSpPr>
            <p:spPr>
              <a:xfrm rot="5400000">
                <a:off x="4071934" y="4714884"/>
                <a:ext cx="357190" cy="500066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오른쪽 화살표 75"/>
              <p:cNvSpPr/>
              <p:nvPr/>
            </p:nvSpPr>
            <p:spPr>
              <a:xfrm rot="5400000">
                <a:off x="6715140" y="4714884"/>
                <a:ext cx="357190" cy="500066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오른쪽 화살표 86"/>
              <p:cNvSpPr/>
              <p:nvPr/>
            </p:nvSpPr>
            <p:spPr>
              <a:xfrm rot="5400000">
                <a:off x="1428728" y="5786454"/>
                <a:ext cx="357190" cy="500066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오른쪽 화살표 87"/>
              <p:cNvSpPr/>
              <p:nvPr/>
            </p:nvSpPr>
            <p:spPr>
              <a:xfrm rot="5400000">
                <a:off x="4071934" y="5786454"/>
                <a:ext cx="357190" cy="500066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오른쪽 화살표 88"/>
              <p:cNvSpPr/>
              <p:nvPr/>
            </p:nvSpPr>
            <p:spPr>
              <a:xfrm rot="5400000">
                <a:off x="6715140" y="5786454"/>
                <a:ext cx="357190" cy="500066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0" name="직사각형 89"/>
            <p:cNvSpPr/>
            <p:nvPr/>
          </p:nvSpPr>
          <p:spPr>
            <a:xfrm>
              <a:off x="785786" y="5857892"/>
              <a:ext cx="7286676" cy="50006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이차적 </a:t>
              </a:r>
              <a:r>
                <a:rPr lang="ko-KR" altLang="en-US" dirty="0" err="1" smtClean="0">
                  <a:solidFill>
                    <a:schemeClr val="tx1"/>
                  </a:solidFill>
                </a:rPr>
                <a:t>안전망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최후의 </a:t>
              </a:r>
              <a:r>
                <a:rPr lang="ko-KR" altLang="en-US" dirty="0" err="1" smtClean="0">
                  <a:solidFill>
                    <a:schemeClr val="tx1"/>
                  </a:solidFill>
                </a:rPr>
                <a:t>안전망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857356" y="285728"/>
              <a:ext cx="5357850" cy="500066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사회적 애로요인들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3" name="직사각형 92"/>
            <p:cNvSpPr/>
            <p:nvPr/>
          </p:nvSpPr>
          <p:spPr>
            <a:xfrm>
              <a:off x="357158" y="142852"/>
              <a:ext cx="8286808" cy="65008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5" name="직사각형 94"/>
          <p:cNvSpPr/>
          <p:nvPr/>
        </p:nvSpPr>
        <p:spPr>
          <a:xfrm>
            <a:off x="500034" y="6429420"/>
            <a:ext cx="6572296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chemeClr val="tx1"/>
                </a:solidFill>
              </a:rPr>
              <a:t>[</a:t>
            </a:r>
            <a:r>
              <a:rPr lang="ko-KR" altLang="en-US" sz="1600" dirty="0" smtClean="0">
                <a:solidFill>
                  <a:schemeClr val="tx1"/>
                </a:solidFill>
              </a:rPr>
              <a:t>그림</a:t>
            </a:r>
            <a:r>
              <a:rPr lang="en-US" altLang="ko-KR" sz="1600" dirty="0" smtClean="0">
                <a:solidFill>
                  <a:schemeClr val="tx1"/>
                </a:solidFill>
              </a:rPr>
              <a:t>11-1] </a:t>
            </a:r>
            <a:r>
              <a:rPr lang="ko-KR" altLang="en-US" sz="1600" dirty="0" smtClean="0">
                <a:solidFill>
                  <a:schemeClr val="tx1"/>
                </a:solidFill>
              </a:rPr>
              <a:t>사회적 애로요인에 대처한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사회안전망의</a:t>
            </a:r>
            <a:r>
              <a:rPr lang="ko-KR" altLang="en-US" sz="1600" dirty="0" smtClean="0">
                <a:solidFill>
                  <a:schemeClr val="tx1"/>
                </a:solidFill>
              </a:rPr>
              <a:t> 체계</a:t>
            </a:r>
            <a:r>
              <a:rPr lang="en-US" altLang="ko-KR" sz="1600" dirty="0" smtClean="0">
                <a:solidFill>
                  <a:schemeClr val="tx1"/>
                </a:solidFill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</a:rPr>
              <a:t>교재 </a:t>
            </a:r>
            <a:r>
              <a:rPr lang="en-US" altLang="ko-KR" sz="1600" dirty="0" smtClean="0">
                <a:solidFill>
                  <a:schemeClr val="tx1"/>
                </a:solidFill>
              </a:rPr>
              <a:t>271P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833441"/>
            <a:ext cx="8692896" cy="5381641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err="1" smtClean="0"/>
              <a:t>사회안전망</a:t>
            </a:r>
            <a:r>
              <a:rPr lang="en-US" altLang="ko-KR" sz="2400" b="1" dirty="0" smtClean="0"/>
              <a:t>(social safety net: SSN)</a:t>
            </a:r>
            <a:r>
              <a:rPr lang="ko-KR" altLang="en-US" sz="2400" b="1" dirty="0" smtClean="0"/>
              <a:t>의 </a:t>
            </a:r>
            <a:r>
              <a:rPr lang="ko-KR" altLang="en-US" sz="2400" b="1" dirty="0" smtClean="0"/>
              <a:t>종류와 기능</a:t>
            </a:r>
            <a:endParaRPr lang="en-US" altLang="ko-KR" sz="2400" b="1" dirty="0" smtClean="0"/>
          </a:p>
          <a:p>
            <a:pPr marL="720725" indent="-514350">
              <a:lnSpc>
                <a:spcPct val="130000"/>
              </a:lnSpc>
              <a:buNone/>
            </a:pPr>
            <a:endParaRPr lang="en-US" altLang="ko-KR" sz="1000" dirty="0" smtClean="0"/>
          </a:p>
          <a:p>
            <a:pPr marL="720725" indent="-514350">
              <a:lnSpc>
                <a:spcPct val="130000"/>
              </a:lnSpc>
              <a:buNone/>
            </a:pPr>
            <a:r>
              <a:rPr lang="en-US" altLang="ko-KR" sz="1800" dirty="0" smtClean="0"/>
              <a:t>1) </a:t>
            </a:r>
            <a:r>
              <a:rPr lang="ko-KR" altLang="en-US" sz="1800" dirty="0" smtClean="0"/>
              <a:t>일차적 </a:t>
            </a:r>
            <a:r>
              <a:rPr lang="ko-KR" altLang="en-US" sz="1800" dirty="0" err="1" smtClean="0"/>
              <a:t>안전망</a:t>
            </a:r>
            <a:r>
              <a:rPr lang="en-US" altLang="ko-KR" sz="1800" dirty="0" smtClean="0"/>
              <a:t>(primary SSN)</a:t>
            </a:r>
          </a:p>
          <a:p>
            <a:pPr marL="720725" indent="-514350">
              <a:lnSpc>
                <a:spcPct val="130000"/>
              </a:lnSpc>
              <a:buAutoNum type="arabicParenR"/>
            </a:pPr>
            <a:endParaRPr lang="en-US" altLang="ko-KR" sz="1000" dirty="0" smtClean="0"/>
          </a:p>
          <a:p>
            <a:pPr marL="622300" indent="-244475">
              <a:lnSpc>
                <a:spcPct val="130000"/>
              </a:lnSpc>
              <a:buFont typeface="Wingdings" pitchFamily="2" charset="2"/>
              <a:buChar char="l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경제적 사회적 기여를 통하여 스스로 확보</a:t>
            </a:r>
            <a:endParaRPr lang="en-US" altLang="ko-KR" sz="1800" dirty="0" smtClean="0"/>
          </a:p>
          <a:p>
            <a:pPr marL="864000" indent="-244475">
              <a:lnSpc>
                <a:spcPct val="130000"/>
              </a:lnSpc>
            </a:pPr>
            <a:r>
              <a:rPr lang="ko-KR" altLang="en-US" sz="1800" dirty="0" smtClean="0"/>
              <a:t>수급자격이나 수준이 개인별로 사전적 기여나 노력에 연계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능력의 원칙</a:t>
            </a:r>
            <a:r>
              <a:rPr lang="en-US" altLang="ko-KR" sz="1800" dirty="0" smtClean="0"/>
              <a:t>)</a:t>
            </a:r>
          </a:p>
          <a:p>
            <a:pPr marL="864000" indent="-244475">
              <a:lnSpc>
                <a:spcPct val="130000"/>
              </a:lnSpc>
            </a:pPr>
            <a:r>
              <a:rPr lang="ko-KR" altLang="en-US" sz="1800" dirty="0" smtClean="0"/>
              <a:t>시장경제의 원리에 가장 부합</a:t>
            </a:r>
            <a:endParaRPr lang="en-US" altLang="ko-KR" sz="1800" dirty="0" smtClean="0"/>
          </a:p>
          <a:p>
            <a:pPr marL="719138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: </a:t>
            </a:r>
            <a:r>
              <a:rPr lang="ko-KR" altLang="en-US" sz="1800" dirty="0" smtClean="0"/>
              <a:t>보호의 청구에 대한 법적 권리성과 도덕적 정당성</a:t>
            </a:r>
            <a:endParaRPr lang="en-US" altLang="ko-KR" sz="1800" dirty="0" smtClean="0"/>
          </a:p>
          <a:p>
            <a:pPr marL="719138" indent="-244475">
              <a:lnSpc>
                <a:spcPct val="130000"/>
              </a:lnSpc>
            </a:pPr>
            <a:r>
              <a:rPr lang="ko-KR" altLang="en-US" sz="1800" dirty="0" smtClean="0"/>
              <a:t>사회적 </a:t>
            </a:r>
            <a:r>
              <a:rPr lang="ko-KR" altLang="en-US" sz="1800" dirty="0" err="1" smtClean="0"/>
              <a:t>애로요인별로</a:t>
            </a:r>
            <a:r>
              <a:rPr lang="ko-KR" altLang="en-US" sz="1800" dirty="0" smtClean="0"/>
              <a:t> 각각 독립적 제도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원인주의 원칙</a:t>
            </a:r>
            <a:endParaRPr lang="en-US" altLang="ko-KR" sz="1800" dirty="0" smtClean="0"/>
          </a:p>
          <a:p>
            <a:pPr marL="719138" indent="-244475">
              <a:lnSpc>
                <a:spcPct val="130000"/>
              </a:lnSpc>
            </a:pPr>
            <a:endParaRPr lang="en-US" altLang="ko-KR" sz="900" dirty="0" smtClean="0"/>
          </a:p>
          <a:p>
            <a:pPr marL="622300" indent="-244475">
              <a:lnSpc>
                <a:spcPct val="130000"/>
              </a:lnSpc>
              <a:buFont typeface="Wingdings" pitchFamily="2" charset="2"/>
              <a:buChar char="l"/>
            </a:pPr>
            <a:r>
              <a:rPr lang="ko-KR" altLang="en-US" sz="1800" dirty="0" smtClean="0"/>
              <a:t> 문제점</a:t>
            </a:r>
            <a:endParaRPr lang="en-US" altLang="ko-KR" sz="1800" dirty="0" smtClean="0"/>
          </a:p>
          <a:p>
            <a:pPr marL="864000" indent="-244475">
              <a:lnSpc>
                <a:spcPct val="130000"/>
              </a:lnSpc>
            </a:pPr>
            <a:r>
              <a:rPr lang="ko-KR" altLang="en-US" sz="1800" dirty="0" smtClean="0"/>
              <a:t>급여의 과부족 문제와 불평등의 문제</a:t>
            </a:r>
            <a:endParaRPr lang="en-US" altLang="ko-KR" sz="1800" dirty="0" smtClean="0"/>
          </a:p>
          <a:p>
            <a:pPr marL="864000" indent="-244475">
              <a:lnSpc>
                <a:spcPct val="130000"/>
              </a:lnSpc>
            </a:pPr>
            <a:r>
              <a:rPr lang="ko-KR" altLang="en-US" sz="1800" dirty="0" smtClean="0"/>
              <a:t>능력의 원칙으로 인하여 취약계층에 대한 부적절한 보호</a:t>
            </a:r>
            <a:endParaRPr lang="en-US" altLang="ko-KR" sz="1800" dirty="0" smtClean="0"/>
          </a:p>
          <a:p>
            <a:pPr marL="719138" indent="-24447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 : </a:t>
            </a:r>
            <a:r>
              <a:rPr lang="ko-KR" altLang="en-US" sz="1800" dirty="0" smtClean="0"/>
              <a:t>보호의 공백문제와 일차적 </a:t>
            </a:r>
            <a:r>
              <a:rPr lang="ko-KR" altLang="en-US" sz="1800" dirty="0" err="1" smtClean="0"/>
              <a:t>안전망</a:t>
            </a:r>
            <a:r>
              <a:rPr lang="ko-KR" altLang="en-US" sz="1800" dirty="0" smtClean="0"/>
              <a:t> 위주의 복지국가 문제점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2029</Words>
  <Application>Microsoft Office PowerPoint</Application>
  <PresentationFormat>화면 슬라이드 쇼(4:3)</PresentationFormat>
  <Paragraphs>421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HY견고딕</vt:lpstr>
      <vt:lpstr>맑은 고딕</vt:lpstr>
      <vt:lpstr>함초롬바탕</vt:lpstr>
      <vt:lpstr>Arial</vt:lpstr>
      <vt:lpstr>Wingdings</vt:lpstr>
      <vt:lpstr>Office 테마</vt:lpstr>
      <vt:lpstr>제5부 사회복지제도의 구성요소</vt:lpstr>
      <vt:lpstr>제11장 사회적 애로요인</vt:lpstr>
      <vt:lpstr>제1절 사회적 애로요인의 내용과 종류</vt:lpstr>
      <vt:lpstr>PowerPoint 프레젠테이션</vt:lpstr>
      <vt:lpstr>제2절 사회적 애로요인과 사회안전망의 역할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제3절 사회적 애로요인의 성격별 분류</vt:lpstr>
      <vt:lpstr>PowerPoint 프레젠테이션</vt:lpstr>
      <vt:lpstr>제4절 사회적 애로요인과 사회복지제도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103</cp:revision>
  <dcterms:created xsi:type="dcterms:W3CDTF">2013-02-19T13:16:54Z</dcterms:created>
  <dcterms:modified xsi:type="dcterms:W3CDTF">2018-02-18T02:50:13Z</dcterms:modified>
</cp:coreProperties>
</file>