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76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7" r:id="rId18"/>
    <p:sldId id="278" r:id="rId19"/>
    <p:sldId id="280" r:id="rId20"/>
    <p:sldId id="281" r:id="rId21"/>
    <p:sldId id="282" r:id="rId22"/>
    <p:sldId id="273" r:id="rId23"/>
    <p:sldId id="274" r:id="rId24"/>
    <p:sldId id="275" r:id="rId2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255">
          <p15:clr>
            <a:srgbClr val="A4A3A4"/>
          </p15:clr>
        </p15:guide>
        <p15:guide id="3" orient="horz" pos="890">
          <p15:clr>
            <a:srgbClr val="A4A3A4"/>
          </p15:clr>
        </p15:guide>
        <p15:guide id="4" pos="2880">
          <p15:clr>
            <a:srgbClr val="A4A3A4"/>
          </p15:clr>
        </p15:guide>
        <p15:guide id="5" pos="2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346" autoAdjust="0"/>
    <p:restoredTop sz="94660"/>
  </p:normalViewPr>
  <p:slideViewPr>
    <p:cSldViewPr showGuides="1">
      <p:cViewPr varScale="1">
        <p:scale>
          <a:sx n="81" d="100"/>
          <a:sy n="81" d="100"/>
        </p:scale>
        <p:origin x="1099" y="58"/>
      </p:cViewPr>
      <p:guideLst>
        <p:guide orient="horz" pos="2160"/>
        <p:guide orient="horz" pos="255"/>
        <p:guide orient="horz" pos="890"/>
        <p:guide pos="2880"/>
        <p:guide pos="2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istrator\바탕 화면\정책론-타이틀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3758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2019-05-21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2019-05-21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2019-05-21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Administrator\바탕 화면\정책론-본문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3757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2019-05-21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2019-05-21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2019-05-21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2019-05-21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2019-05-21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2019-05-21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2019-05-21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2019-05-21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EF7CA-189C-4819-BCCF-E7ACD8799376}" type="datetimeFigureOut">
              <a:rPr lang="ko-KR" altLang="en-US" smtClean="0"/>
              <a:pPr/>
              <a:t>2019-05-21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ctrTitle"/>
          </p:nvPr>
        </p:nvSpPr>
        <p:spPr>
          <a:xfrm>
            <a:off x="144016" y="1912272"/>
            <a:ext cx="8820472" cy="2088232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제</a:t>
            </a:r>
            <a:r>
              <a:rPr lang="en-US" altLang="ko-KR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12</a:t>
            </a: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장</a:t>
            </a:r>
            <a:br>
              <a:rPr lang="en-US" altLang="ko-KR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</a:b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사회복지제도의 적용</a:t>
            </a:r>
          </a:p>
        </p:txBody>
      </p:sp>
      <p:sp>
        <p:nvSpPr>
          <p:cNvPr id="5" name="부제목 2"/>
          <p:cNvSpPr txBox="1">
            <a:spLocks/>
          </p:cNvSpPr>
          <p:nvPr/>
        </p:nvSpPr>
        <p:spPr>
          <a:xfrm>
            <a:off x="323850" y="5060104"/>
            <a:ext cx="7990656" cy="15121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ko-KR" altLang="en-US" sz="16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</a:t>
            </a:r>
            <a:r>
              <a:rPr lang="en-US" altLang="ko-KR" sz="16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1</a:t>
            </a:r>
            <a:r>
              <a:rPr lang="ko-KR" altLang="en-US" sz="16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 적용의 의미</a:t>
            </a:r>
            <a:endParaRPr lang="en-US" altLang="ko-KR" sz="160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ea"/>
            </a:endParaRPr>
          </a:p>
          <a:p>
            <a:pPr marR="0" lvl="0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ko-KR" altLang="en-US" sz="16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</a:t>
            </a:r>
            <a:r>
              <a:rPr lang="en-US" altLang="ko-KR" sz="16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2</a:t>
            </a:r>
            <a:r>
              <a:rPr lang="ko-KR" altLang="en-US" sz="16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 보험의 원칙에서의 적용</a:t>
            </a:r>
            <a:endParaRPr lang="en-US" altLang="ko-KR" sz="160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ea"/>
            </a:endParaRPr>
          </a:p>
          <a:p>
            <a:pPr marR="0" lvl="0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ko-KR" altLang="en-US" sz="16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</a:t>
            </a:r>
            <a:r>
              <a:rPr lang="en-US" altLang="ko-KR" sz="16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3</a:t>
            </a:r>
            <a:r>
              <a:rPr lang="ko-KR" altLang="en-US" sz="16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 공급의 원칙에서의 적용</a:t>
            </a:r>
            <a:endParaRPr lang="en-US" altLang="ko-KR" sz="160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ea"/>
            </a:endParaRPr>
          </a:p>
          <a:p>
            <a:pPr marR="0" lvl="0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ko-KR" altLang="en-US" sz="16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</a:t>
            </a:r>
            <a:r>
              <a:rPr lang="en-US" altLang="ko-KR" sz="16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4</a:t>
            </a:r>
            <a:r>
              <a:rPr lang="ko-KR" altLang="en-US" sz="16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 부조의 원칙에서의 적용</a:t>
            </a: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288" y="1190631"/>
            <a:ext cx="8534430" cy="4738699"/>
          </a:xfrm>
        </p:spPr>
        <p:txBody>
          <a:bodyPr>
            <a:normAutofit/>
          </a:bodyPr>
          <a:lstStyle/>
          <a:p>
            <a:pPr marL="268288" indent="-255588">
              <a:lnSpc>
                <a:spcPct val="120000"/>
              </a:lnSpc>
              <a:buNone/>
              <a:tabLst>
                <a:tab pos="622300" algn="l"/>
              </a:tabLst>
            </a:pPr>
            <a:r>
              <a:rPr lang="en-US" altLang="ko-KR" sz="1800" dirty="0"/>
              <a:t>(1) </a:t>
            </a:r>
            <a:r>
              <a:rPr lang="ko-KR" altLang="en-US" sz="1800" dirty="0"/>
              <a:t>현금급여</a:t>
            </a:r>
            <a:endParaRPr lang="en-US" altLang="ko-KR" sz="1800" dirty="0"/>
          </a:p>
          <a:p>
            <a:pPr marL="450850" indent="-255588" defTabSz="804863">
              <a:lnSpc>
                <a:spcPct val="120000"/>
              </a:lnSpc>
              <a:tabLst>
                <a:tab pos="622300" algn="l"/>
              </a:tabLst>
            </a:pPr>
            <a:r>
              <a:rPr lang="ko-KR" altLang="en-US" sz="1800" dirty="0"/>
              <a:t>사회보험의 현금급여는 소득대체적 기능</a:t>
            </a:r>
            <a:endParaRPr lang="en-US" altLang="ko-KR" sz="1800" dirty="0"/>
          </a:p>
          <a:p>
            <a:pPr marL="450850" indent="-255588" defTabSz="804863">
              <a:lnSpc>
                <a:spcPct val="120000"/>
              </a:lnSpc>
              <a:tabLst>
                <a:tab pos="622300" algn="l"/>
              </a:tabLst>
            </a:pPr>
            <a:r>
              <a:rPr lang="ko-KR" altLang="en-US" sz="1800" dirty="0"/>
              <a:t>소득활동을 하는 취업계층을 대상으로 하는 제도의 적용은 논리적 타당성</a:t>
            </a:r>
            <a:endParaRPr lang="en-US" altLang="ko-KR" sz="1800" dirty="0"/>
          </a:p>
          <a:p>
            <a:pPr marL="450850" indent="-255588" defTabSz="804863">
              <a:lnSpc>
                <a:spcPct val="120000"/>
              </a:lnSpc>
              <a:tabLst>
                <a:tab pos="622300" algn="l"/>
              </a:tabLst>
            </a:pPr>
            <a:r>
              <a:rPr lang="ko-KR" altLang="en-US" sz="1800" dirty="0"/>
              <a:t>보장의 결함</a:t>
            </a:r>
            <a:r>
              <a:rPr lang="en-US" altLang="ko-KR" sz="1800" dirty="0"/>
              <a:t>(security gap)</a:t>
            </a:r>
            <a:r>
              <a:rPr lang="ko-KR" altLang="en-US" sz="1800" dirty="0"/>
              <a:t> 초래 가능성</a:t>
            </a:r>
            <a:endParaRPr lang="en-US" altLang="ko-KR" sz="1800" dirty="0"/>
          </a:p>
          <a:p>
            <a:pPr marL="536575" indent="-255588" defTabSz="804863">
              <a:lnSpc>
                <a:spcPct val="120000"/>
              </a:lnSpc>
              <a:buNone/>
              <a:tabLst>
                <a:tab pos="622300" algn="l"/>
              </a:tabLst>
            </a:pPr>
            <a:r>
              <a:rPr lang="ko-KR" altLang="ko-KR" sz="1800" dirty="0"/>
              <a:t>①</a:t>
            </a:r>
            <a:r>
              <a:rPr lang="en-US" altLang="ko-KR" sz="1800" dirty="0"/>
              <a:t> </a:t>
            </a:r>
            <a:r>
              <a:rPr lang="ko-KR" altLang="en-US" sz="1800" dirty="0"/>
              <a:t>취업활동을 하던 가장의 </a:t>
            </a:r>
            <a:r>
              <a:rPr lang="ko-KR" altLang="en-US" sz="1800" dirty="0" err="1"/>
              <a:t>사망시</a:t>
            </a:r>
            <a:r>
              <a:rPr lang="ko-KR" altLang="en-US" sz="1800" dirty="0"/>
              <a:t> 부양가족의 소득공백 문제 </a:t>
            </a:r>
            <a:r>
              <a:rPr lang="en-US" altLang="ko-KR" sz="1800" dirty="0"/>
              <a:t>: </a:t>
            </a:r>
            <a:r>
              <a:rPr lang="ko-KR" altLang="en-US" sz="1800" dirty="0"/>
              <a:t>유족연금제도</a:t>
            </a:r>
            <a:endParaRPr lang="en-US" altLang="ko-KR" sz="1800" dirty="0"/>
          </a:p>
          <a:p>
            <a:pPr marL="536575" indent="-255588" defTabSz="804863">
              <a:lnSpc>
                <a:spcPct val="120000"/>
              </a:lnSpc>
              <a:buNone/>
              <a:tabLst>
                <a:tab pos="622300" algn="l"/>
              </a:tabLst>
            </a:pPr>
            <a:r>
              <a:rPr lang="ko-KR" altLang="ko-KR" sz="1800" dirty="0"/>
              <a:t>②</a:t>
            </a:r>
            <a:r>
              <a:rPr lang="en-US" altLang="ko-KR" sz="1800" dirty="0"/>
              <a:t> </a:t>
            </a:r>
            <a:r>
              <a:rPr lang="ko-KR" altLang="en-US" sz="1800" dirty="0"/>
              <a:t>장애</a:t>
            </a:r>
            <a:r>
              <a:rPr lang="en-US" altLang="ko-KR" sz="1800" dirty="0"/>
              <a:t>·</a:t>
            </a:r>
            <a:r>
              <a:rPr lang="ko-KR" altLang="en-US" sz="1800" dirty="0"/>
              <a:t>조기퇴직에 따른 소득활동의 조기중단</a:t>
            </a:r>
            <a:r>
              <a:rPr lang="en-US" altLang="ko-KR" sz="1800" dirty="0"/>
              <a:t>: </a:t>
            </a:r>
            <a:r>
              <a:rPr lang="ko-KR" altLang="en-US" sz="1800" dirty="0"/>
              <a:t>장애연금이나 조기노령연금</a:t>
            </a:r>
            <a:endParaRPr lang="en-US" altLang="ko-KR" sz="1800" dirty="0"/>
          </a:p>
          <a:p>
            <a:pPr marL="536575" indent="-255588" defTabSz="804863">
              <a:lnSpc>
                <a:spcPct val="120000"/>
              </a:lnSpc>
              <a:buNone/>
              <a:tabLst>
                <a:tab pos="622300" algn="l"/>
              </a:tabLst>
            </a:pPr>
            <a:endParaRPr lang="en-US" altLang="ko-KR" sz="1000" dirty="0"/>
          </a:p>
          <a:p>
            <a:pPr marL="268288" indent="-255588">
              <a:lnSpc>
                <a:spcPct val="130000"/>
              </a:lnSpc>
              <a:spcBef>
                <a:spcPts val="1000"/>
              </a:spcBef>
              <a:buNone/>
              <a:tabLst>
                <a:tab pos="622300" algn="l"/>
              </a:tabLst>
            </a:pPr>
            <a:r>
              <a:rPr lang="en-US" altLang="ko-KR" sz="1800" dirty="0"/>
              <a:t>(2) </a:t>
            </a:r>
            <a:r>
              <a:rPr lang="ko-KR" altLang="en-US" sz="1800" dirty="0"/>
              <a:t>현물급여</a:t>
            </a:r>
            <a:endParaRPr lang="en-US" altLang="ko-KR" sz="1800" dirty="0"/>
          </a:p>
          <a:p>
            <a:pPr marL="450850" indent="-255588">
              <a:lnSpc>
                <a:spcPct val="120000"/>
              </a:lnSpc>
            </a:pPr>
            <a:r>
              <a:rPr lang="ko-KR" altLang="en-US" sz="1800" dirty="0"/>
              <a:t>물질적 급여나 사회복지서비스로서 의료보험의 요양급여가 대표적</a:t>
            </a:r>
            <a:endParaRPr lang="en-US" altLang="ko-KR" sz="1800" dirty="0"/>
          </a:p>
          <a:p>
            <a:pPr marL="450850" indent="-255588">
              <a:lnSpc>
                <a:spcPct val="120000"/>
              </a:lnSpc>
            </a:pPr>
            <a:r>
              <a:rPr lang="ko-KR" altLang="en-US" sz="1800" dirty="0"/>
              <a:t>질병발생은 모두에게 공통적으로 해당될 수 있음</a:t>
            </a:r>
            <a:endParaRPr lang="en-US" altLang="ko-KR" sz="1800" dirty="0"/>
          </a:p>
          <a:p>
            <a:pPr marL="450850" indent="-255588">
              <a:lnSpc>
                <a:spcPct val="120000"/>
              </a:lnSpc>
            </a:pPr>
            <a:r>
              <a:rPr lang="ko-KR" altLang="en-US" sz="1800" dirty="0"/>
              <a:t>취업활동계층만을 대상으로 하는 제도적 적용은 부적절</a:t>
            </a:r>
            <a:endParaRPr lang="en-US" altLang="ko-KR" sz="1800" dirty="0"/>
          </a:p>
          <a:p>
            <a:pPr marL="450850" indent="-255588">
              <a:lnSpc>
                <a:spcPct val="120000"/>
              </a:lnSpc>
            </a:pPr>
            <a:r>
              <a:rPr lang="ko-KR" altLang="en-US" sz="1800" dirty="0"/>
              <a:t>국민건강보험 </a:t>
            </a:r>
            <a:r>
              <a:rPr lang="en-US" altLang="ko-KR" sz="1800" dirty="0"/>
              <a:t>: </a:t>
            </a:r>
            <a:r>
              <a:rPr lang="ko-KR" altLang="en-US" sz="1800" dirty="0" err="1"/>
              <a:t>피부양가족에</a:t>
            </a:r>
            <a:r>
              <a:rPr lang="ko-KR" altLang="en-US" sz="1800" dirty="0"/>
              <a:t> 대한 보험 적용 혜택</a:t>
            </a:r>
          </a:p>
          <a:p>
            <a:pPr marL="901700" indent="-244475">
              <a:lnSpc>
                <a:spcPct val="120000"/>
              </a:lnSpc>
              <a:buNone/>
              <a:tabLst>
                <a:tab pos="622300" algn="l"/>
              </a:tabLst>
            </a:pPr>
            <a:endParaRPr lang="ko-KR" altLang="en-US" sz="2000" dirty="0"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714356"/>
            <a:ext cx="8649462" cy="5595955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  <a:spcBef>
                <a:spcPts val="500"/>
              </a:spcBef>
              <a:buNone/>
            </a:pPr>
            <a:r>
              <a:rPr lang="en-US" altLang="ko-KR" sz="1800" dirty="0"/>
              <a:t>  2) </a:t>
            </a:r>
            <a:r>
              <a:rPr lang="ko-KR" altLang="en-US" sz="1800" dirty="0"/>
              <a:t>직종 또는 종사상의 형태</a:t>
            </a:r>
            <a:endParaRPr lang="en-US" altLang="ko-KR" sz="1800" dirty="0"/>
          </a:p>
          <a:p>
            <a:pPr>
              <a:lnSpc>
                <a:spcPct val="125000"/>
              </a:lnSpc>
              <a:spcBef>
                <a:spcPts val="500"/>
              </a:spcBef>
              <a:buNone/>
            </a:pPr>
            <a:endParaRPr lang="en-US" altLang="ko-KR" sz="1000" dirty="0"/>
          </a:p>
          <a:p>
            <a:pPr marL="536575" indent="-255588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/>
              <a:t>초기의 적용 형태</a:t>
            </a:r>
            <a:endParaRPr lang="en-US" altLang="ko-KR" sz="1800" dirty="0"/>
          </a:p>
          <a:p>
            <a:pPr marL="719138" indent="-255588">
              <a:lnSpc>
                <a:spcPct val="125000"/>
              </a:lnSpc>
              <a:spcBef>
                <a:spcPts val="500"/>
              </a:spcBef>
              <a:buNone/>
            </a:pPr>
            <a:r>
              <a:rPr lang="en-US" altLang="ko-KR" sz="1800" dirty="0"/>
              <a:t>① </a:t>
            </a:r>
            <a:r>
              <a:rPr lang="ko-KR" altLang="en-US" sz="1800" dirty="0"/>
              <a:t>직종별로 소속단위의 조합들에 의한 적용</a:t>
            </a:r>
            <a:endParaRPr lang="en-US" altLang="ko-KR" sz="1800" dirty="0"/>
          </a:p>
          <a:p>
            <a:pPr marL="719138" indent="-255588">
              <a:lnSpc>
                <a:spcPct val="125000"/>
              </a:lnSpc>
              <a:spcBef>
                <a:spcPts val="500"/>
              </a:spcBef>
              <a:buNone/>
            </a:pPr>
            <a:r>
              <a:rPr lang="ko-KR" altLang="en-US" sz="1800" dirty="0"/>
              <a:t>② 단일조직에서 특정한 직종 또는 종사상 신분에 해당자 적용</a:t>
            </a:r>
            <a:endParaRPr lang="en-US" altLang="ko-KR" sz="1800" dirty="0"/>
          </a:p>
          <a:p>
            <a:pPr marL="536575" indent="-255588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/>
              <a:t>독일</a:t>
            </a:r>
            <a:r>
              <a:rPr lang="en-US" altLang="ko-KR" sz="1800" dirty="0"/>
              <a:t>, </a:t>
            </a:r>
            <a:r>
              <a:rPr lang="ko-KR" altLang="en-US" sz="1800" dirty="0"/>
              <a:t>프랑스 등 복지국가</a:t>
            </a:r>
            <a:endParaRPr lang="en-US" altLang="ko-KR" sz="1800" dirty="0"/>
          </a:p>
          <a:p>
            <a:pPr marL="804863" indent="-341313">
              <a:lnSpc>
                <a:spcPct val="125000"/>
              </a:lnSpc>
              <a:spcBef>
                <a:spcPts val="500"/>
              </a:spcBef>
              <a:buNone/>
            </a:pPr>
            <a:r>
              <a:rPr lang="en-US" altLang="ko-KR" sz="1800" dirty="0"/>
              <a:t>① </a:t>
            </a:r>
            <a:r>
              <a:rPr lang="ko-KR" altLang="en-US" sz="1800" dirty="0"/>
              <a:t>저임금의 제조업</a:t>
            </a:r>
            <a:r>
              <a:rPr lang="en-US" altLang="ko-KR" sz="1800" dirty="0"/>
              <a:t>·</a:t>
            </a:r>
            <a:r>
              <a:rPr lang="ko-KR" altLang="en-US" sz="1800" dirty="0"/>
              <a:t>광산근로자 → 직종이나 신분에 상관없이 보편적 적용</a:t>
            </a:r>
            <a:endParaRPr lang="en-US" altLang="ko-KR" sz="1800" dirty="0"/>
          </a:p>
          <a:p>
            <a:pPr marL="719138" indent="-255588">
              <a:lnSpc>
                <a:spcPct val="125000"/>
              </a:lnSpc>
              <a:spcBef>
                <a:spcPts val="500"/>
              </a:spcBef>
              <a:buNone/>
            </a:pPr>
            <a:r>
              <a:rPr lang="ko-KR" altLang="en-US" sz="1800" dirty="0"/>
              <a:t>② 적용은 다수의 조합에 의해 분산</a:t>
            </a:r>
            <a:endParaRPr lang="en-US" altLang="ko-KR" sz="1800" dirty="0"/>
          </a:p>
          <a:p>
            <a:pPr marL="536575" indent="-255588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/>
              <a:t>우리나라</a:t>
            </a:r>
            <a:endParaRPr lang="en-US" altLang="ko-KR" sz="1800" dirty="0"/>
          </a:p>
          <a:p>
            <a:pPr marL="719138" indent="-255588">
              <a:lnSpc>
                <a:spcPct val="125000"/>
              </a:lnSpc>
              <a:spcBef>
                <a:spcPts val="500"/>
              </a:spcBef>
              <a:buNone/>
            </a:pPr>
            <a:r>
              <a:rPr lang="en-US" altLang="ko-KR" sz="1800" dirty="0"/>
              <a:t>① 1964</a:t>
            </a:r>
            <a:r>
              <a:rPr lang="ko-KR" altLang="en-US" sz="1800" dirty="0"/>
              <a:t>년 산재보험제도 이후 </a:t>
            </a:r>
            <a:r>
              <a:rPr lang="en-US" altLang="ko-KR" sz="1800" dirty="0"/>
              <a:t>5</a:t>
            </a:r>
            <a:r>
              <a:rPr lang="ko-KR" altLang="en-US" sz="1800" dirty="0"/>
              <a:t>대 사회보험체계</a:t>
            </a:r>
            <a:endParaRPr lang="en-US" altLang="ko-KR" sz="1800" dirty="0"/>
          </a:p>
          <a:p>
            <a:pPr marL="719138" indent="-255588">
              <a:lnSpc>
                <a:spcPct val="125000"/>
              </a:lnSpc>
              <a:spcBef>
                <a:spcPts val="500"/>
              </a:spcBef>
              <a:buNone/>
            </a:pPr>
            <a:r>
              <a:rPr lang="ko-KR" altLang="en-US" sz="1800" dirty="0"/>
              <a:t>② 단일제도</a:t>
            </a:r>
            <a:r>
              <a:rPr lang="en-US" altLang="ko-KR" sz="1800" dirty="0"/>
              <a:t>(</a:t>
            </a:r>
            <a:r>
              <a:rPr lang="ko-KR" altLang="en-US" sz="1800" dirty="0"/>
              <a:t>독점보험자</a:t>
            </a:r>
            <a:r>
              <a:rPr lang="en-US" altLang="ko-KR" sz="1800" dirty="0"/>
              <a:t>)</a:t>
            </a:r>
            <a:r>
              <a:rPr lang="ko-KR" altLang="en-US" sz="1800" dirty="0"/>
              <a:t>를 중심으로 적용 확대</a:t>
            </a:r>
            <a:endParaRPr lang="en-US" altLang="ko-KR" sz="1800" dirty="0"/>
          </a:p>
          <a:p>
            <a:pPr marL="536575" indent="-255588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/>
              <a:t>적용확대의 특징</a:t>
            </a:r>
            <a:endParaRPr lang="en-US" altLang="ko-KR" sz="1800" dirty="0"/>
          </a:p>
          <a:p>
            <a:pPr marL="536575" indent="-255588">
              <a:lnSpc>
                <a:spcPct val="125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: </a:t>
            </a:r>
            <a:r>
              <a:rPr lang="ko-KR" altLang="en-US" sz="1800" dirty="0"/>
              <a:t>경제적 부담능력과 행정관리가 용이한 대기업의 정규직 근로자</a:t>
            </a:r>
            <a:endParaRPr lang="en-US" altLang="ko-KR" sz="1800" dirty="0"/>
          </a:p>
          <a:p>
            <a:pPr marL="536575" indent="-255588">
              <a:lnSpc>
                <a:spcPct val="125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 </a:t>
            </a:r>
            <a:r>
              <a:rPr lang="ko-KR" altLang="en-US" sz="1800" dirty="0"/>
              <a:t>→ 전국민으로 단계적 확대</a:t>
            </a:r>
          </a:p>
          <a:p>
            <a:pPr>
              <a:lnSpc>
                <a:spcPct val="125000"/>
              </a:lnSpc>
              <a:spcBef>
                <a:spcPts val="500"/>
              </a:spcBef>
            </a:pPr>
            <a:endParaRPr lang="ko-KR" altLang="en-US" sz="2400" dirty="0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49810" y="6072206"/>
            <a:ext cx="4250752" cy="37064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altLang="ko-KR" sz="1600" dirty="0"/>
              <a:t>[</a:t>
            </a:r>
            <a:r>
              <a:rPr lang="ko-KR" altLang="en-US" sz="1600" dirty="0"/>
              <a:t>표</a:t>
            </a:r>
            <a:r>
              <a:rPr lang="en-US" altLang="ko-KR" sz="1600" dirty="0"/>
              <a:t>12-1] 5</a:t>
            </a:r>
            <a:r>
              <a:rPr lang="ko-KR" altLang="en-US" sz="1600" dirty="0"/>
              <a:t>대 사회보험제도의 적용 확대 과정</a:t>
            </a:r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288758" y="456152"/>
          <a:ext cx="8640960" cy="5544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9184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산재보험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국민건강</a:t>
                      </a:r>
                      <a:endParaRPr lang="en-US" altLang="ko-KR" sz="1600" dirty="0"/>
                    </a:p>
                    <a:p>
                      <a:pPr algn="ctr" latinLnBrk="1"/>
                      <a:r>
                        <a:rPr lang="ko-KR" altLang="en-US" sz="1600" dirty="0"/>
                        <a:t>보험제도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국민연금제도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고용보험제도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노인장기</a:t>
                      </a:r>
                      <a:endParaRPr lang="en-US" altLang="ko-KR" sz="1600" dirty="0"/>
                    </a:p>
                    <a:p>
                      <a:pPr algn="ctr" latinLnBrk="1"/>
                      <a:r>
                        <a:rPr lang="ko-KR" altLang="en-US" sz="1600" dirty="0"/>
                        <a:t>요양보험제도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52775">
                <a:tc>
                  <a:txBody>
                    <a:bodyPr/>
                    <a:lstStyle/>
                    <a:p>
                      <a:pPr marL="85725" indent="-85725" latinLnBrk="1">
                        <a:buFont typeface="Arial" pitchFamily="34" charset="0"/>
                        <a:buChar char="•"/>
                      </a:pP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 1964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년 최초도입 </a:t>
                      </a: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; 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광업</a:t>
                      </a:r>
                      <a:r>
                        <a:rPr lang="en-US" altLang="ko-KR" sz="1200" dirty="0">
                          <a:latin typeface="+mn-ea"/>
                          <a:ea typeface="+mn-ea"/>
                          <a:cs typeface="YoonGothic Light"/>
                        </a:rPr>
                        <a:t>·</a:t>
                      </a:r>
                      <a:r>
                        <a:rPr lang="ko-KR" altLang="en-US" sz="1200" dirty="0">
                          <a:latin typeface="+mn-ea"/>
                          <a:ea typeface="+mn-ea"/>
                          <a:cs typeface="YoonGothic Light"/>
                        </a:rPr>
                        <a:t>제조업으로서 </a:t>
                      </a:r>
                      <a:r>
                        <a:rPr lang="en-US" altLang="ko-KR" sz="1200" dirty="0">
                          <a:latin typeface="+mn-ea"/>
                          <a:ea typeface="+mn-ea"/>
                          <a:cs typeface="YoonGothic Light"/>
                        </a:rPr>
                        <a:t>500</a:t>
                      </a:r>
                      <a:r>
                        <a:rPr lang="ko-KR" altLang="en-US" sz="1200" dirty="0">
                          <a:latin typeface="+mn-ea"/>
                          <a:ea typeface="+mn-ea"/>
                          <a:cs typeface="YoonGothic Light"/>
                        </a:rPr>
                        <a:t>인 이상 규모의 사업장</a:t>
                      </a:r>
                      <a:endParaRPr lang="en-US" altLang="ko-KR" sz="1200" dirty="0">
                        <a:latin typeface="+mn-ea"/>
                        <a:ea typeface="+mn-ea"/>
                        <a:cs typeface="YoonGothic Light"/>
                      </a:endParaRPr>
                    </a:p>
                    <a:p>
                      <a:pPr marL="85725" indent="-85725" latinLnBrk="1">
                        <a:buFont typeface="Arial" pitchFamily="34" charset="0"/>
                        <a:buChar char="•"/>
                      </a:pPr>
                      <a:r>
                        <a:rPr lang="en-US" altLang="ko-KR" sz="1200" dirty="0">
                          <a:latin typeface="+mn-ea"/>
                          <a:ea typeface="+mn-ea"/>
                          <a:cs typeface="YoonGothic Light"/>
                        </a:rPr>
                        <a:t> 1967</a:t>
                      </a:r>
                      <a:r>
                        <a:rPr lang="ko-KR" altLang="en-US" sz="1200" dirty="0">
                          <a:latin typeface="+mn-ea"/>
                          <a:ea typeface="+mn-ea"/>
                          <a:cs typeface="YoonGothic Light"/>
                        </a:rPr>
                        <a:t>년 </a:t>
                      </a:r>
                      <a:r>
                        <a:rPr lang="en-US" altLang="ko-KR" sz="1200" dirty="0">
                          <a:latin typeface="+mn-ea"/>
                          <a:ea typeface="+mn-ea"/>
                          <a:cs typeface="YoonGothic Light"/>
                        </a:rPr>
                        <a:t>100</a:t>
                      </a:r>
                      <a:r>
                        <a:rPr lang="ko-KR" altLang="en-US" sz="1200" dirty="0">
                          <a:latin typeface="+mn-ea"/>
                          <a:ea typeface="+mn-ea"/>
                          <a:cs typeface="YoonGothic Light"/>
                        </a:rPr>
                        <a:t>인 이상 사업장으로 확대적용</a:t>
                      </a:r>
                      <a:endParaRPr lang="en-US" altLang="ko-KR" sz="1200" dirty="0">
                        <a:latin typeface="+mn-ea"/>
                        <a:ea typeface="+mn-ea"/>
                        <a:cs typeface="YoonGothic Light"/>
                      </a:endParaRPr>
                    </a:p>
                    <a:p>
                      <a:pPr marL="85725" indent="-85725" latinLnBrk="1">
                        <a:buFont typeface="Arial" pitchFamily="34" charset="0"/>
                        <a:buChar char="•"/>
                      </a:pPr>
                      <a:r>
                        <a:rPr lang="en-US" altLang="ko-KR" sz="1200" dirty="0">
                          <a:latin typeface="+mn-ea"/>
                          <a:ea typeface="+mn-ea"/>
                          <a:cs typeface="YoonGothic Light"/>
                        </a:rPr>
                        <a:t> 1969</a:t>
                      </a:r>
                      <a:r>
                        <a:rPr lang="ko-KR" altLang="en-US" sz="1200" dirty="0">
                          <a:latin typeface="+mn-ea"/>
                          <a:ea typeface="+mn-ea"/>
                          <a:cs typeface="YoonGothic Light"/>
                        </a:rPr>
                        <a:t>년 </a:t>
                      </a:r>
                      <a:r>
                        <a:rPr lang="en-US" altLang="ko-KR" sz="1200" dirty="0">
                          <a:latin typeface="+mn-ea"/>
                          <a:ea typeface="+mn-ea"/>
                          <a:cs typeface="YoonGothic Light"/>
                        </a:rPr>
                        <a:t>50</a:t>
                      </a:r>
                      <a:r>
                        <a:rPr lang="ko-KR" altLang="en-US" sz="1200" dirty="0">
                          <a:latin typeface="+mn-ea"/>
                          <a:ea typeface="+mn-ea"/>
                          <a:cs typeface="YoonGothic Light"/>
                        </a:rPr>
                        <a:t>인 이상 사업장으로 확대적용 및 건설업</a:t>
                      </a:r>
                      <a:r>
                        <a:rPr lang="en-US" altLang="ko-KR" sz="1200" dirty="0">
                          <a:latin typeface="+mn-ea"/>
                          <a:ea typeface="+mn-ea"/>
                          <a:cs typeface="YoonGothic Light"/>
                        </a:rPr>
                        <a:t>·</a:t>
                      </a:r>
                      <a:r>
                        <a:rPr lang="ko-KR" altLang="en-US" sz="1200" dirty="0">
                          <a:latin typeface="+mn-ea"/>
                          <a:ea typeface="+mn-ea"/>
                          <a:cs typeface="YoonGothic Light"/>
                        </a:rPr>
                        <a:t>서비스업</a:t>
                      </a:r>
                      <a:r>
                        <a:rPr lang="en-US" altLang="ko-KR" sz="1200" dirty="0">
                          <a:latin typeface="+mn-ea"/>
                          <a:ea typeface="+mn-ea"/>
                          <a:cs typeface="YoonGothic Light"/>
                        </a:rPr>
                        <a:t>·</a:t>
                      </a:r>
                      <a:r>
                        <a:rPr lang="ko-KR" altLang="en-US" sz="1200" dirty="0">
                          <a:latin typeface="+mn-ea"/>
                          <a:ea typeface="+mn-ea"/>
                          <a:cs typeface="YoonGothic Light"/>
                        </a:rPr>
                        <a:t>통신업종 확대</a:t>
                      </a:r>
                      <a:endParaRPr lang="en-US" altLang="ko-KR" sz="1200" dirty="0">
                        <a:latin typeface="+mn-ea"/>
                        <a:ea typeface="+mn-ea"/>
                        <a:cs typeface="YoonGothic Light"/>
                      </a:endParaRPr>
                    </a:p>
                    <a:p>
                      <a:pPr marL="85725" indent="-85725" latinLnBrk="1">
                        <a:buFont typeface="Arial" pitchFamily="34" charset="0"/>
                        <a:buChar char="•"/>
                      </a:pPr>
                      <a:r>
                        <a:rPr lang="en-US" altLang="ko-KR" sz="1200" dirty="0">
                          <a:latin typeface="+mn-ea"/>
                          <a:ea typeface="+mn-ea"/>
                          <a:cs typeface="YoonGothic Light"/>
                        </a:rPr>
                        <a:t> 1992</a:t>
                      </a:r>
                      <a:r>
                        <a:rPr lang="ko-KR" altLang="en-US" sz="1200" dirty="0">
                          <a:latin typeface="+mn-ea"/>
                          <a:ea typeface="+mn-ea"/>
                          <a:cs typeface="YoonGothic Light"/>
                        </a:rPr>
                        <a:t>년 </a:t>
                      </a:r>
                      <a:r>
                        <a:rPr lang="en-US" altLang="ko-KR" sz="1200" dirty="0">
                          <a:latin typeface="+mn-ea"/>
                          <a:ea typeface="+mn-ea"/>
                          <a:cs typeface="YoonGothic Light"/>
                        </a:rPr>
                        <a:t>5</a:t>
                      </a:r>
                      <a:r>
                        <a:rPr lang="ko-KR" altLang="en-US" sz="1200" dirty="0">
                          <a:latin typeface="+mn-ea"/>
                          <a:ea typeface="+mn-ea"/>
                          <a:cs typeface="YoonGothic Light"/>
                        </a:rPr>
                        <a:t>인 이상 사업장 확대적용</a:t>
                      </a:r>
                      <a:r>
                        <a:rPr lang="en-US" altLang="ko-KR" sz="1200" dirty="0">
                          <a:latin typeface="+mn-ea"/>
                          <a:ea typeface="+mn-ea"/>
                          <a:cs typeface="YoonGothic Light"/>
                        </a:rPr>
                        <a:t>, </a:t>
                      </a:r>
                      <a:r>
                        <a:rPr lang="ko-KR" altLang="en-US" sz="1200" dirty="0">
                          <a:latin typeface="+mn-ea"/>
                          <a:ea typeface="+mn-ea"/>
                          <a:cs typeface="YoonGothic Light"/>
                        </a:rPr>
                        <a:t>단 금융</a:t>
                      </a:r>
                      <a:r>
                        <a:rPr lang="en-US" altLang="ko-KR" sz="1200" dirty="0">
                          <a:latin typeface="+mn-ea"/>
                          <a:ea typeface="+mn-ea"/>
                          <a:cs typeface="YoonGothic Light"/>
                        </a:rPr>
                        <a:t>·</a:t>
                      </a:r>
                      <a:r>
                        <a:rPr lang="ko-KR" altLang="en-US" sz="1200" dirty="0">
                          <a:latin typeface="+mn-ea"/>
                          <a:ea typeface="+mn-ea"/>
                          <a:cs typeface="YoonGothic Light"/>
                        </a:rPr>
                        <a:t>보험업 등은 적용제외</a:t>
                      </a:r>
                      <a:endParaRPr lang="en-US" altLang="ko-KR" sz="1200" dirty="0">
                        <a:latin typeface="+mn-ea"/>
                        <a:ea typeface="+mn-ea"/>
                        <a:cs typeface="YoonGothic Light"/>
                      </a:endParaRPr>
                    </a:p>
                    <a:p>
                      <a:pPr marL="85725" indent="-85725" latinLnBrk="1">
                        <a:buFont typeface="Arial" pitchFamily="34" charset="0"/>
                        <a:buChar char="•"/>
                      </a:pPr>
                      <a:r>
                        <a:rPr lang="en-US" altLang="ko-KR" sz="1200" baseline="0" dirty="0">
                          <a:latin typeface="+mn-ea"/>
                          <a:ea typeface="+mn-ea"/>
                          <a:cs typeface="YoonGothic Light"/>
                        </a:rPr>
                        <a:t> 2000</a:t>
                      </a:r>
                      <a:r>
                        <a:rPr lang="ko-KR" altLang="en-US" sz="1200" baseline="0" dirty="0">
                          <a:latin typeface="+mn-ea"/>
                          <a:ea typeface="+mn-ea"/>
                          <a:cs typeface="YoonGothic Light"/>
                        </a:rPr>
                        <a:t>년 </a:t>
                      </a:r>
                      <a:r>
                        <a:rPr lang="en-US" altLang="ko-KR" sz="1200" baseline="0" dirty="0">
                          <a:latin typeface="+mn-ea"/>
                          <a:ea typeface="+mn-ea"/>
                          <a:cs typeface="YoonGothic Light"/>
                        </a:rPr>
                        <a:t>1</a:t>
                      </a:r>
                      <a:r>
                        <a:rPr lang="ko-KR" altLang="en-US" sz="1200" baseline="0" dirty="0">
                          <a:latin typeface="+mn-ea"/>
                          <a:ea typeface="+mn-ea"/>
                          <a:cs typeface="YoonGothic Light"/>
                        </a:rPr>
                        <a:t>인 이상의 모든 사업장과 모든 업종으로 확대적용</a:t>
                      </a:r>
                      <a:endParaRPr lang="en-US" altLang="ko-KR" sz="1200" baseline="0" dirty="0">
                        <a:latin typeface="+mn-ea"/>
                        <a:ea typeface="+mn-ea"/>
                        <a:cs typeface="YoonGothic Light"/>
                      </a:endParaRPr>
                    </a:p>
                    <a:p>
                      <a:pPr marL="85725" indent="-85725" latinLnBrk="1">
                        <a:buFont typeface="Arial" pitchFamily="34" charset="0"/>
                        <a:buChar char="•"/>
                      </a:pPr>
                      <a:r>
                        <a:rPr lang="en-US" altLang="ko-KR" sz="1200" baseline="0" dirty="0">
                          <a:latin typeface="+mn-ea"/>
                          <a:ea typeface="+mn-ea"/>
                          <a:cs typeface="YoonGothic Light"/>
                        </a:rPr>
                        <a:t> 2008</a:t>
                      </a:r>
                      <a:r>
                        <a:rPr lang="ko-KR" altLang="en-US" sz="1200" baseline="0" dirty="0">
                          <a:latin typeface="+mn-ea"/>
                          <a:ea typeface="+mn-ea"/>
                          <a:cs typeface="YoonGothic Light"/>
                        </a:rPr>
                        <a:t>년 유사자영업에 해당되는 특수형태근로종사자 중 골프장 캐디</a:t>
                      </a:r>
                      <a:r>
                        <a:rPr lang="en-US" altLang="ko-KR" sz="1200" baseline="0" dirty="0">
                          <a:latin typeface="+mn-ea"/>
                          <a:ea typeface="+mn-ea"/>
                          <a:cs typeface="YoonGothic Light"/>
                        </a:rPr>
                        <a:t>, </a:t>
                      </a:r>
                      <a:r>
                        <a:rPr lang="ko-KR" altLang="en-US" sz="1200" baseline="0" dirty="0">
                          <a:latin typeface="+mn-ea"/>
                          <a:ea typeface="+mn-ea"/>
                          <a:cs typeface="YoonGothic Light"/>
                        </a:rPr>
                        <a:t>학습지교사</a:t>
                      </a:r>
                      <a:r>
                        <a:rPr lang="en-US" altLang="ko-KR" sz="1200" baseline="0" dirty="0">
                          <a:latin typeface="+mn-ea"/>
                          <a:ea typeface="+mn-ea"/>
                          <a:cs typeface="YoonGothic Light"/>
                        </a:rPr>
                        <a:t>, </a:t>
                      </a:r>
                      <a:r>
                        <a:rPr lang="ko-KR" altLang="en-US" sz="1200" baseline="0" dirty="0">
                          <a:latin typeface="+mn-ea"/>
                          <a:ea typeface="+mn-ea"/>
                          <a:cs typeface="YoonGothic Light"/>
                        </a:rPr>
                        <a:t>보험모집인</a:t>
                      </a:r>
                      <a:r>
                        <a:rPr lang="en-US" altLang="ko-KR" sz="1200" baseline="0" dirty="0">
                          <a:latin typeface="+mn-ea"/>
                          <a:ea typeface="+mn-ea"/>
                          <a:cs typeface="YoonGothic Light"/>
                        </a:rPr>
                        <a:t>, </a:t>
                      </a:r>
                      <a:r>
                        <a:rPr lang="ko-KR" altLang="en-US" sz="1200" baseline="0" dirty="0">
                          <a:latin typeface="+mn-ea"/>
                          <a:ea typeface="+mn-ea"/>
                          <a:cs typeface="YoonGothic Light"/>
                        </a:rPr>
                        <a:t>콘크리트믹서 기사에 대한 적용확대를 통해 적용의 사각지대 해소에 기여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85725" indent="-85725" latinLnBrk="1">
                        <a:buFont typeface="Arial" pitchFamily="34" charset="0"/>
                        <a:buChar char="•"/>
                      </a:pP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 1977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년 최초도입 </a:t>
                      </a: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;</a:t>
                      </a:r>
                      <a:r>
                        <a:rPr lang="ko-KR" altLang="en-US" sz="1200" baseline="0" dirty="0">
                          <a:latin typeface="+mn-ea"/>
                          <a:ea typeface="+mn-ea"/>
                        </a:rPr>
                        <a:t>  </a:t>
                      </a:r>
                      <a:r>
                        <a:rPr lang="en-US" altLang="ko-KR" sz="1200" baseline="0" dirty="0">
                          <a:latin typeface="+mn-ea"/>
                          <a:ea typeface="+mn-ea"/>
                        </a:rPr>
                        <a:t>500</a:t>
                      </a:r>
                      <a:r>
                        <a:rPr lang="ko-KR" altLang="en-US" sz="1200" baseline="0" dirty="0">
                          <a:latin typeface="+mn-ea"/>
                          <a:ea typeface="+mn-ea"/>
                        </a:rPr>
                        <a:t>인 이상의 사업장 강제적용</a:t>
                      </a:r>
                      <a:endParaRPr lang="en-US" altLang="ko-KR" sz="1200" baseline="0" dirty="0">
                        <a:latin typeface="+mn-ea"/>
                        <a:ea typeface="+mn-ea"/>
                      </a:endParaRPr>
                    </a:p>
                    <a:p>
                      <a:pPr marL="85725" indent="-85725" latinLnBrk="1">
                        <a:buFont typeface="Arial" pitchFamily="34" charset="0"/>
                        <a:buChar char="•"/>
                      </a:pPr>
                      <a:r>
                        <a:rPr lang="en-US" altLang="ko-KR" sz="1200" baseline="0" dirty="0">
                          <a:latin typeface="+mn-ea"/>
                          <a:ea typeface="+mn-ea"/>
                        </a:rPr>
                        <a:t> 1979</a:t>
                      </a:r>
                      <a:r>
                        <a:rPr lang="ko-KR" altLang="en-US" sz="1200" baseline="0" dirty="0">
                          <a:latin typeface="+mn-ea"/>
                          <a:ea typeface="+mn-ea"/>
                        </a:rPr>
                        <a:t>년 </a:t>
                      </a:r>
                      <a:r>
                        <a:rPr lang="en-US" altLang="ko-KR" sz="1200" baseline="0" dirty="0">
                          <a:latin typeface="+mn-ea"/>
                          <a:ea typeface="+mn-ea"/>
                        </a:rPr>
                        <a:t>300</a:t>
                      </a:r>
                      <a:r>
                        <a:rPr lang="ko-KR" altLang="en-US" sz="1200" baseline="0" dirty="0">
                          <a:latin typeface="+mn-ea"/>
                          <a:ea typeface="+mn-ea"/>
                        </a:rPr>
                        <a:t>인 이상 사업장으로 확대적용</a:t>
                      </a:r>
                      <a:endParaRPr lang="en-US" altLang="ko-KR" sz="1200" baseline="0" dirty="0">
                        <a:latin typeface="+mn-ea"/>
                        <a:ea typeface="+mn-ea"/>
                      </a:endParaRPr>
                    </a:p>
                    <a:p>
                      <a:pPr marL="85725" indent="-85725" latinLnBrk="1">
                        <a:buFont typeface="Arial" pitchFamily="34" charset="0"/>
                        <a:buChar char="•"/>
                      </a:pPr>
                      <a:r>
                        <a:rPr lang="en-US" altLang="ko-KR" sz="1200" baseline="0" dirty="0">
                          <a:latin typeface="+mn-ea"/>
                          <a:ea typeface="+mn-ea"/>
                        </a:rPr>
                        <a:t> 1981</a:t>
                      </a:r>
                      <a:r>
                        <a:rPr lang="ko-KR" altLang="en-US" sz="1200" baseline="0" dirty="0">
                          <a:latin typeface="+mn-ea"/>
                          <a:ea typeface="+mn-ea"/>
                        </a:rPr>
                        <a:t>년 </a:t>
                      </a:r>
                      <a:r>
                        <a:rPr lang="en-US" altLang="ko-KR" sz="1200" baseline="0" dirty="0">
                          <a:latin typeface="+mn-ea"/>
                          <a:ea typeface="+mn-ea"/>
                        </a:rPr>
                        <a:t>100</a:t>
                      </a:r>
                      <a:r>
                        <a:rPr lang="ko-KR" altLang="en-US" sz="1200" baseline="0" dirty="0">
                          <a:latin typeface="+mn-ea"/>
                          <a:ea typeface="+mn-ea"/>
                        </a:rPr>
                        <a:t>인 이상 사업장으로 확대적용</a:t>
                      </a:r>
                      <a:endParaRPr lang="en-US" altLang="ko-KR" sz="1200" baseline="0" dirty="0">
                        <a:latin typeface="+mn-ea"/>
                        <a:ea typeface="+mn-ea"/>
                      </a:endParaRPr>
                    </a:p>
                    <a:p>
                      <a:pPr marL="85725" indent="-85725" latinLnBrk="1">
                        <a:buFont typeface="Arial" pitchFamily="34" charset="0"/>
                        <a:buChar char="•"/>
                      </a:pP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 1988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년 </a:t>
                      </a: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인 이상 사업장 그리고 농어촌 지역 확대적용</a:t>
                      </a:r>
                      <a:endParaRPr lang="en-US" altLang="ko-KR" sz="1200" dirty="0">
                        <a:latin typeface="+mn-ea"/>
                        <a:ea typeface="+mn-ea"/>
                      </a:endParaRPr>
                    </a:p>
                    <a:p>
                      <a:pPr marL="85725" indent="-85725" latinLnBrk="1">
                        <a:buFont typeface="Arial" pitchFamily="34" charset="0"/>
                        <a:buChar char="•"/>
                      </a:pP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 1989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년 도시 지역 자영자의 확대적용으로 전 국민 의료보험시대 출범</a:t>
                      </a:r>
                      <a:endParaRPr lang="en-US" altLang="ko-KR" sz="12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85725" indent="-85725" latinLnBrk="1">
                        <a:buFont typeface="Arial" pitchFamily="34" charset="0"/>
                        <a:buChar char="•"/>
                      </a:pP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 1988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년 최초도입 </a:t>
                      </a: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;  10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인 이상 규모의 사업장 강제적용</a:t>
                      </a:r>
                      <a:endParaRPr lang="en-US" altLang="ko-KR" sz="1200" dirty="0">
                        <a:latin typeface="+mn-ea"/>
                        <a:ea typeface="+mn-ea"/>
                      </a:endParaRPr>
                    </a:p>
                    <a:p>
                      <a:pPr marL="85725" indent="-85725" latinLnBrk="1">
                        <a:buFont typeface="Arial" pitchFamily="34" charset="0"/>
                        <a:buChar char="•"/>
                      </a:pP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 1992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년 </a:t>
                      </a: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인 이상 사업장으로 확대적용</a:t>
                      </a:r>
                      <a:endParaRPr lang="en-US" altLang="ko-KR" sz="1200" dirty="0">
                        <a:latin typeface="+mn-ea"/>
                        <a:ea typeface="+mn-ea"/>
                      </a:endParaRPr>
                    </a:p>
                    <a:p>
                      <a:pPr marL="85725" indent="-85725" latinLnBrk="1">
                        <a:buFont typeface="Arial" pitchFamily="34" charset="0"/>
                        <a:buChar char="•"/>
                      </a:pP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 1995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년 농어촌 지역으로 확대적용</a:t>
                      </a:r>
                      <a:endParaRPr lang="en-US" altLang="ko-KR" sz="1200" dirty="0">
                        <a:latin typeface="+mn-ea"/>
                        <a:ea typeface="+mn-ea"/>
                      </a:endParaRPr>
                    </a:p>
                    <a:p>
                      <a:pPr marL="85725" indent="-85725" latinLnBrk="1">
                        <a:buFont typeface="Arial" pitchFamily="34" charset="0"/>
                        <a:buChar char="•"/>
                      </a:pPr>
                      <a:r>
                        <a:rPr lang="en-US" altLang="ko-KR" sz="1200" baseline="0" dirty="0">
                          <a:latin typeface="+mn-ea"/>
                          <a:ea typeface="+mn-ea"/>
                        </a:rPr>
                        <a:t> 1999</a:t>
                      </a:r>
                      <a:r>
                        <a:rPr lang="ko-KR" altLang="en-US" sz="1200" baseline="0" dirty="0">
                          <a:latin typeface="+mn-ea"/>
                          <a:ea typeface="+mn-ea"/>
                        </a:rPr>
                        <a:t>년 도시 지역 자영자의 확대적용으로 전 국민 연금시대 출범</a:t>
                      </a:r>
                      <a:endParaRPr lang="en-US" altLang="ko-KR" sz="1200" baseline="0" dirty="0">
                        <a:latin typeface="+mn-ea"/>
                        <a:ea typeface="+mn-ea"/>
                      </a:endParaRPr>
                    </a:p>
                    <a:p>
                      <a:pPr marL="85725" indent="-85725" latinLnBrk="1">
                        <a:buFont typeface="Arial" pitchFamily="34" charset="0"/>
                        <a:buChar char="•"/>
                      </a:pPr>
                      <a:r>
                        <a:rPr lang="en-US" altLang="ko-KR" sz="1200" baseline="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200" baseline="0" dirty="0">
                          <a:latin typeface="+mn-ea"/>
                          <a:ea typeface="+mn-ea"/>
                        </a:rPr>
                        <a:t>향후 과제</a:t>
                      </a:r>
                      <a:endParaRPr lang="en-US" altLang="ko-KR" sz="1200" baseline="0" dirty="0">
                        <a:latin typeface="+mn-ea"/>
                        <a:ea typeface="+mn-ea"/>
                      </a:endParaRPr>
                    </a:p>
                    <a:p>
                      <a:pPr marL="85725" indent="-85725" latinLnBrk="1">
                        <a:buFont typeface="Arial" pitchFamily="34" charset="0"/>
                        <a:buNone/>
                      </a:pPr>
                      <a:r>
                        <a:rPr lang="en-US" altLang="ko-KR" sz="1200" baseline="0" dirty="0">
                          <a:latin typeface="+mn-ea"/>
                          <a:ea typeface="+mn-ea"/>
                        </a:rPr>
                        <a:t>  </a:t>
                      </a:r>
                      <a:r>
                        <a:rPr lang="ko-KR" altLang="en-US" sz="1200" baseline="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200" baseline="0" dirty="0"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200" baseline="0" dirty="0">
                          <a:latin typeface="+mn-ea"/>
                          <a:ea typeface="+mn-ea"/>
                        </a:rPr>
                        <a:t>전체 지역가입자의 </a:t>
                      </a:r>
                      <a:r>
                        <a:rPr lang="en-US" altLang="ko-KR" sz="1200" baseline="0" dirty="0">
                          <a:latin typeface="+mn-ea"/>
                          <a:ea typeface="+mn-ea"/>
                        </a:rPr>
                        <a:t>60%</a:t>
                      </a:r>
                      <a:r>
                        <a:rPr lang="ko-KR" altLang="en-US" sz="1200" baseline="0" dirty="0">
                          <a:latin typeface="+mn-ea"/>
                          <a:ea typeface="+mn-ea"/>
                        </a:rPr>
                        <a:t>를 능가하는 </a:t>
                      </a:r>
                      <a:r>
                        <a:rPr lang="ko-KR" altLang="en-US" sz="1200" baseline="0" dirty="0" err="1">
                          <a:latin typeface="+mn-ea"/>
                          <a:ea typeface="+mn-ea"/>
                        </a:rPr>
                        <a:t>납부예외자로</a:t>
                      </a:r>
                      <a:r>
                        <a:rPr lang="ko-KR" altLang="en-US" sz="1200" baseline="0" dirty="0">
                          <a:latin typeface="+mn-ea"/>
                          <a:ea typeface="+mn-ea"/>
                        </a:rPr>
                        <a:t> 인한 사각지대의 문제 해결 방안 마련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85725" indent="-85725" latinLnBrk="1">
                        <a:buFont typeface="Arial" pitchFamily="34" charset="0"/>
                        <a:buChar char="•"/>
                      </a:pP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 1995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년 최초도입 </a:t>
                      </a: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;</a:t>
                      </a:r>
                    </a:p>
                    <a:p>
                      <a:pPr marL="133350" indent="-85725" latinLnBrk="1">
                        <a:buFont typeface="Arial" pitchFamily="34" charset="0"/>
                        <a:buNone/>
                      </a:pP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실업급여사업 </a:t>
                      </a: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: 50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인 이상 사업장</a:t>
                      </a:r>
                      <a:endParaRPr lang="en-US" altLang="ko-KR" sz="1200" dirty="0">
                        <a:latin typeface="+mn-ea"/>
                        <a:ea typeface="+mn-ea"/>
                      </a:endParaRPr>
                    </a:p>
                    <a:p>
                      <a:pPr marL="133350" indent="-85725" latinLnBrk="1">
                        <a:buFontTx/>
                        <a:buChar char="-"/>
                      </a:pP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고용안정 및 직업능력사업 </a:t>
                      </a: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: 70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인 이상 사업장 강제적용</a:t>
                      </a:r>
                      <a:endParaRPr lang="en-US" altLang="ko-KR" sz="1200" dirty="0">
                        <a:latin typeface="+mn-ea"/>
                        <a:ea typeface="+mn-ea"/>
                      </a:endParaRPr>
                    </a:p>
                    <a:p>
                      <a:pPr marL="85725" indent="-85725" latinLnBrk="1">
                        <a:buFont typeface="Arial" pitchFamily="34" charset="0"/>
                        <a:buChar char="•"/>
                      </a:pP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 1998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년 </a:t>
                      </a: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1200" dirty="0">
                        <a:latin typeface="+mn-ea"/>
                        <a:ea typeface="+mn-ea"/>
                      </a:endParaRPr>
                    </a:p>
                    <a:p>
                      <a:pPr marL="133350" indent="-85725" latinLnBrk="1">
                        <a:buFontTx/>
                        <a:buChar char="-"/>
                      </a:pP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실업급여사업 </a:t>
                      </a: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: 10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인 이상 사업장 확대적용</a:t>
                      </a:r>
                      <a:endParaRPr lang="en-US" altLang="ko-KR" sz="1200" dirty="0">
                        <a:latin typeface="+mn-ea"/>
                        <a:ea typeface="+mn-ea"/>
                      </a:endParaRPr>
                    </a:p>
                    <a:p>
                      <a:pPr marL="133350" indent="-85725" latinLnBrk="1">
                        <a:buFontTx/>
                        <a:buChar char="-"/>
                      </a:pP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고용안정 및 직업능력사업 </a:t>
                      </a: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: 50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인 이상 사업장 확대적용</a:t>
                      </a:r>
                      <a:endParaRPr lang="en-US" altLang="ko-KR" sz="1200" dirty="0">
                        <a:latin typeface="+mn-ea"/>
                        <a:ea typeface="+mn-ea"/>
                      </a:endParaRPr>
                    </a:p>
                    <a:p>
                      <a:pPr marL="85725" indent="-85725" latinLnBrk="1">
                        <a:buFont typeface="Arial" pitchFamily="34" charset="0"/>
                        <a:buChar char="•"/>
                      </a:pP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 1998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년 </a:t>
                      </a: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10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월</a:t>
                      </a:r>
                      <a:endParaRPr lang="en-US" altLang="ko-KR" sz="1200" dirty="0">
                        <a:latin typeface="+mn-ea"/>
                        <a:ea typeface="+mn-ea"/>
                      </a:endParaRPr>
                    </a:p>
                    <a:p>
                      <a:pPr marL="133350" indent="-85725" latinLnBrk="1">
                        <a:buFontTx/>
                        <a:buChar char="-"/>
                      </a:pP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실업급여사업</a:t>
                      </a:r>
                      <a:r>
                        <a:rPr lang="en-US" altLang="ko-KR" sz="1200" dirty="0">
                          <a:latin typeface="+mn-ea"/>
                          <a:ea typeface="+mn-ea"/>
                          <a:cs typeface="YoonGothic Light"/>
                        </a:rPr>
                        <a:t>·</a:t>
                      </a:r>
                      <a:r>
                        <a:rPr lang="ko-KR" altLang="en-US" sz="1200" dirty="0">
                          <a:latin typeface="+mn-ea"/>
                          <a:ea typeface="+mn-ea"/>
                          <a:cs typeface="YoonGothic Light"/>
                        </a:rPr>
                        <a:t>고용안정사업</a:t>
                      </a:r>
                      <a:r>
                        <a:rPr lang="en-US" altLang="ko-KR" sz="1200" dirty="0">
                          <a:latin typeface="+mn-ea"/>
                          <a:ea typeface="+mn-ea"/>
                          <a:cs typeface="YoonGothic Light"/>
                        </a:rPr>
                        <a:t>·</a:t>
                      </a:r>
                      <a:r>
                        <a:rPr lang="ko-KR" altLang="en-US" sz="1200" dirty="0">
                          <a:latin typeface="+mn-ea"/>
                          <a:ea typeface="+mn-ea"/>
                          <a:cs typeface="YoonGothic Light"/>
                        </a:rPr>
                        <a:t>직업능력사업 공히 </a:t>
                      </a:r>
                      <a:r>
                        <a:rPr lang="en-US" altLang="ko-KR" sz="1200" dirty="0">
                          <a:latin typeface="+mn-ea"/>
                          <a:ea typeface="+mn-ea"/>
                          <a:cs typeface="YoonGothic Light"/>
                        </a:rPr>
                        <a:t>1</a:t>
                      </a:r>
                      <a:r>
                        <a:rPr lang="ko-KR" altLang="en-US" sz="1200" dirty="0">
                          <a:latin typeface="+mn-ea"/>
                          <a:ea typeface="+mn-ea"/>
                          <a:cs typeface="YoonGothic Light"/>
                        </a:rPr>
                        <a:t>인 이상 사업장으로 확대적용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85725" indent="-85725" latinLnBrk="1">
                        <a:buFont typeface="Arial" pitchFamily="34" charset="0"/>
                        <a:buChar char="•"/>
                      </a:pP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 2008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년 </a:t>
                      </a: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7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월 </a:t>
                      </a: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일 최초 도입</a:t>
                      </a:r>
                      <a:endParaRPr lang="en-US" altLang="ko-KR" sz="1200" dirty="0">
                        <a:latin typeface="+mn-ea"/>
                        <a:ea typeface="+mn-ea"/>
                      </a:endParaRPr>
                    </a:p>
                    <a:p>
                      <a:pPr marL="85725" indent="-85725" latinLnBrk="1">
                        <a:buFontTx/>
                        <a:buChar char="-"/>
                      </a:pP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200" dirty="0">
                          <a:latin typeface="+mn-ea"/>
                          <a:ea typeface="+mn-ea"/>
                        </a:rPr>
                        <a:t>적용대상</a:t>
                      </a:r>
                      <a:r>
                        <a:rPr lang="en-US" altLang="ko-KR" sz="1200" dirty="0">
                          <a:latin typeface="+mn-ea"/>
                          <a:ea typeface="+mn-ea"/>
                        </a:rPr>
                        <a:t>:</a:t>
                      </a:r>
                      <a:r>
                        <a:rPr lang="en-US" altLang="ko-KR" sz="1200" baseline="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200" baseline="0" dirty="0">
                          <a:latin typeface="+mn-ea"/>
                          <a:ea typeface="+mn-ea"/>
                        </a:rPr>
                        <a:t>국민건강보험제도와 같이 전체 국민</a:t>
                      </a:r>
                      <a:endParaRPr lang="en-US" altLang="ko-KR" sz="1200" baseline="0" dirty="0">
                        <a:latin typeface="+mn-ea"/>
                        <a:ea typeface="+mn-ea"/>
                      </a:endParaRPr>
                    </a:p>
                    <a:p>
                      <a:pPr marL="85725" indent="-85725" latinLnBrk="1">
                        <a:buFontTx/>
                        <a:buChar char="-"/>
                      </a:pPr>
                      <a:r>
                        <a:rPr lang="en-US" altLang="ko-KR" sz="1200" baseline="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200" baseline="0" dirty="0">
                          <a:latin typeface="+mn-ea"/>
                          <a:ea typeface="+mn-ea"/>
                        </a:rPr>
                        <a:t>보험료의 부담자</a:t>
                      </a:r>
                      <a:r>
                        <a:rPr lang="en-US" altLang="ko-KR" sz="1200" baseline="0" dirty="0"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200" baseline="0" dirty="0">
                          <a:latin typeface="+mn-ea"/>
                          <a:ea typeface="+mn-ea"/>
                        </a:rPr>
                        <a:t>국민건강보험제도의 가입자로서 자신의 </a:t>
                      </a:r>
                      <a:r>
                        <a:rPr lang="ko-KR" altLang="en-US" sz="1200" baseline="0" dirty="0" err="1">
                          <a:latin typeface="+mn-ea"/>
                          <a:ea typeface="+mn-ea"/>
                        </a:rPr>
                        <a:t>건강보험료액</a:t>
                      </a:r>
                      <a:r>
                        <a:rPr lang="en-US" altLang="ko-KR" sz="1200" baseline="0" dirty="0">
                          <a:latin typeface="+mn-ea"/>
                          <a:ea typeface="+mn-ea"/>
                        </a:rPr>
                        <a:t>X</a:t>
                      </a:r>
                      <a:r>
                        <a:rPr lang="ko-KR" altLang="en-US" sz="1200" baseline="0" dirty="0" err="1">
                          <a:latin typeface="+mn-ea"/>
                          <a:ea typeface="+mn-ea"/>
                        </a:rPr>
                        <a:t>장기요양보험요율</a:t>
                      </a:r>
                      <a:r>
                        <a:rPr lang="en-US" altLang="ko-KR" sz="1200" baseline="0" dirty="0">
                          <a:latin typeface="+mn-ea"/>
                          <a:ea typeface="+mn-ea"/>
                        </a:rPr>
                        <a:t>(2009</a:t>
                      </a:r>
                      <a:r>
                        <a:rPr lang="ko-KR" altLang="en-US" sz="1200" baseline="0" dirty="0">
                          <a:latin typeface="+mn-ea"/>
                          <a:ea typeface="+mn-ea"/>
                        </a:rPr>
                        <a:t>년의 경우 </a:t>
                      </a:r>
                      <a:r>
                        <a:rPr lang="en-US" altLang="ko-KR" sz="1200" baseline="0" dirty="0">
                          <a:latin typeface="+mn-ea"/>
                          <a:ea typeface="+mn-ea"/>
                        </a:rPr>
                        <a:t>4.78%)</a:t>
                      </a:r>
                    </a:p>
                    <a:p>
                      <a:pPr marL="85725" indent="-85725" latinLnBrk="1">
                        <a:buFontTx/>
                        <a:buChar char="-"/>
                      </a:pPr>
                      <a:r>
                        <a:rPr lang="en-US" altLang="ko-KR" sz="1200" baseline="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200" baseline="0" dirty="0">
                          <a:latin typeface="+mn-ea"/>
                          <a:ea typeface="+mn-ea"/>
                        </a:rPr>
                        <a:t>급여 혜택의 대상자</a:t>
                      </a:r>
                      <a:r>
                        <a:rPr lang="en-US" altLang="ko-KR" sz="1200" baseline="0" dirty="0">
                          <a:latin typeface="+mn-ea"/>
                          <a:ea typeface="+mn-ea"/>
                        </a:rPr>
                        <a:t>: 65</a:t>
                      </a:r>
                      <a:r>
                        <a:rPr lang="ko-KR" altLang="en-US" sz="1200" baseline="0" dirty="0">
                          <a:latin typeface="+mn-ea"/>
                          <a:ea typeface="+mn-ea"/>
                        </a:rPr>
                        <a:t>세 이상 노인 또는 노인성 질환을 가진 </a:t>
                      </a:r>
                      <a:r>
                        <a:rPr lang="en-US" altLang="ko-KR" sz="1200" baseline="0" dirty="0">
                          <a:latin typeface="+mn-ea"/>
                          <a:ea typeface="+mn-ea"/>
                        </a:rPr>
                        <a:t>65</a:t>
                      </a:r>
                      <a:r>
                        <a:rPr lang="ko-KR" altLang="en-US" sz="1200" baseline="0" dirty="0">
                          <a:latin typeface="+mn-ea"/>
                          <a:ea typeface="+mn-ea"/>
                        </a:rPr>
                        <a:t>세 미만의 국민으로서 장기요양등급</a:t>
                      </a:r>
                      <a:r>
                        <a:rPr lang="en-US" altLang="ko-KR" sz="1200" baseline="0" dirty="0">
                          <a:latin typeface="+mn-ea"/>
                          <a:ea typeface="+mn-ea"/>
                        </a:rPr>
                        <a:t>(1~3</a:t>
                      </a:r>
                      <a:r>
                        <a:rPr lang="ko-KR" altLang="en-US" sz="1200" baseline="0" dirty="0">
                          <a:latin typeface="+mn-ea"/>
                          <a:ea typeface="+mn-ea"/>
                        </a:rPr>
                        <a:t>등급</a:t>
                      </a:r>
                      <a:r>
                        <a:rPr lang="en-US" altLang="ko-KR" sz="1200" baseline="0" dirty="0"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200" baseline="0" dirty="0">
                          <a:latin typeface="+mn-ea"/>
                          <a:ea typeface="+mn-ea"/>
                        </a:rPr>
                        <a:t>해당자</a:t>
                      </a:r>
                      <a:endParaRPr lang="en-US" altLang="ko-KR" sz="1200" baseline="0" dirty="0">
                        <a:latin typeface="+mn-ea"/>
                        <a:ea typeface="+mn-ea"/>
                      </a:endParaRPr>
                    </a:p>
                    <a:p>
                      <a:pPr marL="85725" indent="-85725" latinLnBrk="1">
                        <a:buFontTx/>
                        <a:buChar char="-"/>
                      </a:pPr>
                      <a:r>
                        <a:rPr lang="en-US" altLang="ko-KR" sz="1200" baseline="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200" baseline="0" dirty="0" err="1">
                          <a:latin typeface="+mn-ea"/>
                          <a:ea typeface="+mn-ea"/>
                        </a:rPr>
                        <a:t>향후과제</a:t>
                      </a:r>
                      <a:r>
                        <a:rPr lang="en-US" altLang="ko-KR" sz="1200" baseline="0" dirty="0">
                          <a:latin typeface="+mn-ea"/>
                          <a:ea typeface="+mn-ea"/>
                        </a:rPr>
                        <a:t>: </a:t>
                      </a:r>
                      <a:r>
                        <a:rPr lang="en-US" altLang="ko-KR" sz="1200" baseline="0" dirty="0">
                          <a:latin typeface="+mn-ea"/>
                          <a:ea typeface="+mn-ea"/>
                          <a:cs typeface="YoonGothic Light"/>
                        </a:rPr>
                        <a:t>①</a:t>
                      </a:r>
                      <a:r>
                        <a:rPr lang="ko-KR" altLang="en-US" sz="1200" baseline="0" dirty="0">
                          <a:latin typeface="+mn-ea"/>
                          <a:ea typeface="+mn-ea"/>
                          <a:cs typeface="YoonGothic Light"/>
                        </a:rPr>
                        <a:t>등급 </a:t>
                      </a:r>
                      <a:r>
                        <a:rPr lang="ko-KR" altLang="en-US" sz="1200" baseline="0" dirty="0" err="1">
                          <a:latin typeface="+mn-ea"/>
                          <a:ea typeface="+mn-ea"/>
                          <a:cs typeface="YoonGothic Light"/>
                        </a:rPr>
                        <a:t>미해당자로까지</a:t>
                      </a:r>
                      <a:r>
                        <a:rPr lang="ko-KR" altLang="en-US" sz="1200" baseline="0" dirty="0">
                          <a:latin typeface="+mn-ea"/>
                          <a:ea typeface="+mn-ea"/>
                          <a:cs typeface="YoonGothic Light"/>
                        </a:rPr>
                        <a:t> 급여 확대 </a:t>
                      </a:r>
                      <a:r>
                        <a:rPr lang="en-US" altLang="ko-KR" sz="1200" baseline="0" dirty="0">
                          <a:latin typeface="+mn-ea"/>
                          <a:ea typeface="+mn-ea"/>
                          <a:cs typeface="YoonGothic Light"/>
                        </a:rPr>
                        <a:t>②</a:t>
                      </a:r>
                      <a:r>
                        <a:rPr lang="ko-KR" altLang="en-US" sz="1200" baseline="0" dirty="0">
                          <a:latin typeface="+mn-ea"/>
                          <a:ea typeface="+mn-ea"/>
                          <a:cs typeface="YoonGothic Light"/>
                        </a:rPr>
                        <a:t>노인장기요양보험제도→장기요양보험제도로 확대 </a:t>
                      </a:r>
                      <a:r>
                        <a:rPr lang="en-US" altLang="ko-KR" sz="1200" baseline="0" dirty="0">
                          <a:latin typeface="+mn-ea"/>
                          <a:ea typeface="+mn-ea"/>
                          <a:cs typeface="YoonGothic Light"/>
                        </a:rPr>
                        <a:t>③65</a:t>
                      </a:r>
                      <a:r>
                        <a:rPr lang="ko-KR" altLang="en-US" sz="1200" baseline="0" dirty="0">
                          <a:latin typeface="+mn-ea"/>
                          <a:ea typeface="+mn-ea"/>
                          <a:cs typeface="YoonGothic Light"/>
                        </a:rPr>
                        <a:t>세 미만의 중증장애인에 대해서도 제도 확대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1406" y="476251"/>
            <a:ext cx="8929718" cy="6167459"/>
          </a:xfrm>
        </p:spPr>
        <p:txBody>
          <a:bodyPr>
            <a:normAutofit/>
          </a:bodyPr>
          <a:lstStyle/>
          <a:p>
            <a:pPr marL="268288" indent="-255588">
              <a:lnSpc>
                <a:spcPct val="120000"/>
              </a:lnSpc>
              <a:buNone/>
            </a:pPr>
            <a:r>
              <a:rPr lang="en-US" altLang="ko-KR" sz="2000" dirty="0"/>
              <a:t>3) </a:t>
            </a:r>
            <a:r>
              <a:rPr lang="ko-KR" altLang="en-US" sz="2000" dirty="0"/>
              <a:t>소득수준</a:t>
            </a:r>
            <a:endParaRPr lang="en-US" altLang="ko-KR" sz="2000" dirty="0"/>
          </a:p>
          <a:p>
            <a:pPr marL="268288" indent="-255588">
              <a:lnSpc>
                <a:spcPct val="120000"/>
              </a:lnSpc>
              <a:buNone/>
            </a:pPr>
            <a:endParaRPr lang="en-US" altLang="ko-KR" sz="1000" dirty="0"/>
          </a:p>
          <a:p>
            <a:pPr marL="623888" indent="-514350">
              <a:lnSpc>
                <a:spcPct val="120000"/>
              </a:lnSpc>
              <a:spcBef>
                <a:spcPts val="1000"/>
              </a:spcBef>
              <a:buNone/>
            </a:pPr>
            <a:r>
              <a:rPr lang="en-US" altLang="ko-KR" sz="1800" dirty="0"/>
              <a:t>(1) </a:t>
            </a:r>
            <a:r>
              <a:rPr lang="ko-KR" altLang="en-US" sz="1800" dirty="0"/>
              <a:t>적용기준으로서의 의의</a:t>
            </a:r>
            <a:endParaRPr lang="en-US" altLang="ko-KR" sz="1800" dirty="0"/>
          </a:p>
          <a:p>
            <a:pPr marL="536575" indent="-330200">
              <a:lnSpc>
                <a:spcPct val="120000"/>
              </a:lnSpc>
              <a:spcBef>
                <a:spcPts val="1000"/>
              </a:spcBef>
              <a:buFont typeface="Wingdings" pitchFamily="2" charset="2"/>
              <a:buChar char="l"/>
            </a:pPr>
            <a:r>
              <a:rPr lang="ko-KR" altLang="en-US" sz="1800" dirty="0"/>
              <a:t>보편적 적용의 한계</a:t>
            </a:r>
            <a:endParaRPr lang="en-US" altLang="ko-KR" sz="1800" dirty="0"/>
          </a:p>
          <a:p>
            <a:pPr marL="720000" indent="-244475">
              <a:lnSpc>
                <a:spcPct val="120000"/>
              </a:lnSpc>
            </a:pPr>
            <a:r>
              <a:rPr lang="ko-KR" altLang="en-US" sz="1800" dirty="0"/>
              <a:t>보험료의 부담능력이 없는 계층의 적용 한계</a:t>
            </a:r>
            <a:endParaRPr lang="en-US" altLang="ko-KR" sz="1800" dirty="0"/>
          </a:p>
          <a:p>
            <a:pPr marL="720000" indent="-244475">
              <a:lnSpc>
                <a:spcPct val="120000"/>
              </a:lnSpc>
            </a:pPr>
            <a:r>
              <a:rPr lang="ko-KR" altLang="en-US" sz="1800" dirty="0"/>
              <a:t>고소득계층의 경우 적용을 통한 제도적 보호가 무의미</a:t>
            </a:r>
            <a:endParaRPr lang="en-US" altLang="ko-KR" sz="1800" dirty="0"/>
          </a:p>
          <a:p>
            <a:pPr marL="536575" indent="-330200">
              <a:lnSpc>
                <a:spcPct val="120000"/>
              </a:lnSpc>
              <a:spcBef>
                <a:spcPts val="1000"/>
              </a:spcBef>
              <a:buFont typeface="Wingdings" pitchFamily="2" charset="2"/>
              <a:buChar char="l"/>
            </a:pPr>
            <a:r>
              <a:rPr lang="ko-KR" altLang="en-US" sz="1800" dirty="0"/>
              <a:t>소득기준의 적용 방식</a:t>
            </a:r>
            <a:endParaRPr lang="en-US" altLang="ko-KR" sz="1800" dirty="0"/>
          </a:p>
          <a:p>
            <a:pPr marL="720000" indent="-244475">
              <a:lnSpc>
                <a:spcPct val="120000"/>
              </a:lnSpc>
            </a:pPr>
            <a:r>
              <a:rPr lang="ko-KR" altLang="en-US" sz="1800" dirty="0"/>
              <a:t>소득하한선</a:t>
            </a:r>
            <a:endParaRPr lang="en-US" altLang="ko-KR" sz="1800" dirty="0"/>
          </a:p>
          <a:p>
            <a:pPr marL="720000" indent="-244475">
              <a:lnSpc>
                <a:spcPct val="120000"/>
              </a:lnSpc>
              <a:buNone/>
            </a:pPr>
            <a:r>
              <a:rPr lang="en-US" altLang="ko-KR" sz="1800" dirty="0"/>
              <a:t>   : </a:t>
            </a:r>
            <a:r>
              <a:rPr lang="ko-KR" altLang="en-US" sz="1800" dirty="0"/>
              <a:t>최저소득 이하 계층의 적용 제외</a:t>
            </a:r>
            <a:r>
              <a:rPr lang="en-US" altLang="ko-KR" sz="1800" dirty="0"/>
              <a:t>, </a:t>
            </a:r>
            <a:r>
              <a:rPr lang="ko-KR" altLang="en-US" sz="1800" dirty="0"/>
              <a:t>부조의 원칙을 바탕으로 하는 제도의 보호</a:t>
            </a:r>
            <a:endParaRPr lang="en-US" altLang="ko-KR" sz="1800" dirty="0"/>
          </a:p>
          <a:p>
            <a:pPr marL="720000" indent="-244475">
              <a:lnSpc>
                <a:spcPct val="120000"/>
              </a:lnSpc>
            </a:pPr>
            <a:r>
              <a:rPr lang="ko-KR" altLang="en-US" sz="1800" dirty="0"/>
              <a:t>소득상한선 </a:t>
            </a:r>
            <a:r>
              <a:rPr lang="en-US" altLang="ko-KR" sz="1800" dirty="0"/>
              <a:t>: </a:t>
            </a:r>
            <a:r>
              <a:rPr lang="ko-KR" altLang="en-US" sz="1800" dirty="0"/>
              <a:t>최고소득을 기준으로</a:t>
            </a:r>
            <a:endParaRPr lang="en-US" altLang="ko-KR" sz="1800" dirty="0"/>
          </a:p>
          <a:p>
            <a:pPr marL="536575" indent="-244475">
              <a:lnSpc>
                <a:spcPct val="120000"/>
              </a:lnSpc>
              <a:buNone/>
            </a:pPr>
            <a:r>
              <a:rPr lang="ko-KR" altLang="en-US" sz="1800" dirty="0"/>
              <a:t>  ① 초과하는 소득에 대해 보험료의 부담 면제</a:t>
            </a:r>
            <a:r>
              <a:rPr lang="en-US" altLang="ko-KR" sz="1600" dirty="0"/>
              <a:t>(</a:t>
            </a:r>
            <a:r>
              <a:rPr lang="ko-KR" altLang="en-US" sz="1600" dirty="0"/>
              <a:t>우리나라 국민연금이나 국민건강보험</a:t>
            </a:r>
            <a:r>
              <a:rPr lang="en-US" altLang="ko-KR" sz="1600" dirty="0"/>
              <a:t>)</a:t>
            </a:r>
            <a:r>
              <a:rPr lang="ko-KR" altLang="en-US" sz="1600" dirty="0"/>
              <a:t> </a:t>
            </a:r>
            <a:endParaRPr lang="en-US" altLang="ko-KR" sz="1800" dirty="0"/>
          </a:p>
          <a:p>
            <a:pPr marL="536575" indent="-244475">
              <a:lnSpc>
                <a:spcPct val="120000"/>
              </a:lnSpc>
              <a:buNone/>
            </a:pPr>
            <a:r>
              <a:rPr lang="ko-KR" altLang="en-US" sz="1800" dirty="0"/>
              <a:t>  ② 고소득계층에 대해 제도 적용 자체를 면제</a:t>
            </a:r>
            <a:r>
              <a:rPr lang="en-US" altLang="ko-KR" sz="1800" dirty="0"/>
              <a:t>(</a:t>
            </a:r>
            <a:r>
              <a:rPr lang="ko-KR" altLang="en-US" sz="1800" dirty="0"/>
              <a:t>독일 의료보험</a:t>
            </a:r>
            <a:r>
              <a:rPr lang="en-US" altLang="ko-KR" sz="1800" dirty="0"/>
              <a:t>)</a:t>
            </a:r>
          </a:p>
          <a:p>
            <a:pPr marL="536575" indent="-244475">
              <a:lnSpc>
                <a:spcPct val="120000"/>
              </a:lnSpc>
              <a:buNone/>
            </a:pPr>
            <a:r>
              <a:rPr lang="en-US" altLang="ko-KR" sz="1800" dirty="0">
                <a:latin typeface="+mn-ea"/>
              </a:rPr>
              <a:t>  ③ </a:t>
            </a:r>
            <a:r>
              <a:rPr lang="ko-KR" altLang="en-US" sz="1800" dirty="0">
                <a:latin typeface="+mn-ea"/>
              </a:rPr>
              <a:t>급여 산정은 소득상한선 적용</a:t>
            </a:r>
            <a:r>
              <a:rPr lang="en-US" altLang="ko-KR" sz="1800" dirty="0">
                <a:latin typeface="+mn-ea"/>
              </a:rPr>
              <a:t>, </a:t>
            </a:r>
            <a:r>
              <a:rPr lang="ko-KR" altLang="en-US" sz="1800" dirty="0">
                <a:latin typeface="+mn-ea"/>
              </a:rPr>
              <a:t>그러나 제도의 적용이나 보험료 부과는 상한선 </a:t>
            </a:r>
            <a:endParaRPr lang="en-US" altLang="ko-KR" sz="1800" dirty="0">
              <a:latin typeface="+mn-ea"/>
            </a:endParaRPr>
          </a:p>
          <a:p>
            <a:pPr marL="536575" indent="-244475">
              <a:lnSpc>
                <a:spcPct val="120000"/>
              </a:lnSpc>
              <a:buNone/>
            </a:pPr>
            <a:r>
              <a:rPr lang="en-US" altLang="ko-KR" sz="1800" dirty="0">
                <a:latin typeface="+mn-ea"/>
              </a:rPr>
              <a:t>      </a:t>
            </a:r>
            <a:r>
              <a:rPr lang="ko-KR" altLang="en-US" sz="1800" dirty="0">
                <a:latin typeface="+mn-ea"/>
              </a:rPr>
              <a:t>없이 운영</a:t>
            </a:r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그룹 17"/>
          <p:cNvGrpSpPr/>
          <p:nvPr/>
        </p:nvGrpSpPr>
        <p:grpSpPr>
          <a:xfrm>
            <a:off x="857224" y="714356"/>
            <a:ext cx="7421200" cy="5672630"/>
            <a:chOff x="884330" y="857232"/>
            <a:chExt cx="7421200" cy="5672630"/>
          </a:xfrm>
        </p:grpSpPr>
        <p:sp>
          <p:nvSpPr>
            <p:cNvPr id="6" name="모서리가 둥근 직사각형 5"/>
            <p:cNvSpPr/>
            <p:nvPr/>
          </p:nvSpPr>
          <p:spPr>
            <a:xfrm>
              <a:off x="884330" y="857232"/>
              <a:ext cx="7360078" cy="5429288"/>
            </a:xfrm>
            <a:prstGeom prst="roundRect">
              <a:avLst>
                <a:gd name="adj" fmla="val 8047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/>
                <a:t>    </a:t>
              </a:r>
              <a:endParaRPr lang="ko-KR" alt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115616" y="1153012"/>
              <a:ext cx="587717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dirty="0"/>
                <a:t>소득</a:t>
              </a:r>
              <a:endParaRPr lang="en-US" altLang="ko-KR" sz="1600" dirty="0"/>
            </a:p>
            <a:p>
              <a:pPr algn="ctr"/>
              <a:r>
                <a:rPr lang="ko-KR" altLang="en-US" sz="1600" dirty="0"/>
                <a:t>수준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580112" y="3370170"/>
              <a:ext cx="22181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dirty="0"/>
                <a:t>(</a:t>
              </a:r>
              <a:r>
                <a:rPr lang="ko-KR" altLang="en-US" sz="1600" dirty="0"/>
                <a:t>사회보험의 보호영역</a:t>
              </a:r>
              <a:r>
                <a:rPr lang="en-US" altLang="ko-KR" sz="1600" dirty="0"/>
                <a:t>)</a:t>
              </a:r>
              <a:endParaRPr lang="ko-KR" altLang="en-US" sz="1600" dirty="0"/>
            </a:p>
          </p:txBody>
        </p:sp>
        <p:cxnSp>
          <p:nvCxnSpPr>
            <p:cNvPr id="13" name="직선 연결선 12"/>
            <p:cNvCxnSpPr/>
            <p:nvPr/>
          </p:nvCxnSpPr>
          <p:spPr>
            <a:xfrm rot="10800000" flipV="1">
              <a:off x="1608870" y="2305140"/>
              <a:ext cx="4259274" cy="1"/>
            </a:xfrm>
            <a:prstGeom prst="line">
              <a:avLst/>
            </a:prstGeom>
            <a:ln w="9525">
              <a:solidFill>
                <a:schemeClr val="accent6">
                  <a:lumMod val="75000"/>
                </a:schemeClr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직선 연결선 15"/>
            <p:cNvCxnSpPr/>
            <p:nvPr/>
          </p:nvCxnSpPr>
          <p:spPr>
            <a:xfrm rot="16200000" flipH="1">
              <a:off x="-290732" y="3352906"/>
              <a:ext cx="3823727" cy="1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연결선 16"/>
            <p:cNvCxnSpPr/>
            <p:nvPr/>
          </p:nvCxnSpPr>
          <p:spPr>
            <a:xfrm rot="10800000" flipV="1">
              <a:off x="1610054" y="5273974"/>
              <a:ext cx="4474114" cy="1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직선 연결선 14"/>
            <p:cNvCxnSpPr/>
            <p:nvPr/>
          </p:nvCxnSpPr>
          <p:spPr>
            <a:xfrm rot="10800000" flipV="1">
              <a:off x="1627902" y="1873091"/>
              <a:ext cx="3868055" cy="3387779"/>
            </a:xfrm>
            <a:prstGeom prst="line">
              <a:avLst/>
            </a:prstGeom>
            <a:ln w="28575">
              <a:solidFill>
                <a:schemeClr val="tx2"/>
              </a:solidFill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연결선 20"/>
            <p:cNvCxnSpPr/>
            <p:nvPr/>
          </p:nvCxnSpPr>
          <p:spPr>
            <a:xfrm rot="5400000">
              <a:off x="5274938" y="2095213"/>
              <a:ext cx="419857" cy="0"/>
            </a:xfrm>
            <a:prstGeom prst="line">
              <a:avLst/>
            </a:prstGeom>
            <a:ln w="9525">
              <a:solidFill>
                <a:schemeClr val="accent6">
                  <a:lumMod val="75000"/>
                </a:schemeClr>
              </a:solidFill>
              <a:prstDash val="sys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직선 연결선 22"/>
            <p:cNvCxnSpPr/>
            <p:nvPr/>
          </p:nvCxnSpPr>
          <p:spPr>
            <a:xfrm rot="10800000" flipV="1">
              <a:off x="1608870" y="4753412"/>
              <a:ext cx="4259274" cy="1"/>
            </a:xfrm>
            <a:prstGeom prst="line">
              <a:avLst/>
            </a:prstGeom>
            <a:ln w="9525">
              <a:solidFill>
                <a:schemeClr val="accent6">
                  <a:lumMod val="75000"/>
                </a:schemeClr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직선 연결선 24"/>
            <p:cNvCxnSpPr/>
            <p:nvPr/>
          </p:nvCxnSpPr>
          <p:spPr>
            <a:xfrm rot="5400000">
              <a:off x="4260732" y="3529277"/>
              <a:ext cx="2448271" cy="0"/>
            </a:xfrm>
            <a:prstGeom prst="line">
              <a:avLst/>
            </a:prstGeom>
            <a:ln w="9525">
              <a:solidFill>
                <a:schemeClr val="accent6">
                  <a:lumMod val="75000"/>
                </a:schemeClr>
              </a:solidFill>
              <a:prstDash val="sys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직선 연결선 25"/>
            <p:cNvCxnSpPr/>
            <p:nvPr/>
          </p:nvCxnSpPr>
          <p:spPr>
            <a:xfrm rot="5400000">
              <a:off x="5236520" y="5001759"/>
              <a:ext cx="496691" cy="0"/>
            </a:xfrm>
            <a:prstGeom prst="line">
              <a:avLst/>
            </a:prstGeom>
            <a:ln w="9525">
              <a:solidFill>
                <a:schemeClr val="accent6">
                  <a:lumMod val="75000"/>
                </a:schemeClr>
              </a:solidFill>
              <a:prstDash val="sys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5857258" y="4580304"/>
              <a:ext cx="2448272" cy="6488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500"/>
                </a:spcBef>
              </a:pPr>
              <a:r>
                <a:rPr lang="ko-KR" altLang="en-US" sz="1600" dirty="0"/>
                <a:t>소득하한선 </a:t>
              </a:r>
              <a:endParaRPr lang="en-US" altLang="ko-KR" sz="1600" dirty="0"/>
            </a:p>
            <a:p>
              <a:pPr>
                <a:spcBef>
                  <a:spcPts val="500"/>
                </a:spcBef>
              </a:pPr>
              <a:r>
                <a:rPr lang="en-US" altLang="ko-KR" sz="1600" dirty="0"/>
                <a:t>(</a:t>
              </a:r>
              <a:r>
                <a:rPr lang="ko-KR" altLang="en-US" sz="1600" dirty="0"/>
                <a:t>공공부조의 보호영역</a:t>
              </a:r>
              <a:r>
                <a:rPr lang="en-US" altLang="ko-KR" sz="1600" dirty="0"/>
                <a:t>)</a:t>
              </a:r>
              <a:r>
                <a:rPr lang="ko-KR" altLang="en-US" sz="1600" dirty="0"/>
                <a:t> 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850566" y="1897235"/>
              <a:ext cx="24482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dirty="0"/>
                <a:t>(</a:t>
              </a:r>
              <a:r>
                <a:rPr lang="ko-KR" altLang="en-US" sz="1600" dirty="0"/>
                <a:t>상업보험의 보호영역</a:t>
              </a:r>
              <a:r>
                <a:rPr lang="en-US" altLang="ko-KR" sz="1600" dirty="0"/>
                <a:t>)</a:t>
              </a:r>
              <a:r>
                <a:rPr lang="ko-KR" altLang="en-US" sz="1600" dirty="0"/>
                <a:t> </a:t>
              </a:r>
              <a:endParaRPr lang="en-US" altLang="ko-KR" sz="1600" dirty="0"/>
            </a:p>
            <a:p>
              <a:r>
                <a:rPr lang="ko-KR" altLang="en-US" sz="1600" dirty="0"/>
                <a:t>소득상한선 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541654" y="5305092"/>
              <a:ext cx="6621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dirty="0"/>
                <a:t>국민</a:t>
              </a:r>
            </a:p>
          </p:txBody>
        </p:sp>
        <p:sp>
          <p:nvSpPr>
            <p:cNvPr id="4" name="내용 개체 틀 2"/>
            <p:cNvSpPr txBox="1">
              <a:spLocks/>
            </p:cNvSpPr>
            <p:nvPr/>
          </p:nvSpPr>
          <p:spPr>
            <a:xfrm>
              <a:off x="1056176" y="5953798"/>
              <a:ext cx="6300774" cy="576064"/>
            </a:xfrm>
            <a:prstGeom prst="rect">
              <a:avLst/>
            </a:prstGeom>
          </p:spPr>
          <p:txBody>
            <a:bodyPr vert="horz">
              <a:normAutofit/>
            </a:bodyPr>
            <a:lstStyle/>
            <a:p>
              <a:pPr marL="365760" lvl="0" indent="-256032">
                <a:spcBef>
                  <a:spcPts val="400"/>
                </a:spcBef>
                <a:buClr>
                  <a:schemeClr val="accent1"/>
                </a:buClr>
                <a:buSzPct val="68000"/>
              </a:pPr>
              <a:r>
                <a:rPr lang="en-US" altLang="ko-KR" sz="1200" dirty="0"/>
                <a:t>[</a:t>
              </a:r>
              <a:r>
                <a:rPr lang="ko-KR" altLang="en-US" sz="1200" dirty="0"/>
                <a:t>그림 </a:t>
              </a:r>
              <a:r>
                <a:rPr lang="en-US" altLang="ko-KR" sz="1200" dirty="0"/>
                <a:t>12-2] </a:t>
              </a:r>
              <a:r>
                <a:rPr lang="ko-KR" altLang="en-US" sz="1200" dirty="0"/>
                <a:t>사회보험제도의 적용기준으로서 소득하한선과 소득상한선</a:t>
              </a:r>
            </a:p>
          </p:txBody>
        </p:sp>
      </p:grp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428604"/>
            <a:ext cx="8677306" cy="6238897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/>
              <a:t>(2) </a:t>
            </a:r>
            <a:r>
              <a:rPr lang="ko-KR" altLang="en-US" sz="1800" dirty="0"/>
              <a:t>소득하한선과 소득상한선의 기능</a:t>
            </a:r>
            <a:endParaRPr lang="en-US" altLang="ko-KR" sz="1800" dirty="0"/>
          </a:p>
          <a:p>
            <a:pPr>
              <a:lnSpc>
                <a:spcPct val="110000"/>
              </a:lnSpc>
              <a:spcBef>
                <a:spcPts val="500"/>
              </a:spcBef>
              <a:buNone/>
            </a:pPr>
            <a:endParaRPr lang="en-US" altLang="ko-KR" sz="1000" dirty="0"/>
          </a:p>
          <a:p>
            <a:pPr marL="536575" indent="-255588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소득하한선</a:t>
            </a:r>
            <a:endParaRPr lang="en-US" altLang="ko-KR" sz="1800" dirty="0"/>
          </a:p>
          <a:p>
            <a:pPr marL="719138" indent="-255588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/>
              <a:t>① </a:t>
            </a:r>
            <a:r>
              <a:rPr lang="ko-KR" altLang="en-US" sz="1800" dirty="0"/>
              <a:t>저소득계층의 배제를 통해 분배적 부담을 억제</a:t>
            </a:r>
            <a:endParaRPr lang="en-US" altLang="ko-KR" sz="1800" dirty="0"/>
          </a:p>
          <a:p>
            <a:pPr marL="719138" indent="-255588">
              <a:lnSpc>
                <a:spcPct val="110000"/>
              </a:lnSpc>
              <a:spcBef>
                <a:spcPts val="500"/>
              </a:spcBef>
              <a:buNone/>
            </a:pPr>
            <a:r>
              <a:rPr lang="ko-KR" altLang="en-US" sz="1800" dirty="0"/>
              <a:t>② 보험원리에 충실한 제도 운영</a:t>
            </a:r>
            <a:endParaRPr lang="en-US" altLang="ko-KR" sz="1800" dirty="0"/>
          </a:p>
          <a:p>
            <a:pPr marL="719138" indent="-255588">
              <a:lnSpc>
                <a:spcPct val="110000"/>
              </a:lnSpc>
              <a:spcBef>
                <a:spcPts val="500"/>
              </a:spcBef>
              <a:buNone/>
            </a:pPr>
            <a:r>
              <a:rPr lang="ko-KR" altLang="en-US" sz="1800" dirty="0">
                <a:latin typeface="+mn-ea"/>
              </a:rPr>
              <a:t>③ 제도 신뢰 제고</a:t>
            </a:r>
            <a:r>
              <a:rPr lang="en-US" altLang="ko-KR" sz="1800" dirty="0">
                <a:latin typeface="+mn-ea"/>
              </a:rPr>
              <a:t>, </a:t>
            </a:r>
            <a:r>
              <a:rPr lang="ko-KR" altLang="en-US" sz="1800" dirty="0">
                <a:latin typeface="+mn-ea"/>
              </a:rPr>
              <a:t>가입 기피나 납부저항을 최소화</a:t>
            </a:r>
            <a:endParaRPr lang="en-US" altLang="ko-KR" sz="1800" dirty="0">
              <a:latin typeface="+mn-ea"/>
            </a:endParaRPr>
          </a:p>
          <a:p>
            <a:pPr marL="719138" indent="-255588">
              <a:lnSpc>
                <a:spcPct val="110000"/>
              </a:lnSpc>
              <a:spcBef>
                <a:spcPts val="500"/>
              </a:spcBef>
              <a:buNone/>
            </a:pPr>
            <a:endParaRPr lang="en-US" altLang="ko-KR" sz="1000" dirty="0">
              <a:latin typeface="+mn-ea"/>
            </a:endParaRPr>
          </a:p>
          <a:p>
            <a:pPr marL="536575" indent="-255588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>
                <a:latin typeface="+mn-ea"/>
              </a:rPr>
              <a:t>소득상한선</a:t>
            </a:r>
            <a:endParaRPr lang="en-US" altLang="ko-KR" sz="1800" dirty="0">
              <a:latin typeface="+mn-ea"/>
            </a:endParaRPr>
          </a:p>
          <a:p>
            <a:pPr marL="719138" indent="-255588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>
                <a:latin typeface="+mn-ea"/>
              </a:rPr>
              <a:t>① </a:t>
            </a:r>
            <a:r>
              <a:rPr lang="ko-KR" altLang="en-US" sz="1800" dirty="0">
                <a:latin typeface="+mn-ea"/>
              </a:rPr>
              <a:t>급여수준의 편차를 적절한 수준에서 억제</a:t>
            </a:r>
            <a:r>
              <a:rPr lang="en-US" altLang="ko-KR" sz="1800" dirty="0">
                <a:latin typeface="+mn-ea"/>
              </a:rPr>
              <a:t>(</a:t>
            </a:r>
            <a:r>
              <a:rPr lang="ko-KR" altLang="en-US" sz="1800" dirty="0">
                <a:latin typeface="+mn-ea"/>
              </a:rPr>
              <a:t>소득 </a:t>
            </a:r>
            <a:r>
              <a:rPr lang="ko-KR" altLang="en-US" sz="1800" dirty="0" err="1">
                <a:latin typeface="+mn-ea"/>
              </a:rPr>
              <a:t>연계형</a:t>
            </a:r>
            <a:r>
              <a:rPr lang="ko-KR" altLang="en-US" sz="1800" dirty="0">
                <a:latin typeface="+mn-ea"/>
              </a:rPr>
              <a:t> 현금급여</a:t>
            </a:r>
            <a:r>
              <a:rPr lang="en-US" altLang="ko-KR" sz="1800" dirty="0">
                <a:latin typeface="+mn-ea"/>
              </a:rPr>
              <a:t>)</a:t>
            </a:r>
          </a:p>
          <a:p>
            <a:pPr marL="719138" indent="-255588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>
                <a:latin typeface="+mn-ea"/>
              </a:rPr>
              <a:t>② </a:t>
            </a:r>
            <a:r>
              <a:rPr lang="ko-KR" altLang="en-US" sz="1800" dirty="0">
                <a:latin typeface="+mn-ea"/>
              </a:rPr>
              <a:t>강제성을 바탕으로 하는 사회보험제도와 자율성을 바탕으로 하는 상업보험 간 합리적 역할분담 도모→고소득계층의 종전생활수준 보장</a:t>
            </a:r>
            <a:endParaRPr lang="en-US" altLang="ko-KR" sz="1800" dirty="0">
              <a:latin typeface="+mn-ea"/>
            </a:endParaRPr>
          </a:p>
          <a:p>
            <a:pPr marL="719138" indent="-255588">
              <a:lnSpc>
                <a:spcPct val="110000"/>
              </a:lnSpc>
              <a:spcBef>
                <a:spcPts val="500"/>
              </a:spcBef>
              <a:buNone/>
            </a:pPr>
            <a:r>
              <a:rPr lang="ko-KR" altLang="en-US" sz="1800" dirty="0">
                <a:latin typeface="+mn-ea"/>
              </a:rPr>
              <a:t>③ 문제해결에 있어서 시장의 기능 활성화</a:t>
            </a:r>
            <a:endParaRPr lang="en-US" altLang="ko-KR" sz="1800" dirty="0">
              <a:latin typeface="+mn-ea"/>
            </a:endParaRPr>
          </a:p>
          <a:p>
            <a:pPr marL="719138" indent="-255588">
              <a:lnSpc>
                <a:spcPct val="110000"/>
              </a:lnSpc>
              <a:spcBef>
                <a:spcPts val="500"/>
              </a:spcBef>
              <a:buNone/>
            </a:pPr>
            <a:endParaRPr lang="en-US" altLang="ko-KR" sz="1000" dirty="0">
              <a:latin typeface="+mn-ea"/>
            </a:endParaRPr>
          </a:p>
          <a:p>
            <a:pPr>
              <a:lnSpc>
                <a:spcPct val="110000"/>
              </a:lnSpc>
              <a:spcBef>
                <a:spcPts val="1500"/>
              </a:spcBef>
              <a:buNone/>
            </a:pPr>
            <a:r>
              <a:rPr lang="en-US" altLang="ko-KR" sz="1800" dirty="0"/>
              <a:t>(3) </a:t>
            </a:r>
            <a:r>
              <a:rPr lang="ko-KR" altLang="en-US" sz="1800" dirty="0"/>
              <a:t>문제점</a:t>
            </a:r>
            <a:endParaRPr lang="en-US" altLang="ko-KR" sz="1800" dirty="0"/>
          </a:p>
          <a:p>
            <a:pPr marL="622300" indent="-255588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기준선의 결정이 국가의 자의적 판단</a:t>
            </a:r>
            <a:endParaRPr lang="en-US" altLang="ko-KR" sz="1800" dirty="0"/>
          </a:p>
          <a:p>
            <a:pPr marL="622300" indent="-255588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소득하한선은 자력에 의한 문제해결이 가능한 집단과 만성적 사회 의존계층으로 이분화 </a:t>
            </a:r>
            <a:r>
              <a:rPr lang="en-US" altLang="ko-KR" sz="1800" dirty="0"/>
              <a:t>: </a:t>
            </a:r>
            <a:r>
              <a:rPr lang="ko-KR" altLang="en-US" sz="1800" dirty="0"/>
              <a:t>사회적 편견과 갈등을 조장</a:t>
            </a:r>
            <a:endParaRPr lang="en-US" altLang="ko-KR" sz="1800" dirty="0"/>
          </a:p>
          <a:p>
            <a:pPr marL="622300" indent="-255588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소득상한선은 사회보험제도의 분배적 부담이 중산층에게 과도하게 집중</a:t>
            </a:r>
            <a:endParaRPr lang="en-US" altLang="ko-KR" sz="1800" dirty="0"/>
          </a:p>
          <a:p>
            <a:pPr marL="719138" indent="-255588">
              <a:lnSpc>
                <a:spcPct val="110000"/>
              </a:lnSpc>
              <a:spcBef>
                <a:spcPts val="500"/>
              </a:spcBef>
              <a:buNone/>
            </a:pPr>
            <a:endParaRPr lang="ko-KR" altLang="en-US" sz="1800" dirty="0">
              <a:latin typeface="+mn-ea"/>
            </a:endParaRPr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4366" y="976317"/>
            <a:ext cx="8229600" cy="5024451"/>
          </a:xfrm>
        </p:spPr>
        <p:txBody>
          <a:bodyPr>
            <a:normAutofit/>
          </a:bodyPr>
          <a:lstStyle/>
          <a:p>
            <a:pPr marL="255588" indent="-255588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2000" dirty="0"/>
              <a:t>4) </a:t>
            </a:r>
            <a:r>
              <a:rPr lang="ko-KR" altLang="en-US" sz="2000" dirty="0"/>
              <a:t>전체국민</a:t>
            </a:r>
            <a:endParaRPr lang="en-US" altLang="ko-KR" sz="1800" dirty="0"/>
          </a:p>
          <a:p>
            <a:pPr marL="255588" indent="-255588">
              <a:lnSpc>
                <a:spcPct val="130000"/>
              </a:lnSpc>
              <a:spcBef>
                <a:spcPts val="500"/>
              </a:spcBef>
              <a:buNone/>
            </a:pPr>
            <a:endParaRPr lang="en-US" altLang="ko-KR" sz="1000" dirty="0"/>
          </a:p>
          <a:p>
            <a:pPr marL="450850" indent="-25558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보편주의적 제도 적용</a:t>
            </a:r>
            <a:endParaRPr lang="en-US" altLang="ko-KR" sz="1800" dirty="0"/>
          </a:p>
          <a:p>
            <a:pPr marL="622300" indent="-255588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: </a:t>
            </a:r>
            <a:r>
              <a:rPr lang="ko-KR" altLang="en-US" sz="1800" dirty="0"/>
              <a:t>거주의 원칙</a:t>
            </a:r>
            <a:r>
              <a:rPr lang="en-US" altLang="ko-KR" sz="1800" dirty="0"/>
              <a:t>(residence principle), </a:t>
            </a:r>
            <a:r>
              <a:rPr lang="ko-KR" altLang="en-US" sz="1800" dirty="0"/>
              <a:t>영국</a:t>
            </a:r>
            <a:r>
              <a:rPr lang="en-US" altLang="ko-KR" sz="1800" dirty="0"/>
              <a:t>, </a:t>
            </a:r>
            <a:r>
              <a:rPr lang="ko-KR" altLang="en-US" sz="1800" dirty="0"/>
              <a:t>스웨덴</a:t>
            </a:r>
            <a:r>
              <a:rPr lang="en-US" altLang="ko-KR" sz="1800" dirty="0"/>
              <a:t>, </a:t>
            </a:r>
            <a:r>
              <a:rPr lang="ko-KR" altLang="en-US" sz="1800" dirty="0"/>
              <a:t>네덜란드</a:t>
            </a:r>
            <a:r>
              <a:rPr lang="en-US" altLang="ko-KR" sz="1800" dirty="0"/>
              <a:t>, </a:t>
            </a:r>
            <a:r>
              <a:rPr lang="ko-KR" altLang="en-US" sz="1800" dirty="0"/>
              <a:t>스위스</a:t>
            </a:r>
            <a:endParaRPr lang="en-US" altLang="ko-KR" sz="1800" dirty="0"/>
          </a:p>
          <a:p>
            <a:pPr marL="450850" indent="-25558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보험원리의 제도에서 한계점</a:t>
            </a:r>
            <a:endParaRPr lang="en-US" altLang="ko-KR" sz="1800" dirty="0"/>
          </a:p>
          <a:p>
            <a:pPr marL="622300" indent="-255588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: </a:t>
            </a:r>
            <a:r>
              <a:rPr lang="ko-KR" altLang="en-US" sz="1800" dirty="0"/>
              <a:t>경제적 능력이 부족한 저소득계층의 보험료 부담문제 선행적 해결</a:t>
            </a:r>
            <a:endParaRPr lang="en-US" altLang="ko-KR" sz="1800" dirty="0"/>
          </a:p>
          <a:p>
            <a:pPr marL="450850" indent="-25558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보험료 부담의 사회화</a:t>
            </a:r>
            <a:endParaRPr lang="en-US" altLang="ko-KR" sz="1800" dirty="0"/>
          </a:p>
          <a:p>
            <a:pPr marL="622300" indent="-255588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① </a:t>
            </a:r>
            <a:r>
              <a:rPr lang="ko-KR" altLang="en-US" sz="1800" dirty="0"/>
              <a:t>영국</a:t>
            </a:r>
            <a:r>
              <a:rPr lang="en-US" altLang="ko-KR" sz="1800" dirty="0"/>
              <a:t>·</a:t>
            </a:r>
            <a:r>
              <a:rPr lang="ko-KR" altLang="en-US" sz="1800" dirty="0"/>
              <a:t>스위스 </a:t>
            </a:r>
            <a:r>
              <a:rPr lang="en-US" altLang="ko-KR" sz="1800" dirty="0"/>
              <a:t>: </a:t>
            </a:r>
            <a:r>
              <a:rPr lang="ko-KR" altLang="en-US" sz="1800" dirty="0"/>
              <a:t>보험료 경감 또는 면제제도</a:t>
            </a:r>
            <a:endParaRPr lang="en-US" altLang="ko-KR" sz="1800" dirty="0"/>
          </a:p>
          <a:p>
            <a:pPr marL="622300" indent="-255588">
              <a:lnSpc>
                <a:spcPct val="130000"/>
              </a:lnSpc>
              <a:spcBef>
                <a:spcPts val="500"/>
              </a:spcBef>
              <a:buNone/>
            </a:pPr>
            <a:r>
              <a:rPr lang="ko-KR" altLang="en-US" sz="1800" dirty="0"/>
              <a:t>② 네덜란드 </a:t>
            </a:r>
            <a:r>
              <a:rPr lang="en-US" altLang="ko-KR" sz="1800" dirty="0"/>
              <a:t>: </a:t>
            </a:r>
            <a:r>
              <a:rPr lang="ko-KR" altLang="en-US" sz="1800" dirty="0"/>
              <a:t>적용과 급여는 거주의 원리 그리고 부담은 보험의 원리</a:t>
            </a:r>
            <a:endParaRPr lang="en-US" altLang="ko-KR" sz="1800" dirty="0"/>
          </a:p>
          <a:p>
            <a:pPr marL="450850" indent="-25558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기능적 제한성</a:t>
            </a:r>
            <a:endParaRPr lang="en-US" altLang="ko-KR" sz="1800" dirty="0"/>
          </a:p>
          <a:p>
            <a:pPr marL="622300" indent="-255588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① </a:t>
            </a:r>
            <a:r>
              <a:rPr lang="ko-KR" altLang="en-US" sz="1800" dirty="0"/>
              <a:t>보험공동체의 부담을 경감하기 위한 국가보조의 필요성</a:t>
            </a:r>
            <a:endParaRPr lang="en-US" altLang="ko-KR" sz="1800" dirty="0"/>
          </a:p>
          <a:p>
            <a:pPr marL="622300" indent="-255588">
              <a:lnSpc>
                <a:spcPct val="130000"/>
              </a:lnSpc>
              <a:spcBef>
                <a:spcPts val="500"/>
              </a:spcBef>
              <a:buNone/>
            </a:pPr>
            <a:r>
              <a:rPr lang="ko-KR" altLang="en-US" sz="1800" dirty="0"/>
              <a:t>② 급여수준이나 내용은 최저생계보장</a:t>
            </a:r>
            <a:r>
              <a:rPr lang="en-US" altLang="ko-KR" sz="1800" dirty="0"/>
              <a:t>(</a:t>
            </a:r>
            <a:r>
              <a:rPr lang="ko-KR" altLang="en-US" sz="1800" dirty="0"/>
              <a:t>기초보장</a:t>
            </a:r>
            <a:r>
              <a:rPr lang="en-US" altLang="ko-KR" sz="1800" dirty="0"/>
              <a:t>)</a:t>
            </a:r>
            <a:r>
              <a:rPr lang="ko-KR" altLang="en-US" sz="1800" dirty="0"/>
              <a:t>의 범위로 제한</a:t>
            </a:r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974458"/>
            <a:ext cx="8429684" cy="50977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800" b="1" dirty="0"/>
              <a:t>3. </a:t>
            </a:r>
            <a:r>
              <a:rPr lang="ko-KR" altLang="en-US" sz="2800" b="1" dirty="0"/>
              <a:t>일반사회보험제도를 통한 적용이 </a:t>
            </a:r>
            <a:endParaRPr lang="en-US" altLang="ko-KR" sz="2800" b="1" dirty="0"/>
          </a:p>
          <a:p>
            <a:pPr marL="0" indent="0">
              <a:buNone/>
            </a:pPr>
            <a:r>
              <a:rPr lang="en-US" altLang="ko-KR" sz="2800" b="1" dirty="0"/>
              <a:t>                           </a:t>
            </a:r>
            <a:r>
              <a:rPr lang="ko-KR" altLang="en-US" sz="2800" b="1" dirty="0"/>
              <a:t>어려운 집단에 대한 사회보장</a:t>
            </a:r>
            <a:endParaRPr lang="en-US" altLang="ko-KR" sz="2800" b="1" dirty="0"/>
          </a:p>
          <a:p>
            <a:pPr marL="0" indent="0">
              <a:buNone/>
            </a:pPr>
            <a:endParaRPr lang="en-US" altLang="ko-KR" sz="2800" b="1" dirty="0"/>
          </a:p>
          <a:p>
            <a:pPr marL="514350" indent="-514350">
              <a:buAutoNum type="arabicParenR"/>
            </a:pPr>
            <a:r>
              <a:rPr lang="ko-KR" altLang="en-US" sz="2000" dirty="0"/>
              <a:t>공무원 및 군인</a:t>
            </a:r>
            <a:r>
              <a:rPr lang="en-US" altLang="ko-KR" sz="2000" dirty="0"/>
              <a:t>(</a:t>
            </a:r>
            <a:r>
              <a:rPr lang="ko-KR" altLang="en-US" sz="2000" dirty="0"/>
              <a:t>이하</a:t>
            </a:r>
            <a:r>
              <a:rPr lang="en-US" altLang="ko-KR" sz="2000" dirty="0"/>
              <a:t>: </a:t>
            </a:r>
            <a:r>
              <a:rPr lang="ko-KR" altLang="en-US" sz="2000" dirty="0"/>
              <a:t>공무원</a:t>
            </a:r>
            <a:r>
              <a:rPr lang="en-US" altLang="ko-KR" sz="2000" dirty="0"/>
              <a:t>)</a:t>
            </a:r>
          </a:p>
          <a:p>
            <a:pPr marL="514350" indent="-514350">
              <a:buNone/>
            </a:pPr>
            <a:endParaRPr lang="en-US" altLang="ko-KR" sz="1100" dirty="0"/>
          </a:p>
          <a:p>
            <a:pPr marL="0" indent="0">
              <a:buNone/>
            </a:pP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(1)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공무원의 신분적 특성</a:t>
            </a:r>
            <a:endParaRPr lang="en-US" altLang="ko-KR" sz="1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indent="0">
              <a:buNone/>
            </a:pPr>
            <a:endParaRPr lang="en-US" altLang="ko-KR" sz="900" dirty="0"/>
          </a:p>
          <a:p>
            <a:r>
              <a:rPr lang="ko-KR" altLang="en-US" sz="1800" dirty="0"/>
              <a:t>일반국민 노동시장의 특징</a:t>
            </a:r>
            <a:r>
              <a:rPr lang="en-US" altLang="ko-KR" sz="1800" dirty="0"/>
              <a:t>: </a:t>
            </a:r>
            <a:r>
              <a:rPr lang="ko-KR" altLang="en-US" sz="1800" dirty="0"/>
              <a:t>경쟁원리</a:t>
            </a:r>
            <a:r>
              <a:rPr lang="en-US" altLang="ko-KR" sz="1800" dirty="0"/>
              <a:t>, </a:t>
            </a:r>
            <a:r>
              <a:rPr lang="ko-KR" altLang="en-US" sz="1800" dirty="0"/>
              <a:t>이윤추구의 자유</a:t>
            </a:r>
            <a:endParaRPr lang="en-US" altLang="ko-KR" sz="1800" dirty="0"/>
          </a:p>
          <a:p>
            <a:r>
              <a:rPr lang="ko-KR" altLang="en-US" sz="1800" dirty="0"/>
              <a:t>공무원 노동시장</a:t>
            </a:r>
            <a:r>
              <a:rPr lang="en-US" altLang="ko-KR" sz="1800" dirty="0"/>
              <a:t>: </a:t>
            </a:r>
            <a:r>
              <a:rPr lang="ko-KR" altLang="en-US" sz="1800" dirty="0"/>
              <a:t>경쟁의 공정성을 관리</a:t>
            </a:r>
            <a:r>
              <a:rPr lang="en-US" altLang="ko-KR" sz="1800" dirty="0"/>
              <a:t>·</a:t>
            </a:r>
            <a:r>
              <a:rPr lang="ko-KR" altLang="en-US" sz="1800" dirty="0"/>
              <a:t>감독</a:t>
            </a:r>
            <a:r>
              <a:rPr lang="en-US" altLang="ko-KR" sz="1800" dirty="0"/>
              <a:t>, </a:t>
            </a:r>
            <a:r>
              <a:rPr lang="ko-KR" altLang="en-US" sz="1800" dirty="0"/>
              <a:t>이해의 중재자</a:t>
            </a:r>
            <a:r>
              <a:rPr lang="en-US" altLang="ko-KR" sz="1800" dirty="0"/>
              <a:t>·</a:t>
            </a:r>
            <a:r>
              <a:rPr lang="ko-KR" altLang="en-US" sz="1800" dirty="0"/>
              <a:t>조정자</a:t>
            </a:r>
            <a:endParaRPr lang="en-US" altLang="ko-KR" sz="1800" dirty="0"/>
          </a:p>
          <a:p>
            <a:r>
              <a:rPr lang="ko-KR" altLang="en-US" sz="1800" dirty="0"/>
              <a:t>고도의 청렴의무</a:t>
            </a:r>
            <a:r>
              <a:rPr lang="en-US" altLang="ko-KR" sz="1800" dirty="0"/>
              <a:t>, </a:t>
            </a:r>
            <a:r>
              <a:rPr lang="ko-KR" altLang="en-US" sz="1800" dirty="0"/>
              <a:t>복종의무</a:t>
            </a:r>
            <a:r>
              <a:rPr lang="en-US" altLang="ko-KR" sz="1800" dirty="0"/>
              <a:t>, </a:t>
            </a:r>
            <a:r>
              <a:rPr lang="ko-KR" altLang="en-US" sz="1800" dirty="0"/>
              <a:t>성실의무 ☞ 공공재의 품질을 좌우하는 생산요소</a:t>
            </a:r>
            <a:endParaRPr lang="en-US" altLang="ko-KR" sz="1800" dirty="0"/>
          </a:p>
          <a:p>
            <a:r>
              <a:rPr lang="ko-KR" altLang="en-US" sz="1800" dirty="0"/>
              <a:t>공직의 속성으로 인한 이익추구 및 단체행동의 권리 그리고 정치적 표현의 </a:t>
            </a:r>
            <a:r>
              <a:rPr lang="en-US" altLang="ko-KR" sz="1800" dirty="0"/>
              <a:t>    </a:t>
            </a:r>
          </a:p>
          <a:p>
            <a:pPr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 .  </a:t>
            </a:r>
            <a:r>
              <a:rPr lang="ko-KR" altLang="en-US" sz="1800" dirty="0"/>
              <a:t>자유 제약</a:t>
            </a:r>
            <a:endParaRPr lang="en-US" altLang="ko-KR" sz="1800" dirty="0"/>
          </a:p>
          <a:p>
            <a:r>
              <a:rPr lang="ko-KR" altLang="en-US" sz="1800" dirty="0"/>
              <a:t>불리에 대한 별도의 보상 ☞ 공무원연금제도</a:t>
            </a:r>
            <a:endParaRPr lang="en-US" altLang="ko-KR" sz="1800" dirty="0"/>
          </a:p>
          <a:p>
            <a:r>
              <a:rPr lang="ko-KR" altLang="en-US" sz="1800" dirty="0"/>
              <a:t>공무원연금 </a:t>
            </a:r>
            <a:r>
              <a:rPr lang="en-US" altLang="ko-KR" sz="1800" dirty="0"/>
              <a:t>= </a:t>
            </a:r>
            <a:r>
              <a:rPr lang="ko-KR" altLang="en-US" sz="1800" dirty="0"/>
              <a:t>국민연금 </a:t>
            </a:r>
            <a:r>
              <a:rPr lang="en-US" altLang="ko-KR" sz="1800" dirty="0"/>
              <a:t>+ </a:t>
            </a:r>
            <a:r>
              <a:rPr lang="ko-KR" altLang="en-US" sz="1800" dirty="0"/>
              <a:t>퇴직금</a:t>
            </a:r>
            <a:r>
              <a:rPr lang="en-US" altLang="ko-KR" sz="1800" dirty="0"/>
              <a:t>+</a:t>
            </a:r>
            <a:r>
              <a:rPr lang="ko-KR" altLang="en-US" sz="1800" dirty="0"/>
              <a:t>사회보상 </a:t>
            </a:r>
            <a:r>
              <a:rPr lang="en-US" altLang="ko-KR" sz="1800" dirty="0"/>
              <a:t>(</a:t>
            </a:r>
            <a:r>
              <a:rPr lang="ko-KR" altLang="en-US" sz="1800" dirty="0"/>
              <a:t>일종의 </a:t>
            </a:r>
            <a:r>
              <a:rPr lang="en-US" altLang="ko-KR" sz="1800" dirty="0"/>
              <a:t>policy-mix)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36685557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42928" y="260648"/>
            <a:ext cx="8229600" cy="58655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(2)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공무원연금제도의 특성</a:t>
            </a:r>
            <a:endParaRPr lang="en-US" altLang="ko-KR" sz="1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indent="0">
              <a:buNone/>
            </a:pPr>
            <a:endParaRPr lang="en-US" altLang="ko-KR" sz="1000" dirty="0"/>
          </a:p>
          <a:p>
            <a:r>
              <a:rPr lang="ko-KR" altLang="en-US" sz="1800" dirty="0"/>
              <a:t>공무원법의 적용을 받는 공무원만 대상</a:t>
            </a:r>
            <a:endParaRPr lang="en-US" altLang="ko-KR" sz="1800" dirty="0"/>
          </a:p>
          <a:p>
            <a:r>
              <a:rPr lang="ko-KR" altLang="en-US" sz="1800" dirty="0"/>
              <a:t>공무원연금제도</a:t>
            </a:r>
            <a:r>
              <a:rPr lang="en-US" altLang="ko-KR" sz="1800" dirty="0"/>
              <a:t>=</a:t>
            </a:r>
            <a:r>
              <a:rPr lang="ko-KR" altLang="en-US" sz="1800" dirty="0"/>
              <a:t>노후소득보장</a:t>
            </a:r>
            <a:r>
              <a:rPr lang="en-US" altLang="ko-KR" sz="1800" dirty="0"/>
              <a:t>+</a:t>
            </a:r>
            <a:r>
              <a:rPr lang="ko-KR" altLang="en-US" sz="1800" dirty="0"/>
              <a:t>산재보상</a:t>
            </a:r>
            <a:r>
              <a:rPr lang="en-US" altLang="ko-KR" sz="1800" dirty="0"/>
              <a:t>+</a:t>
            </a:r>
            <a:r>
              <a:rPr lang="ko-KR" altLang="en-US" sz="1800" dirty="0"/>
              <a:t>공무원부조제도</a:t>
            </a:r>
            <a:endParaRPr lang="en-US" altLang="ko-KR" sz="1800" dirty="0"/>
          </a:p>
          <a:p>
            <a:r>
              <a:rPr lang="ko-KR" altLang="en-US" sz="1800" dirty="0"/>
              <a:t>사회보장정책과 인사정책의 연계성</a:t>
            </a:r>
            <a:r>
              <a:rPr lang="en-US" altLang="ko-KR" sz="1800" dirty="0"/>
              <a:t>: </a:t>
            </a:r>
            <a:r>
              <a:rPr lang="ko-KR" altLang="en-US" sz="1800" dirty="0"/>
              <a:t>평생공무원의 신분 </a:t>
            </a:r>
            <a:r>
              <a:rPr lang="en-US" altLang="ko-KR" sz="1800" dirty="0"/>
              <a:t>+ </a:t>
            </a:r>
            <a:r>
              <a:rPr lang="ko-KR" altLang="en-US" sz="1800" dirty="0"/>
              <a:t>임용 관계 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/>
              <a:t>     </a:t>
            </a:r>
            <a:r>
              <a:rPr lang="ko-KR" altLang="en-US" sz="1800" dirty="0"/>
              <a:t>☞ 국정운영의 안정성과 효율성</a:t>
            </a:r>
            <a:r>
              <a:rPr lang="en-US" altLang="ko-KR" sz="1800" dirty="0"/>
              <a:t>, </a:t>
            </a:r>
            <a:r>
              <a:rPr lang="ko-KR" altLang="en-US" sz="1800" dirty="0"/>
              <a:t>고령화사회의 위기 대처능력</a:t>
            </a:r>
            <a:endParaRPr lang="en-US" altLang="ko-KR" sz="1800" dirty="0"/>
          </a:p>
          <a:p>
            <a:r>
              <a:rPr lang="ko-KR" altLang="en-US" sz="1800" dirty="0"/>
              <a:t>공무원의 업무 성적 및 고과 → 인사 및 사회보장제도에 반영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/>
              <a:t>    </a:t>
            </a:r>
            <a:r>
              <a:rPr lang="ko-KR" altLang="en-US" sz="1800" dirty="0"/>
              <a:t> ☞ 충성심 및 부정 또는 부패의 유인 억제</a:t>
            </a:r>
            <a:endParaRPr lang="en-US" altLang="ko-KR" sz="1800" dirty="0"/>
          </a:p>
          <a:p>
            <a:r>
              <a:rPr lang="ko-KR" altLang="en-US" sz="1800" dirty="0"/>
              <a:t>공무원연금제도는 노동시장의 특수성을 반영한 특수한 성격의 제도로서</a:t>
            </a:r>
            <a:r>
              <a:rPr lang="en-US" altLang="ko-KR" sz="1800" dirty="0"/>
              <a:t>, </a:t>
            </a:r>
          </a:p>
          <a:p>
            <a:pPr>
              <a:buNone/>
            </a:pPr>
            <a:r>
              <a:rPr lang="en-US" altLang="ko-KR" sz="1800" dirty="0"/>
              <a:t>   </a:t>
            </a:r>
            <a:r>
              <a:rPr lang="en-US" altLang="ko-KR" sz="1800" dirty="0">
                <a:solidFill>
                  <a:schemeClr val="bg1"/>
                </a:solidFill>
              </a:rPr>
              <a:t> .</a:t>
            </a:r>
            <a:r>
              <a:rPr lang="ko-KR" altLang="en-US" sz="1800" dirty="0"/>
              <a:t>특별한 제도는 아님</a:t>
            </a:r>
            <a:r>
              <a:rPr lang="en-US" altLang="ko-KR" sz="1800" dirty="0"/>
              <a:t>.</a:t>
            </a:r>
            <a:endParaRPr lang="ko-KR" altLang="en-US" sz="1800" dirty="0"/>
          </a:p>
        </p:txBody>
      </p:sp>
      <p:sp>
        <p:nvSpPr>
          <p:cNvPr id="4" name="직사각형 3"/>
          <p:cNvSpPr/>
          <p:nvPr/>
        </p:nvSpPr>
        <p:spPr>
          <a:xfrm>
            <a:off x="428596" y="3701197"/>
            <a:ext cx="921550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(3)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공무원연금제도의 개선방안</a:t>
            </a: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dirty="0"/>
          </a:p>
          <a:p>
            <a:pPr>
              <a:buFont typeface="Arial" pitchFamily="34" charset="0"/>
              <a:buChar char="•"/>
            </a:pPr>
            <a:r>
              <a:rPr lang="ko-KR" altLang="en-US" dirty="0"/>
              <a:t>   국민연금 급여수준과의 격차는 수용되어야 함</a:t>
            </a:r>
            <a:r>
              <a:rPr lang="en-US" altLang="ko-KR" dirty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ko-KR" altLang="en-US" dirty="0"/>
              <a:t>   양 제도의 같음과 다름을 구분하고</a:t>
            </a:r>
            <a:r>
              <a:rPr lang="en-US" altLang="ko-KR" dirty="0"/>
              <a:t>, </a:t>
            </a:r>
            <a:r>
              <a:rPr lang="ko-KR" altLang="en-US" dirty="0"/>
              <a:t>제도적 역할이나 기능의 다름으로 인한 </a:t>
            </a:r>
            <a:endParaRPr lang="en-US" altLang="ko-KR" dirty="0"/>
          </a:p>
          <a:p>
            <a:r>
              <a:rPr lang="en-US" altLang="ko-KR" dirty="0"/>
              <a:t>    </a:t>
            </a:r>
            <a:r>
              <a:rPr lang="ko-KR" altLang="en-US" dirty="0"/>
              <a:t>보상의 차이는 수용되어야 함</a:t>
            </a:r>
            <a:r>
              <a:rPr lang="en-US" altLang="ko-KR" dirty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ko-KR" altLang="en-US" dirty="0"/>
              <a:t>   공무원과 일반국민 노동시장의 경계선이 점차 낮아짐에 따라 공무원</a:t>
            </a:r>
            <a:endParaRPr lang="en-US" altLang="ko-KR" dirty="0"/>
          </a:p>
          <a:p>
            <a:r>
              <a:rPr lang="en-US" altLang="ko-KR" dirty="0"/>
              <a:t>    </a:t>
            </a:r>
            <a:r>
              <a:rPr lang="ko-KR" altLang="en-US" dirty="0"/>
              <a:t>연금제도의 개혁에 있어서 개방적 자세 필요</a:t>
            </a:r>
            <a:endParaRPr lang="en-US" altLang="ko-KR" dirty="0"/>
          </a:p>
          <a:p>
            <a:pPr>
              <a:buFont typeface="Arial" pitchFamily="34" charset="0"/>
              <a:buChar char="•"/>
            </a:pPr>
            <a:r>
              <a:rPr lang="ko-KR" altLang="en-US" dirty="0"/>
              <a:t>   개혁의 기본원칙</a:t>
            </a:r>
            <a:r>
              <a:rPr lang="en-US" altLang="ko-KR" dirty="0"/>
              <a:t>: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① </a:t>
            </a:r>
            <a:r>
              <a:rPr lang="ko-KR" altLang="en-US" dirty="0"/>
              <a:t>차별성과</a:t>
            </a:r>
            <a:r>
              <a:rPr lang="en-US" altLang="ko-KR" dirty="0"/>
              <a:t> </a:t>
            </a:r>
            <a:r>
              <a:rPr lang="ko-KR" altLang="en-US" dirty="0"/>
              <a:t>형평성</a:t>
            </a:r>
            <a:r>
              <a:rPr lang="en-US" altLang="ko-KR" dirty="0"/>
              <a:t>(</a:t>
            </a:r>
            <a:r>
              <a:rPr lang="ko-KR" altLang="en-US" dirty="0"/>
              <a:t>제도의 같음과 다름 개혁방안에 반영 </a:t>
            </a:r>
            <a:endParaRPr lang="en-US" altLang="ko-KR" dirty="0"/>
          </a:p>
          <a:p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           </a:t>
            </a:r>
            <a:r>
              <a:rPr lang="en-US" altLang="ko-KR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.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②</a:t>
            </a:r>
            <a:r>
              <a:rPr lang="ko-KR" altLang="en-US" dirty="0"/>
              <a:t>이동성</a:t>
            </a:r>
            <a:r>
              <a:rPr lang="en-US" altLang="ko-KR" dirty="0"/>
              <a:t>(</a:t>
            </a:r>
            <a:r>
              <a:rPr lang="ko-KR" altLang="en-US" dirty="0"/>
              <a:t>공직과 민간 노동시장 상호간 이동의 유연성 보장</a:t>
            </a:r>
            <a:r>
              <a:rPr lang="en-US" altLang="ko-KR" dirty="0"/>
              <a:t>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52675320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85804" y="1277691"/>
            <a:ext cx="8229600" cy="47945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600" dirty="0"/>
              <a:t>2) </a:t>
            </a:r>
            <a:r>
              <a:rPr lang="ko-KR" altLang="en-US" sz="2600" dirty="0"/>
              <a:t>농민</a:t>
            </a:r>
            <a:endParaRPr lang="en-US" altLang="ko-KR" sz="2600" dirty="0"/>
          </a:p>
          <a:p>
            <a:pPr marL="0" indent="0">
              <a:buNone/>
            </a:pPr>
            <a:endParaRPr lang="en-US" altLang="ko-KR" sz="1000" dirty="0"/>
          </a:p>
          <a:p>
            <a:pPr marL="0" indent="0">
              <a:buNone/>
            </a:pP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(1)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농촌의 환경적 특성과 일반사회보장제도의 기능적 한계</a:t>
            </a:r>
            <a:endParaRPr lang="en-US" altLang="ko-KR" sz="1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indent="0">
              <a:buNone/>
            </a:pPr>
            <a:endParaRPr lang="en-US" altLang="ko-KR" sz="1000" dirty="0"/>
          </a:p>
          <a:p>
            <a:r>
              <a:rPr lang="ko-KR" altLang="en-US" sz="1800" dirty="0" err="1"/>
              <a:t>도농</a:t>
            </a:r>
            <a:r>
              <a:rPr lang="ko-KR" altLang="en-US" sz="1800" dirty="0"/>
              <a:t> 간 소득 및 생활수준의 격차 ☞ 정책적 지원의 필요성</a:t>
            </a:r>
            <a:endParaRPr lang="en-US" altLang="ko-KR" sz="1800" dirty="0"/>
          </a:p>
          <a:p>
            <a:r>
              <a:rPr lang="ko-KR" altLang="en-US" sz="1800" dirty="0"/>
              <a:t>농업의 다양성과 이질성</a:t>
            </a:r>
            <a:r>
              <a:rPr lang="en-US" altLang="ko-KR" sz="1800" dirty="0"/>
              <a:t>: </a:t>
            </a:r>
            <a:r>
              <a:rPr lang="ko-KR" altLang="en-US" sz="1800" dirty="0"/>
              <a:t>일반사회보장제도의 기능적 한계 ☞적용</a:t>
            </a:r>
            <a:r>
              <a:rPr lang="en-US" altLang="ko-KR" sz="1800" dirty="0"/>
              <a:t>-</a:t>
            </a:r>
            <a:r>
              <a:rPr lang="ko-KR" altLang="en-US" sz="1800" dirty="0"/>
              <a:t>징수</a:t>
            </a:r>
            <a:r>
              <a:rPr lang="en-US" altLang="ko-KR" sz="1800" dirty="0"/>
              <a:t>-</a:t>
            </a:r>
            <a:r>
              <a:rPr lang="ko-KR" altLang="en-US" sz="1800" dirty="0"/>
              <a:t>급여</a:t>
            </a:r>
            <a:r>
              <a:rPr lang="en-US" altLang="ko-KR" sz="1800" dirty="0"/>
              <a:t>-</a:t>
            </a:r>
            <a:r>
              <a:rPr lang="ko-KR" altLang="en-US" sz="1800" dirty="0"/>
              <a:t>행정관리 등에서 다양한 욕구 불일치의 문제</a:t>
            </a:r>
            <a:endParaRPr lang="en-US" altLang="ko-KR" sz="1800" dirty="0"/>
          </a:p>
          <a:p>
            <a:r>
              <a:rPr lang="ko-KR" altLang="en-US" sz="1800" dirty="0"/>
              <a:t>제도 불신과 사각지대의 문제</a:t>
            </a:r>
            <a:endParaRPr lang="en-US" altLang="ko-KR" sz="1800" dirty="0"/>
          </a:p>
          <a:p>
            <a:endParaRPr lang="en-US" altLang="ko-KR" sz="1000" dirty="0"/>
          </a:p>
          <a:p>
            <a:pPr marL="0" indent="0">
              <a:buNone/>
            </a:pP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(2)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농민사회보장제도의 필요성</a:t>
            </a:r>
            <a:endParaRPr lang="en-US" altLang="ko-KR" sz="1800" dirty="0"/>
          </a:p>
          <a:p>
            <a:r>
              <a:rPr lang="ko-KR" altLang="en-US" sz="1800" dirty="0"/>
              <a:t>농촌지역의 특성</a:t>
            </a:r>
            <a:r>
              <a:rPr lang="en-US" altLang="ko-KR" sz="1800" dirty="0"/>
              <a:t>(</a:t>
            </a:r>
            <a:r>
              <a:rPr lang="ko-KR" altLang="en-US" sz="1800" dirty="0"/>
              <a:t>예</a:t>
            </a:r>
            <a:r>
              <a:rPr lang="en-US" altLang="ko-KR" sz="1800" dirty="0"/>
              <a:t>: </a:t>
            </a:r>
            <a:r>
              <a:rPr lang="ko-KR" altLang="en-US" sz="1800" dirty="0"/>
              <a:t>초고령화</a:t>
            </a:r>
            <a:r>
              <a:rPr lang="en-US" altLang="ko-KR" sz="1800" dirty="0"/>
              <a:t>)</a:t>
            </a:r>
            <a:r>
              <a:rPr lang="ko-KR" altLang="en-US" sz="1800" dirty="0"/>
              <a:t>에 적합한 제도의 운영</a:t>
            </a:r>
            <a:endParaRPr lang="en-US" altLang="ko-KR" sz="1800" dirty="0"/>
          </a:p>
          <a:p>
            <a:r>
              <a:rPr lang="ko-KR" altLang="en-US" sz="1800" dirty="0"/>
              <a:t>농가에 대한 우회적 보상의 창구</a:t>
            </a:r>
            <a:endParaRPr lang="en-US" altLang="ko-KR" sz="1800" dirty="0"/>
          </a:p>
          <a:p>
            <a:r>
              <a:rPr lang="ko-KR" altLang="en-US" sz="1800" dirty="0"/>
              <a:t>농업소득의 특성에 적합한 보험료 부과 및 급여 산정</a:t>
            </a:r>
            <a:endParaRPr lang="en-US" altLang="ko-KR" sz="1800" dirty="0"/>
          </a:p>
          <a:p>
            <a:r>
              <a:rPr lang="ko-KR" altLang="en-US" sz="1800" dirty="0"/>
              <a:t>농업경영의 선진화와 합리화</a:t>
            </a:r>
            <a:r>
              <a:rPr lang="en-US" altLang="ko-KR" sz="1800" dirty="0"/>
              <a:t>: </a:t>
            </a:r>
            <a:r>
              <a:rPr lang="ko-KR" altLang="en-US" sz="1800" dirty="0"/>
              <a:t>구조조정과 생산성 향상을 도모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/>
              <a:t>                                          (</a:t>
            </a:r>
            <a:r>
              <a:rPr lang="ko-KR" altLang="en-US" sz="1800" dirty="0"/>
              <a:t>예</a:t>
            </a:r>
            <a:r>
              <a:rPr lang="en-US" altLang="ko-KR" sz="1800" dirty="0"/>
              <a:t>: </a:t>
            </a:r>
            <a:r>
              <a:rPr lang="ko-KR" altLang="en-US" sz="1800" dirty="0"/>
              <a:t>영농이양연금 등</a:t>
            </a:r>
            <a:r>
              <a:rPr lang="en-US" altLang="ko-KR" sz="1800" dirty="0"/>
              <a:t>)</a:t>
            </a:r>
            <a:endParaRPr lang="ko-KR" altLang="en-US" sz="1800" dirty="0"/>
          </a:p>
        </p:txBody>
      </p:sp>
    </p:spTree>
    <p:extLst>
      <p:ext uri="{BB962C8B-B14F-4D97-AF65-F5344CB8AC3E}">
        <p14:creationId xmlns:p14="http://schemas.microsoft.com/office/powerpoint/2010/main" val="4062510485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9969" r="5617"/>
          <a:stretch>
            <a:fillRect/>
          </a:stretch>
        </p:blipFill>
        <p:spPr>
          <a:xfrm>
            <a:off x="1239983" y="642918"/>
            <a:ext cx="6662320" cy="5929354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642942"/>
          </a:xfrm>
        </p:spPr>
        <p:txBody>
          <a:bodyPr>
            <a:normAutofit/>
          </a:bodyPr>
          <a:lstStyle/>
          <a:p>
            <a:r>
              <a:rPr lang="ko-KR" altLang="en-US" sz="3200" b="1" dirty="0"/>
              <a:t>적용의 이상적 목표와 현실의 문제</a:t>
            </a:r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85804" y="849633"/>
            <a:ext cx="8229600" cy="51511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1800" dirty="0"/>
              <a:t>3) </a:t>
            </a:r>
            <a:r>
              <a:rPr lang="ko-KR" altLang="en-US" sz="1800" dirty="0"/>
              <a:t>자유직업종사자</a:t>
            </a:r>
            <a:r>
              <a:rPr lang="en-US" altLang="ko-KR" sz="1800" dirty="0"/>
              <a:t>(freelancer)</a:t>
            </a:r>
          </a:p>
          <a:p>
            <a:pPr marL="0" indent="0">
              <a:buNone/>
            </a:pPr>
            <a:endParaRPr lang="en-US" altLang="ko-KR" sz="1000" dirty="0"/>
          </a:p>
          <a:p>
            <a:r>
              <a:rPr lang="ko-KR" altLang="en-US" sz="1800" dirty="0"/>
              <a:t>예술가</a:t>
            </a:r>
            <a:r>
              <a:rPr lang="en-US" altLang="ko-KR" sz="1800" dirty="0"/>
              <a:t>, </a:t>
            </a:r>
            <a:r>
              <a:rPr lang="ko-KR" altLang="en-US" sz="1800" dirty="0"/>
              <a:t>문인</a:t>
            </a:r>
            <a:r>
              <a:rPr lang="en-US" altLang="ko-KR" sz="1800" dirty="0"/>
              <a:t>, </a:t>
            </a:r>
            <a:r>
              <a:rPr lang="ko-KR" altLang="en-US" sz="1800" dirty="0"/>
              <a:t>작가</a:t>
            </a:r>
            <a:r>
              <a:rPr lang="en-US" altLang="ko-KR" sz="1800" dirty="0"/>
              <a:t>, </a:t>
            </a:r>
            <a:r>
              <a:rPr lang="ko-KR" altLang="en-US" sz="1800" dirty="0"/>
              <a:t>신문기고가 등</a:t>
            </a:r>
            <a:r>
              <a:rPr lang="en-US" altLang="ko-KR" sz="1800" dirty="0"/>
              <a:t>: </a:t>
            </a:r>
            <a:r>
              <a:rPr lang="ko-KR" altLang="en-US" sz="1800" dirty="0"/>
              <a:t>예술적 다양성과 국가브랜드의 제고</a:t>
            </a:r>
            <a:endParaRPr lang="en-US" altLang="ko-KR" sz="1800" dirty="0"/>
          </a:p>
          <a:p>
            <a:r>
              <a:rPr lang="ko-KR" altLang="en-US" sz="1800" dirty="0"/>
              <a:t>특징</a:t>
            </a:r>
            <a:r>
              <a:rPr lang="en-US" altLang="ko-KR" sz="1800" dirty="0"/>
              <a:t>: </a:t>
            </a:r>
            <a:r>
              <a:rPr lang="ko-KR" altLang="en-US" sz="1800" dirty="0"/>
              <a:t>저소득</a:t>
            </a:r>
            <a:r>
              <a:rPr lang="en-US" altLang="ko-KR" sz="1800" dirty="0"/>
              <a:t>, </a:t>
            </a:r>
            <a:r>
              <a:rPr lang="ko-KR" altLang="en-US" sz="1800" dirty="0"/>
              <a:t>소득흐름의 불규칙성 → 일반사회보험의 적용 애로</a:t>
            </a:r>
            <a:endParaRPr lang="en-US" altLang="ko-KR" sz="1800" dirty="0"/>
          </a:p>
          <a:p>
            <a:r>
              <a:rPr lang="ko-KR" altLang="en-US" sz="1800" dirty="0"/>
              <a:t>독일</a:t>
            </a:r>
            <a:r>
              <a:rPr lang="en-US" altLang="ko-KR" sz="1800" dirty="0"/>
              <a:t>, </a:t>
            </a:r>
            <a:r>
              <a:rPr lang="ko-KR" altLang="en-US" sz="1800" dirty="0"/>
              <a:t>네덜란드 등의</a:t>
            </a:r>
            <a:r>
              <a:rPr lang="en-US" altLang="ko-KR" sz="1800" dirty="0"/>
              <a:t> </a:t>
            </a:r>
            <a:r>
              <a:rPr lang="ko-KR" altLang="en-US" sz="1800" dirty="0"/>
              <a:t>예술가사회보험제도</a:t>
            </a:r>
            <a:r>
              <a:rPr lang="en-US" altLang="ko-KR" sz="1800" dirty="0"/>
              <a:t>: </a:t>
            </a:r>
            <a:r>
              <a:rPr lang="ko-KR" altLang="en-US" sz="1800" dirty="0"/>
              <a:t>개인은 연금보험 및 건강보험의</a:t>
            </a:r>
            <a:endParaRPr lang="en-US" altLang="ko-KR" sz="1800" dirty="0"/>
          </a:p>
          <a:p>
            <a:pPr>
              <a:buNone/>
            </a:pPr>
            <a:r>
              <a:rPr lang="ko-KR" altLang="en-US" sz="1800" dirty="0">
                <a:solidFill>
                  <a:schemeClr val="bg1"/>
                </a:solidFill>
              </a:rPr>
              <a:t>   </a:t>
            </a:r>
            <a:r>
              <a:rPr lang="en-US" altLang="ko-KR" sz="1800" dirty="0">
                <a:solidFill>
                  <a:schemeClr val="bg1"/>
                </a:solidFill>
              </a:rPr>
              <a:t>.</a:t>
            </a:r>
            <a:r>
              <a:rPr lang="ko-KR" altLang="en-US" sz="1800" dirty="0">
                <a:solidFill>
                  <a:schemeClr val="bg1"/>
                </a:solidFill>
              </a:rPr>
              <a:t> </a:t>
            </a:r>
            <a:r>
              <a:rPr lang="ko-KR" altLang="en-US" sz="1800" dirty="0"/>
              <a:t>절반 부담</a:t>
            </a:r>
            <a:r>
              <a:rPr lang="en-US" altLang="ko-KR" sz="1800" dirty="0"/>
              <a:t>, </a:t>
            </a:r>
            <a:r>
              <a:rPr lang="ko-KR" altLang="en-US" sz="1800" dirty="0"/>
              <a:t>나머지 절반은 예술 또는 창작 작품을 구입 또는 전시하는 업자</a:t>
            </a:r>
            <a:endParaRPr lang="en-US" altLang="ko-KR" sz="1800" dirty="0"/>
          </a:p>
          <a:p>
            <a:pPr>
              <a:buNone/>
            </a:pPr>
            <a:r>
              <a:rPr lang="ko-KR" altLang="en-US" sz="1800" dirty="0"/>
              <a:t>  </a:t>
            </a:r>
            <a:r>
              <a:rPr lang="ko-KR" altLang="en-US" sz="1800" dirty="0">
                <a:solidFill>
                  <a:schemeClr val="bg1"/>
                </a:solidFill>
              </a:rPr>
              <a:t> </a:t>
            </a:r>
            <a:r>
              <a:rPr lang="en-US" altLang="ko-KR" sz="1800" dirty="0">
                <a:solidFill>
                  <a:schemeClr val="bg1"/>
                </a:solidFill>
              </a:rPr>
              <a:t>.</a:t>
            </a:r>
            <a:r>
              <a:rPr lang="ko-KR" altLang="en-US" sz="1800" dirty="0">
                <a:solidFill>
                  <a:schemeClr val="bg1"/>
                </a:solidFill>
              </a:rPr>
              <a:t> </a:t>
            </a:r>
            <a:r>
              <a:rPr lang="ko-KR" altLang="en-US" sz="1800" dirty="0"/>
              <a:t>들이 부담</a:t>
            </a:r>
            <a:endParaRPr lang="en-US" altLang="ko-KR" sz="1800" dirty="0"/>
          </a:p>
          <a:p>
            <a:endParaRPr lang="en-US" altLang="ko-KR" sz="1000" dirty="0"/>
          </a:p>
          <a:p>
            <a:pPr marL="0" indent="0">
              <a:buNone/>
            </a:pPr>
            <a:r>
              <a:rPr lang="en-US" altLang="ko-KR" sz="1800" dirty="0"/>
              <a:t>4) </a:t>
            </a:r>
            <a:r>
              <a:rPr lang="ko-KR" altLang="en-US" sz="1800" dirty="0"/>
              <a:t>자영업 종사자</a:t>
            </a:r>
            <a:endParaRPr lang="en-US" altLang="ko-KR" sz="1800" dirty="0"/>
          </a:p>
          <a:p>
            <a:pPr marL="0" indent="0">
              <a:buNone/>
            </a:pPr>
            <a:endParaRPr lang="en-US" altLang="ko-KR" sz="1000" dirty="0"/>
          </a:p>
          <a:p>
            <a:pPr marL="0" indent="0">
              <a:buNone/>
            </a:pP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(1)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자영업의 특성</a:t>
            </a:r>
            <a:endParaRPr lang="en-US" altLang="ko-KR" sz="1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indent="0">
              <a:buNone/>
            </a:pPr>
            <a:endParaRPr lang="en-US" altLang="ko-KR" sz="1000" dirty="0"/>
          </a:p>
          <a:p>
            <a:r>
              <a:rPr lang="ko-KR" altLang="en-US" sz="1800" dirty="0"/>
              <a:t>직역가입자로서 사각지대의 주된 원인</a:t>
            </a:r>
            <a:endParaRPr lang="en-US" altLang="ko-KR" sz="1800" dirty="0"/>
          </a:p>
          <a:p>
            <a:r>
              <a:rPr lang="ko-KR" altLang="en-US" sz="1800" dirty="0"/>
              <a:t>소수의 고학력자들과 다수의 저학력자들로 구성</a:t>
            </a:r>
            <a:endParaRPr lang="en-US" altLang="ko-KR" sz="1800" dirty="0"/>
          </a:p>
          <a:p>
            <a:r>
              <a:rPr lang="ko-KR" altLang="en-US" sz="1800" dirty="0"/>
              <a:t>위험의 특성</a:t>
            </a:r>
            <a:r>
              <a:rPr lang="en-US" altLang="ko-KR" sz="1800" dirty="0"/>
              <a:t>: </a:t>
            </a:r>
            <a:r>
              <a:rPr lang="ko-KR" altLang="en-US" sz="1800" dirty="0"/>
              <a:t>일례로 중병의 경우 소득단절의 위험</a:t>
            </a:r>
            <a:r>
              <a:rPr lang="en-US" altLang="ko-KR" sz="1800" dirty="0"/>
              <a:t>(=</a:t>
            </a:r>
            <a:r>
              <a:rPr lang="ko-KR" altLang="en-US" sz="1800" dirty="0"/>
              <a:t>생활상 위험</a:t>
            </a:r>
            <a:r>
              <a:rPr lang="en-US" altLang="ko-KR" sz="1800" dirty="0"/>
              <a:t>) + </a:t>
            </a:r>
            <a:r>
              <a:rPr lang="ko-KR" altLang="en-US" sz="1800" dirty="0"/>
              <a:t>사업상 위험에 이중적 노출</a:t>
            </a:r>
            <a:endParaRPr lang="en-US" altLang="ko-KR" sz="1800" dirty="0"/>
          </a:p>
          <a:p>
            <a:r>
              <a:rPr lang="ko-KR" altLang="en-US" sz="1800" dirty="0"/>
              <a:t>특성</a:t>
            </a:r>
            <a:r>
              <a:rPr lang="en-US" altLang="ko-KR" sz="1800" dirty="0"/>
              <a:t>: </a:t>
            </a:r>
            <a:r>
              <a:rPr lang="ko-KR" altLang="en-US" sz="1800" dirty="0"/>
              <a:t>잦은 업종전환</a:t>
            </a:r>
            <a:r>
              <a:rPr lang="en-US" altLang="ko-KR" sz="1800" dirty="0"/>
              <a:t>, </a:t>
            </a:r>
            <a:r>
              <a:rPr lang="ko-KR" altLang="en-US" sz="1800" dirty="0"/>
              <a:t>또는 휴</a:t>
            </a:r>
            <a:r>
              <a:rPr lang="en-US" altLang="ko-KR" sz="1800" dirty="0"/>
              <a:t>·</a:t>
            </a:r>
            <a:r>
              <a:rPr lang="ko-KR" altLang="en-US" sz="1800" dirty="0"/>
              <a:t>폐업의 경우 매몰비용</a:t>
            </a:r>
            <a:r>
              <a:rPr lang="en-US" altLang="ko-KR" sz="1800" dirty="0"/>
              <a:t>(sunk-costs)</a:t>
            </a:r>
            <a:r>
              <a:rPr lang="ko-KR" altLang="en-US" sz="1800" dirty="0"/>
              <a:t>의 문제</a:t>
            </a:r>
            <a:endParaRPr lang="en-US" altLang="ko-KR" sz="1800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03901586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85804" y="1618540"/>
            <a:ext cx="8229600" cy="35964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(2)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자영업자의 사회보장을 위한 방안</a:t>
            </a:r>
            <a:endParaRPr lang="en-US" altLang="ko-KR" sz="1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indent="0">
              <a:buNone/>
            </a:pPr>
            <a:endParaRPr lang="en-US" altLang="ko-KR" sz="1000" dirty="0"/>
          </a:p>
          <a:p>
            <a:r>
              <a:rPr lang="ko-KR" altLang="en-US" sz="1800" dirty="0"/>
              <a:t>자영업은 불확실성과 불안정성의 영역</a:t>
            </a:r>
            <a:endParaRPr lang="en-US" altLang="ko-KR" sz="1800" dirty="0"/>
          </a:p>
          <a:p>
            <a:r>
              <a:rPr lang="ko-KR" altLang="en-US" sz="1800" dirty="0"/>
              <a:t>일자리 창출과 고용유지의 중요한 창구</a:t>
            </a:r>
            <a:endParaRPr lang="en-US" altLang="ko-KR" sz="1800" dirty="0"/>
          </a:p>
          <a:p>
            <a:pPr>
              <a:buNone/>
            </a:pPr>
            <a:endParaRPr lang="en-US" altLang="ko-KR" sz="1000" dirty="0"/>
          </a:p>
          <a:p>
            <a:pPr marL="0" indent="0">
              <a:buNone/>
            </a:pPr>
            <a:r>
              <a:rPr lang="en-US" altLang="ko-KR" sz="1800" dirty="0"/>
              <a:t>&lt;</a:t>
            </a:r>
            <a:r>
              <a:rPr lang="ko-KR" altLang="en-US" sz="1800" dirty="0"/>
              <a:t>자영업을 사회보장정책으로 보완 방법</a:t>
            </a:r>
            <a:r>
              <a:rPr lang="en-US" altLang="ko-KR" sz="1800" dirty="0"/>
              <a:t>&gt;</a:t>
            </a:r>
          </a:p>
          <a:p>
            <a:pPr marL="0" indent="0">
              <a:buNone/>
            </a:pPr>
            <a:endParaRPr lang="en-US" altLang="ko-KR" sz="1000" dirty="0"/>
          </a:p>
          <a:p>
            <a:r>
              <a:rPr lang="ko-KR" altLang="en-US" sz="1800" dirty="0"/>
              <a:t>하청 또는 </a:t>
            </a:r>
            <a:r>
              <a:rPr lang="ko-KR" altLang="en-US" sz="1800" dirty="0" err="1"/>
              <a:t>재하청</a:t>
            </a:r>
            <a:r>
              <a:rPr lang="ko-KR" altLang="en-US" sz="1800" dirty="0"/>
              <a:t> 영세업자 및 종사자의 사회보험료 절반 </a:t>
            </a:r>
            <a:r>
              <a:rPr lang="ko-KR" altLang="en-US" sz="1800" dirty="0" err="1"/>
              <a:t>원청업체가</a:t>
            </a:r>
            <a:r>
              <a:rPr lang="ko-KR" altLang="en-US" sz="1800" dirty="0"/>
              <a:t> 부담</a:t>
            </a:r>
            <a:endParaRPr lang="en-US" altLang="ko-KR" sz="1800" dirty="0"/>
          </a:p>
          <a:p>
            <a:r>
              <a:rPr lang="ko-KR" altLang="en-US" sz="1800" dirty="0" err="1"/>
              <a:t>두루누리사업</a:t>
            </a:r>
            <a:r>
              <a:rPr lang="en-US" altLang="ko-KR" sz="1800" dirty="0"/>
              <a:t>(</a:t>
            </a:r>
            <a:r>
              <a:rPr lang="ko-KR" altLang="en-US" sz="1800" dirty="0"/>
              <a:t>영세기업 사회보험료 지원사업</a:t>
            </a:r>
            <a:r>
              <a:rPr lang="en-US" altLang="ko-KR" sz="1800" dirty="0"/>
              <a:t>):</a:t>
            </a:r>
            <a:r>
              <a:rPr lang="ko-KR" altLang="en-US" sz="1800" dirty="0"/>
              <a:t> 영세 사업주 또는 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/>
              <a:t>  </a:t>
            </a:r>
            <a:r>
              <a:rPr lang="en-US" altLang="ko-KR" sz="1800" dirty="0">
                <a:solidFill>
                  <a:schemeClr val="bg1"/>
                </a:solidFill>
              </a:rPr>
              <a:t> . </a:t>
            </a:r>
            <a:r>
              <a:rPr lang="ko-KR" altLang="en-US" sz="1800" dirty="0"/>
              <a:t>유사자영업자 등에도 확대 적용</a:t>
            </a:r>
            <a:endParaRPr lang="en-US" altLang="ko-KR" sz="1800" dirty="0"/>
          </a:p>
          <a:p>
            <a:r>
              <a:rPr lang="ko-KR" altLang="en-US" sz="1800" dirty="0"/>
              <a:t>자영업자에 대한 경제적 지원의 공정성 확보 → 자영업자들의 소득파악이 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  . </a:t>
            </a:r>
            <a:r>
              <a:rPr lang="ko-KR" altLang="en-US" sz="1800" dirty="0"/>
              <a:t>정확 및 공정</a:t>
            </a:r>
          </a:p>
        </p:txBody>
      </p:sp>
    </p:spTree>
    <p:extLst>
      <p:ext uri="{BB962C8B-B14F-4D97-AF65-F5344CB8AC3E}">
        <p14:creationId xmlns:p14="http://schemas.microsoft.com/office/powerpoint/2010/main" val="1047283432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1412875"/>
            <a:ext cx="8534430" cy="1873249"/>
          </a:xfrm>
        </p:spPr>
        <p:txBody>
          <a:bodyPr>
            <a:normAutofit/>
          </a:bodyPr>
          <a:lstStyle/>
          <a:p>
            <a:pPr indent="-160338">
              <a:spcBef>
                <a:spcPts val="500"/>
              </a:spcBef>
            </a:pPr>
            <a:r>
              <a:rPr lang="ko-KR" altLang="en-US" sz="1800" dirty="0"/>
              <a:t>사회보상의 원칙</a:t>
            </a:r>
            <a:endParaRPr lang="en-US" altLang="ko-KR" sz="1800" dirty="0"/>
          </a:p>
          <a:p>
            <a:pPr marL="623888">
              <a:spcBef>
                <a:spcPts val="500"/>
              </a:spcBef>
              <a:buNone/>
            </a:pPr>
            <a:r>
              <a:rPr lang="en-US" altLang="ko-KR" sz="1800" dirty="0"/>
              <a:t>  ① </a:t>
            </a:r>
            <a:r>
              <a:rPr lang="ko-KR" altLang="en-US" sz="1800" dirty="0"/>
              <a:t>공익행위에 대한 공로보상</a:t>
            </a:r>
            <a:r>
              <a:rPr lang="en-US" altLang="ko-KR" sz="1800" dirty="0"/>
              <a:t>(</a:t>
            </a:r>
            <a:r>
              <a:rPr lang="ko-KR" altLang="en-US" sz="1800" dirty="0"/>
              <a:t>功勞報償</a:t>
            </a:r>
            <a:r>
              <a:rPr lang="en-US" altLang="ko-KR" sz="1800" dirty="0"/>
              <a:t>: reward)</a:t>
            </a:r>
            <a:r>
              <a:rPr lang="ko-KR" altLang="en-US" sz="1800" dirty="0"/>
              <a:t>적 제도</a:t>
            </a:r>
            <a:endParaRPr lang="en-US" altLang="ko-KR" sz="1800" dirty="0"/>
          </a:p>
          <a:p>
            <a:pPr marL="623888">
              <a:spcBef>
                <a:spcPts val="500"/>
              </a:spcBef>
              <a:buNone/>
            </a:pPr>
            <a:r>
              <a:rPr lang="ko-KR" altLang="en-US" sz="1800" dirty="0"/>
              <a:t>  ② 국가나 사회적 부조리로 인한 개인적 피해의 보상</a:t>
            </a:r>
            <a:r>
              <a:rPr lang="en-US" altLang="ko-KR" sz="1800" dirty="0"/>
              <a:t>(</a:t>
            </a:r>
            <a:r>
              <a:rPr lang="ko-KR" altLang="en-US" sz="1800" dirty="0"/>
              <a:t>補償</a:t>
            </a:r>
            <a:r>
              <a:rPr lang="en-US" altLang="ko-KR" sz="1800" dirty="0"/>
              <a:t>:compensation)</a:t>
            </a:r>
          </a:p>
          <a:p>
            <a:pPr indent="-160338">
              <a:spcBef>
                <a:spcPts val="1000"/>
              </a:spcBef>
            </a:pPr>
            <a:r>
              <a:rPr lang="ko-KR" altLang="en-US" sz="1800" dirty="0"/>
              <a:t>보편성의 원칙</a:t>
            </a:r>
            <a:endParaRPr lang="en-US" altLang="ko-KR" sz="1800" dirty="0"/>
          </a:p>
          <a:p>
            <a:pPr marL="255588" indent="-255588">
              <a:spcBef>
                <a:spcPts val="800"/>
              </a:spcBef>
              <a:buNone/>
            </a:pPr>
            <a:r>
              <a:rPr lang="en-US" altLang="ko-KR" sz="1400" dirty="0"/>
              <a:t>[</a:t>
            </a:r>
            <a:r>
              <a:rPr lang="ko-KR" altLang="en-US" sz="1400" dirty="0"/>
              <a:t>표</a:t>
            </a:r>
            <a:r>
              <a:rPr lang="en-US" altLang="ko-KR" sz="1400" dirty="0"/>
              <a:t>12 -2] </a:t>
            </a:r>
            <a:r>
              <a:rPr lang="ko-KR" altLang="en-US" sz="1400" dirty="0"/>
              <a:t>공급원리의 제도에 있어서 적용대상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3850" y="274638"/>
            <a:ext cx="8686038" cy="868346"/>
          </a:xfrm>
        </p:spPr>
        <p:txBody>
          <a:bodyPr>
            <a:noAutofit/>
          </a:bodyPr>
          <a:lstStyle/>
          <a:p>
            <a:pPr marL="1377950" indent="-1377950" algn="l"/>
            <a:r>
              <a:rPr lang="ko-KR" altLang="en-US" sz="2800" dirty="0"/>
              <a:t>제</a:t>
            </a:r>
            <a:r>
              <a:rPr lang="en-US" altLang="ko-KR" sz="2800" dirty="0"/>
              <a:t>3</a:t>
            </a:r>
            <a:r>
              <a:rPr lang="ko-KR" altLang="en-US" sz="2800" dirty="0"/>
              <a:t>절 공급의 원칙에서의 적용</a:t>
            </a:r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357158" y="3263454"/>
          <a:ext cx="8496943" cy="32647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57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02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709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806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구  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제  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/>
                        <a:t>적 용 대 상</a:t>
                      </a:r>
                      <a:endParaRPr lang="ko-KR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0109">
                <a:tc rowSpan="4">
                  <a:txBody>
                    <a:bodyPr/>
                    <a:lstStyle/>
                    <a:p>
                      <a:pPr latinLnBrk="1"/>
                      <a:r>
                        <a:rPr lang="ko-KR" altLang="en-US" sz="1200" dirty="0"/>
                        <a:t>사회 </a:t>
                      </a:r>
                      <a:endParaRPr lang="en-US" altLang="ko-KR" sz="1200" dirty="0"/>
                    </a:p>
                    <a:p>
                      <a:pPr latinLnBrk="1"/>
                      <a:r>
                        <a:rPr lang="ko-KR" altLang="en-US" sz="1200" dirty="0"/>
                        <a:t>보상의</a:t>
                      </a:r>
                      <a:endParaRPr lang="en-US" altLang="ko-KR" sz="1200" dirty="0"/>
                    </a:p>
                    <a:p>
                      <a:pPr latinLnBrk="1"/>
                      <a:r>
                        <a:rPr lang="ko-KR" altLang="en-US" sz="1200" dirty="0"/>
                        <a:t>원칙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/>
                        <a:t>국가유공자 보훈제도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/>
                        <a:t>순국선열과 애국지사</a:t>
                      </a:r>
                      <a:r>
                        <a:rPr lang="en-US" altLang="ko-KR" sz="1200" dirty="0"/>
                        <a:t>, </a:t>
                      </a:r>
                      <a:r>
                        <a:rPr lang="ko-KR" altLang="en-US" sz="1200" dirty="0"/>
                        <a:t>전몰군경</a:t>
                      </a:r>
                      <a:r>
                        <a:rPr lang="en-US" altLang="ko-KR" sz="1200" dirty="0"/>
                        <a:t>·</a:t>
                      </a:r>
                      <a:r>
                        <a:rPr lang="ko-KR" altLang="en-US" sz="1200" dirty="0"/>
                        <a:t>전상군경</a:t>
                      </a:r>
                      <a:r>
                        <a:rPr lang="en-US" altLang="ko-KR" sz="1200" dirty="0"/>
                        <a:t>·</a:t>
                      </a:r>
                      <a:r>
                        <a:rPr lang="ko-KR" altLang="en-US" sz="1200" dirty="0"/>
                        <a:t>순직군경</a:t>
                      </a:r>
                      <a:r>
                        <a:rPr lang="en-US" altLang="ko-KR" sz="1200" dirty="0"/>
                        <a:t>·</a:t>
                      </a:r>
                      <a:r>
                        <a:rPr lang="ko-KR" altLang="en-US" sz="1200" dirty="0"/>
                        <a:t>공상군경</a:t>
                      </a:r>
                      <a:r>
                        <a:rPr lang="en-US" altLang="ko-KR" sz="1200" dirty="0"/>
                        <a:t>·</a:t>
                      </a:r>
                      <a:r>
                        <a:rPr lang="ko-KR" altLang="en-US" sz="1200" dirty="0"/>
                        <a:t>순직공무원</a:t>
                      </a:r>
                      <a:r>
                        <a:rPr lang="en-US" altLang="ko-KR" sz="1200" dirty="0"/>
                        <a:t>·</a:t>
                      </a:r>
                      <a:r>
                        <a:rPr lang="ko-KR" altLang="en-US" sz="1200" dirty="0"/>
                        <a:t>공상공무원</a:t>
                      </a:r>
                      <a:r>
                        <a:rPr lang="en-US" altLang="ko-KR" sz="1200" dirty="0"/>
                        <a:t>·</a:t>
                      </a:r>
                      <a:r>
                        <a:rPr lang="ko-KR" altLang="en-US" sz="1200" dirty="0"/>
                        <a:t>군사유공행위자</a:t>
                      </a:r>
                      <a:r>
                        <a:rPr lang="en-US" altLang="ko-KR" sz="1200" dirty="0"/>
                        <a:t>,</a:t>
                      </a:r>
                      <a:r>
                        <a:rPr lang="en-US" altLang="ko-KR" sz="1200" baseline="0" dirty="0"/>
                        <a:t> 4</a:t>
                      </a:r>
                      <a:r>
                        <a:rPr lang="en-US" altLang="ko-KR" sz="1200" dirty="0"/>
                        <a:t>·19</a:t>
                      </a:r>
                      <a:r>
                        <a:rPr lang="ko-KR" altLang="en-US" sz="1200" dirty="0"/>
                        <a:t>의거 희생자 등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66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/>
                        <a:t>의사상자 보호제도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/>
                        <a:t>위험에 처한 타인을 돕다가 부상을 입거나 사망한 민간인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0109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/>
                        <a:t>범죄피해자 구조제도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/>
                        <a:t>타인의 범죄행위로 인하여 생명 또는 신체에 중대한 피해를 입은 자로서 가해자로부터 배상의 청구가 불가능한 자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0109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/>
                        <a:t>북한이탈주민 보호제도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/>
                        <a:t>북한주민으로서 북한지역에서 정상적으로 거주를 하다가 남한지역으로 탈출을 한 자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0109">
                <a:tc rowSpan="3">
                  <a:txBody>
                    <a:bodyPr/>
                    <a:lstStyle/>
                    <a:p>
                      <a:pPr latinLnBrk="1"/>
                      <a:r>
                        <a:rPr lang="ko-KR" altLang="en-US" sz="1200" dirty="0"/>
                        <a:t>보편성의</a:t>
                      </a:r>
                      <a:endParaRPr lang="en-US" altLang="ko-KR" sz="1200" dirty="0"/>
                    </a:p>
                    <a:p>
                      <a:pPr latinLnBrk="1"/>
                      <a:r>
                        <a:rPr lang="ko-KR" altLang="en-US" sz="1200" dirty="0"/>
                        <a:t>원칙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/>
                        <a:t>무상보육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/>
                        <a:t>6</a:t>
                      </a:r>
                      <a:r>
                        <a:rPr lang="ko-KR" altLang="en-US" sz="1200" dirty="0"/>
                        <a:t>세 미만의 전체 아동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0109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/>
                        <a:t>영국</a:t>
                      </a:r>
                      <a:r>
                        <a:rPr lang="en-US" altLang="ko-KR" sz="1200" dirty="0"/>
                        <a:t>, </a:t>
                      </a:r>
                      <a:r>
                        <a:rPr lang="ko-KR" altLang="en-US" sz="1200" dirty="0"/>
                        <a:t>스웨덴 등의 국민건강서비스제도</a:t>
                      </a:r>
                      <a:r>
                        <a:rPr lang="en-US" altLang="ko-KR" sz="1200" dirty="0"/>
                        <a:t>(NHS-System)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/>
                        <a:t>전체 국민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8066"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/>
                        <a:t>독일</a:t>
                      </a:r>
                      <a:r>
                        <a:rPr lang="en-US" altLang="ko-KR" sz="1200" dirty="0"/>
                        <a:t>, </a:t>
                      </a:r>
                      <a:r>
                        <a:rPr lang="ko-KR" altLang="en-US" sz="1200" dirty="0"/>
                        <a:t>프랑스 등 서구 국가의 무상교육제도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/>
                        <a:t>수학능력이 있는 전체 국민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1555751"/>
            <a:ext cx="8462992" cy="4516455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  <a:spcBef>
                <a:spcPts val="300"/>
              </a:spcBef>
            </a:pPr>
            <a:r>
              <a:rPr lang="ko-KR" altLang="en-US" sz="1800" dirty="0"/>
              <a:t>목표 </a:t>
            </a:r>
            <a:r>
              <a:rPr lang="en-US" altLang="ko-KR" sz="1800" dirty="0"/>
              <a:t>: </a:t>
            </a:r>
            <a:r>
              <a:rPr lang="ko-KR" altLang="en-US" sz="1800" dirty="0"/>
              <a:t>극빈계층의 생존권 보장</a:t>
            </a:r>
            <a:endParaRPr lang="en-US" altLang="ko-KR" sz="1800" dirty="0"/>
          </a:p>
          <a:p>
            <a:pPr>
              <a:lnSpc>
                <a:spcPct val="130000"/>
              </a:lnSpc>
              <a:spcBef>
                <a:spcPts val="300"/>
              </a:spcBef>
            </a:pPr>
            <a:r>
              <a:rPr lang="ko-KR" altLang="en-US" sz="1800" dirty="0"/>
              <a:t>적용 </a:t>
            </a:r>
            <a:r>
              <a:rPr lang="en-US" altLang="ko-KR" sz="1800" dirty="0"/>
              <a:t>: </a:t>
            </a:r>
            <a:r>
              <a:rPr lang="ko-KR" altLang="en-US" sz="1800" dirty="0"/>
              <a:t>개인적 신청과 행정적 심사를 통해 결정</a:t>
            </a:r>
            <a:endParaRPr lang="en-US" altLang="ko-KR" sz="1800" dirty="0"/>
          </a:p>
          <a:p>
            <a:pPr>
              <a:lnSpc>
                <a:spcPct val="130000"/>
              </a:lnSpc>
              <a:spcBef>
                <a:spcPts val="300"/>
              </a:spcBef>
            </a:pPr>
            <a:r>
              <a:rPr lang="ko-KR" altLang="en-US" sz="1800" dirty="0"/>
              <a:t>생활보호제도</a:t>
            </a:r>
            <a:endParaRPr lang="en-US" altLang="ko-KR" sz="1800" dirty="0"/>
          </a:p>
          <a:p>
            <a:pPr marL="354013" indent="-158750">
              <a:lnSpc>
                <a:spcPct val="130000"/>
              </a:lnSpc>
              <a:spcBef>
                <a:spcPts val="300"/>
              </a:spcBef>
              <a:buNone/>
            </a:pPr>
            <a:r>
              <a:rPr lang="en-US" altLang="ko-KR" sz="1800" dirty="0"/>
              <a:t>   : </a:t>
            </a:r>
            <a:r>
              <a:rPr lang="ko-KR" altLang="en-US" sz="1800" dirty="0"/>
              <a:t>적용대상 선정의 엄격성</a:t>
            </a:r>
            <a:r>
              <a:rPr lang="en-US" altLang="ko-KR" sz="1800" dirty="0"/>
              <a:t>, </a:t>
            </a:r>
            <a:r>
              <a:rPr lang="ko-KR" altLang="en-US" sz="1800" dirty="0"/>
              <a:t>특히 인구학적 기준의 적용 </a:t>
            </a:r>
            <a:endParaRPr lang="en-US" altLang="ko-KR" sz="1800" dirty="0"/>
          </a:p>
          <a:p>
            <a:pPr marL="354013" indent="-158750">
              <a:lnSpc>
                <a:spcPct val="130000"/>
              </a:lnSpc>
              <a:spcBef>
                <a:spcPts val="300"/>
              </a:spcBef>
              <a:buNone/>
            </a:pPr>
            <a:r>
              <a:rPr lang="en-US" altLang="ko-KR" sz="1800" dirty="0"/>
              <a:t>     ☞ </a:t>
            </a:r>
            <a:r>
              <a:rPr lang="ko-KR" altLang="en-US" sz="1800" dirty="0"/>
              <a:t>광범위한 사각지대의 문제 야기할</a:t>
            </a:r>
            <a:r>
              <a:rPr lang="en-US" altLang="ko-KR" sz="1800" dirty="0"/>
              <a:t> </a:t>
            </a:r>
            <a:r>
              <a:rPr lang="ko-KR" altLang="en-US" sz="1800" dirty="0"/>
              <a:t>수 있음</a:t>
            </a:r>
            <a:r>
              <a:rPr lang="en-US" altLang="ko-KR" sz="1800" dirty="0"/>
              <a:t>.</a:t>
            </a:r>
          </a:p>
          <a:p>
            <a:pPr>
              <a:lnSpc>
                <a:spcPct val="130000"/>
              </a:lnSpc>
              <a:spcBef>
                <a:spcPts val="300"/>
              </a:spcBef>
            </a:pPr>
            <a:r>
              <a:rPr lang="en-US" altLang="ko-KR" sz="1800" dirty="0"/>
              <a:t>2000</a:t>
            </a:r>
            <a:r>
              <a:rPr lang="ko-KR" altLang="en-US" sz="1800" dirty="0"/>
              <a:t>년 국민기초생활보장제도</a:t>
            </a:r>
            <a:endParaRPr lang="en-US" altLang="ko-KR" sz="1800" dirty="0"/>
          </a:p>
          <a:p>
            <a:pPr marL="622300" indent="-255588">
              <a:lnSpc>
                <a:spcPct val="130000"/>
              </a:lnSpc>
              <a:spcBef>
                <a:spcPts val="300"/>
              </a:spcBef>
              <a:buNone/>
            </a:pPr>
            <a:r>
              <a:rPr lang="en-US" altLang="ko-KR" sz="1800" dirty="0"/>
              <a:t>① </a:t>
            </a:r>
            <a:r>
              <a:rPr lang="ko-KR" altLang="en-US" sz="1800" dirty="0"/>
              <a:t>인구학적 기준의 철폐</a:t>
            </a:r>
            <a:endParaRPr lang="en-US" altLang="ko-KR" sz="1800" dirty="0"/>
          </a:p>
          <a:p>
            <a:pPr marL="622300" indent="-255588">
              <a:lnSpc>
                <a:spcPct val="130000"/>
              </a:lnSpc>
              <a:spcBef>
                <a:spcPts val="300"/>
              </a:spcBef>
              <a:buNone/>
            </a:pPr>
            <a:r>
              <a:rPr lang="ko-KR" altLang="en-US" sz="1800" dirty="0"/>
              <a:t>② 부양의무자의 기준과 소득 및 재산기준만 적용</a:t>
            </a:r>
            <a:endParaRPr lang="en-US" altLang="ko-KR" sz="1800" dirty="0"/>
          </a:p>
          <a:p>
            <a:pPr marL="804863" indent="-255588">
              <a:lnSpc>
                <a:spcPct val="130000"/>
              </a:lnSpc>
              <a:spcBef>
                <a:spcPts val="300"/>
              </a:spcBef>
              <a:buNone/>
            </a:pPr>
            <a:r>
              <a:rPr lang="ko-KR" altLang="ko-KR" sz="1800" dirty="0"/>
              <a:t>⊙</a:t>
            </a:r>
            <a:r>
              <a:rPr lang="en-US" altLang="ko-KR" sz="1800" dirty="0"/>
              <a:t> </a:t>
            </a:r>
            <a:r>
              <a:rPr lang="ko-KR" altLang="en-US" sz="1800" dirty="0" err="1"/>
              <a:t>소득인정액</a:t>
            </a:r>
            <a:r>
              <a:rPr lang="ko-KR" altLang="en-US" sz="1800" dirty="0"/>
              <a:t> </a:t>
            </a:r>
            <a:r>
              <a:rPr lang="en-US" altLang="ko-KR" sz="1800" dirty="0"/>
              <a:t>= </a:t>
            </a:r>
            <a:r>
              <a:rPr lang="ko-KR" altLang="en-US" sz="1800" dirty="0" err="1"/>
              <a:t>소득평가액</a:t>
            </a:r>
            <a:r>
              <a:rPr lang="ko-KR" altLang="en-US" sz="1800" dirty="0"/>
              <a:t> </a:t>
            </a:r>
            <a:r>
              <a:rPr lang="en-US" altLang="ko-KR" sz="1800" dirty="0"/>
              <a:t>+ </a:t>
            </a:r>
            <a:r>
              <a:rPr lang="ko-KR" altLang="en-US" sz="1800" dirty="0"/>
              <a:t>재산의 </a:t>
            </a:r>
            <a:r>
              <a:rPr lang="ko-KR" altLang="en-US" sz="1800" dirty="0" err="1"/>
              <a:t>소득환산액</a:t>
            </a:r>
            <a:endParaRPr lang="en-US" altLang="ko-KR" sz="1800" dirty="0"/>
          </a:p>
          <a:p>
            <a:pPr marL="804863" indent="-255588">
              <a:lnSpc>
                <a:spcPct val="130000"/>
              </a:lnSpc>
              <a:spcBef>
                <a:spcPts val="300"/>
              </a:spcBef>
              <a:buNone/>
            </a:pPr>
            <a:r>
              <a:rPr lang="ko-KR" altLang="ko-KR" sz="1800" dirty="0"/>
              <a:t>⊙</a:t>
            </a:r>
            <a:r>
              <a:rPr lang="en-US" altLang="ko-KR" sz="1800" dirty="0"/>
              <a:t> </a:t>
            </a:r>
            <a:r>
              <a:rPr lang="ko-KR" altLang="en-US" sz="1800" dirty="0"/>
              <a:t>생계급여 </a:t>
            </a:r>
            <a:r>
              <a:rPr lang="en-US" altLang="ko-KR" sz="1800" dirty="0"/>
              <a:t>= </a:t>
            </a:r>
            <a:r>
              <a:rPr lang="ko-KR" altLang="en-US" sz="1800" dirty="0"/>
              <a:t>최저생계비 </a:t>
            </a:r>
            <a:r>
              <a:rPr lang="en-US" altLang="ko-KR" sz="1800" dirty="0"/>
              <a:t>– </a:t>
            </a:r>
            <a:r>
              <a:rPr lang="ko-KR" altLang="en-US" sz="1800" dirty="0" err="1"/>
              <a:t>소득인정액</a:t>
            </a:r>
            <a:endParaRPr lang="en-US" altLang="ko-KR" sz="1800" dirty="0"/>
          </a:p>
          <a:p>
            <a:pPr>
              <a:lnSpc>
                <a:spcPct val="130000"/>
              </a:lnSpc>
              <a:spcBef>
                <a:spcPts val="300"/>
              </a:spcBef>
            </a:pPr>
            <a:r>
              <a:rPr lang="ko-KR" altLang="en-US" sz="1800" dirty="0" err="1"/>
              <a:t>수급자</a:t>
            </a:r>
            <a:r>
              <a:rPr lang="ko-KR" altLang="en-US" sz="1800" dirty="0"/>
              <a:t> 선정의 형평성</a:t>
            </a:r>
            <a:r>
              <a:rPr lang="en-US" altLang="ko-KR" sz="1800" dirty="0"/>
              <a:t>, </a:t>
            </a:r>
            <a:r>
              <a:rPr lang="ko-KR" altLang="en-US" sz="1800" dirty="0"/>
              <a:t>제도운영의 합리성 도모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428612"/>
            <a:ext cx="8820150" cy="1143000"/>
          </a:xfrm>
        </p:spPr>
        <p:txBody>
          <a:bodyPr>
            <a:noAutofit/>
          </a:bodyPr>
          <a:lstStyle/>
          <a:p>
            <a:pPr marL="1377950" indent="-1377950" algn="l"/>
            <a:r>
              <a:rPr lang="ko-KR" altLang="en-US" sz="2800" dirty="0"/>
              <a:t>제</a:t>
            </a:r>
            <a:r>
              <a:rPr lang="en-US" altLang="ko-KR" sz="2800" dirty="0"/>
              <a:t>4</a:t>
            </a:r>
            <a:r>
              <a:rPr lang="ko-KR" altLang="en-US" sz="2800" dirty="0"/>
              <a:t>절 부조의 원칙에서의 적용</a:t>
            </a:r>
          </a:p>
        </p:txBody>
      </p:sp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4366" y="5996208"/>
            <a:ext cx="8229600" cy="4331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ko-KR" sz="1800" dirty="0"/>
              <a:t>[</a:t>
            </a:r>
            <a:r>
              <a:rPr lang="ko-KR" altLang="en-US" sz="1800" dirty="0"/>
              <a:t>표</a:t>
            </a:r>
            <a:r>
              <a:rPr lang="en-US" altLang="ko-KR" sz="1800" dirty="0"/>
              <a:t>12-3] </a:t>
            </a:r>
            <a:r>
              <a:rPr lang="ko-KR" altLang="en-US" sz="1800" dirty="0"/>
              <a:t>생활보호제도와 국민기초생활보장제도의 적용요건 비교</a:t>
            </a:r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439872" y="714356"/>
          <a:ext cx="8346970" cy="5143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61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864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743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605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/>
                        <a:t>구 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/>
                        <a:t>생활보호제도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/>
                        <a:t>국민기초생활보장제도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479">
                <a:tc>
                  <a:txBody>
                    <a:bodyPr/>
                    <a:lstStyle/>
                    <a:p>
                      <a:pPr marL="85725" indent="-85725" algn="ctr" latinLnBrk="1">
                        <a:lnSpc>
                          <a:spcPct val="120000"/>
                        </a:lnSpc>
                        <a:spcBef>
                          <a:spcPts val="500"/>
                        </a:spcBef>
                        <a:buFont typeface="Arial" pitchFamily="34" charset="0"/>
                        <a:buNone/>
                      </a:pPr>
                      <a:r>
                        <a:rPr lang="ko-KR" altLang="en-US" sz="1400" dirty="0">
                          <a:latin typeface="+mn-ea"/>
                          <a:ea typeface="+mn-ea"/>
                        </a:rPr>
                        <a:t>적용</a:t>
                      </a:r>
                      <a:endParaRPr lang="en-US" altLang="ko-KR" sz="1400" dirty="0">
                        <a:latin typeface="+mn-ea"/>
                        <a:ea typeface="+mn-ea"/>
                      </a:endParaRPr>
                    </a:p>
                    <a:p>
                      <a:pPr marL="85725" indent="-85725" algn="ctr" latinLnBrk="1">
                        <a:lnSpc>
                          <a:spcPct val="120000"/>
                        </a:lnSpc>
                        <a:spcBef>
                          <a:spcPts val="500"/>
                        </a:spcBef>
                        <a:buFont typeface="Arial" pitchFamily="34" charset="0"/>
                        <a:buNone/>
                      </a:pPr>
                      <a:r>
                        <a:rPr lang="ko-KR" altLang="en-US" sz="1400" dirty="0">
                          <a:latin typeface="+mn-ea"/>
                          <a:ea typeface="+mn-ea"/>
                        </a:rPr>
                        <a:t>요건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85725" indent="-85725" latinLnBrk="1">
                        <a:lnSpc>
                          <a:spcPct val="120000"/>
                        </a:lnSpc>
                        <a:spcBef>
                          <a:spcPts val="500"/>
                        </a:spcBef>
                        <a:buFont typeface="Arial" pitchFamily="34" charset="0"/>
                        <a:buChar char="•"/>
                      </a:pPr>
                      <a:r>
                        <a:rPr lang="en-US" altLang="ko-KR" sz="14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400" dirty="0">
                          <a:latin typeface="+mn-ea"/>
                          <a:ea typeface="+mn-ea"/>
                        </a:rPr>
                        <a:t>소득이나 재산이 일정수준 이하로서 다음의 요건을 </a:t>
                      </a:r>
                      <a:endParaRPr lang="en-US" altLang="ko-KR" sz="1400" dirty="0">
                        <a:latin typeface="+mn-ea"/>
                        <a:ea typeface="+mn-ea"/>
                      </a:endParaRPr>
                    </a:p>
                    <a:p>
                      <a:pPr marL="85725" indent="-85725" latinLnBrk="1">
                        <a:lnSpc>
                          <a:spcPct val="120000"/>
                        </a:lnSpc>
                        <a:spcBef>
                          <a:spcPts val="500"/>
                        </a:spcBef>
                        <a:buFont typeface="Arial" pitchFamily="34" charset="0"/>
                        <a:buNone/>
                      </a:pPr>
                      <a:r>
                        <a:rPr lang="en-US" altLang="ko-KR" sz="1400" dirty="0">
                          <a:latin typeface="+mn-ea"/>
                          <a:ea typeface="+mn-ea"/>
                        </a:rPr>
                        <a:t>  </a:t>
                      </a:r>
                      <a:r>
                        <a:rPr lang="ko-KR" altLang="en-US" sz="1400" dirty="0">
                          <a:latin typeface="+mn-ea"/>
                          <a:ea typeface="+mn-ea"/>
                        </a:rPr>
                        <a:t>충족하는 자</a:t>
                      </a:r>
                      <a:endParaRPr lang="en-US" altLang="ko-KR" sz="1400" dirty="0">
                        <a:latin typeface="+mn-ea"/>
                        <a:ea typeface="+mn-ea"/>
                      </a:endParaRPr>
                    </a:p>
                    <a:p>
                      <a:pPr marL="304800" indent="-207963" latinLnBrk="1">
                        <a:lnSpc>
                          <a:spcPct val="120000"/>
                        </a:lnSpc>
                        <a:spcBef>
                          <a:spcPts val="500"/>
                        </a:spcBef>
                        <a:buFont typeface="Arial" pitchFamily="34" charset="0"/>
                        <a:buNone/>
                      </a:pPr>
                      <a:r>
                        <a:rPr lang="ko-KR" altLang="en-US" sz="1400" dirty="0">
                          <a:latin typeface="+mn-ea"/>
                          <a:ea typeface="+mn-ea"/>
                        </a:rPr>
                        <a:t>① 부양의무자가 없거나</a:t>
                      </a:r>
                      <a:r>
                        <a:rPr lang="en-US" altLang="ko-KR" sz="14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400" dirty="0">
                          <a:latin typeface="+mn-ea"/>
                          <a:ea typeface="+mn-ea"/>
                        </a:rPr>
                        <a:t>있어도 실질적인 부양능력이 </a:t>
                      </a:r>
                      <a:endParaRPr lang="en-US" altLang="ko-KR" sz="1400" dirty="0">
                        <a:latin typeface="+mn-ea"/>
                        <a:ea typeface="+mn-ea"/>
                      </a:endParaRPr>
                    </a:p>
                    <a:p>
                      <a:pPr marL="304800" indent="-207963" latinLnBrk="1">
                        <a:lnSpc>
                          <a:spcPct val="120000"/>
                        </a:lnSpc>
                        <a:spcBef>
                          <a:spcPts val="500"/>
                        </a:spcBef>
                        <a:buFont typeface="Arial" pitchFamily="34" charset="0"/>
                        <a:buNone/>
                      </a:pPr>
                      <a:r>
                        <a:rPr lang="en-US" altLang="ko-KR" sz="1400" dirty="0">
                          <a:latin typeface="+mn-ea"/>
                          <a:ea typeface="+mn-ea"/>
                        </a:rPr>
                        <a:t>    </a:t>
                      </a:r>
                      <a:r>
                        <a:rPr lang="ko-KR" altLang="en-US" sz="1400" dirty="0">
                          <a:latin typeface="+mn-ea"/>
                          <a:ea typeface="+mn-ea"/>
                        </a:rPr>
                        <a:t>없을 것</a:t>
                      </a:r>
                      <a:endParaRPr lang="en-US" altLang="ko-KR" sz="1400" dirty="0">
                        <a:latin typeface="+mn-ea"/>
                        <a:ea typeface="+mn-ea"/>
                      </a:endParaRPr>
                    </a:p>
                    <a:p>
                      <a:pPr marL="182563" indent="-85725" latinLnBrk="1">
                        <a:lnSpc>
                          <a:spcPct val="120000"/>
                        </a:lnSpc>
                        <a:spcBef>
                          <a:spcPts val="500"/>
                        </a:spcBef>
                        <a:buFont typeface="Arial" pitchFamily="34" charset="0"/>
                        <a:buNone/>
                      </a:pPr>
                      <a:r>
                        <a:rPr lang="ko-KR" altLang="en-US" sz="1400" dirty="0">
                          <a:latin typeface="+mn-ea"/>
                          <a:ea typeface="+mn-ea"/>
                        </a:rPr>
                        <a:t>② 다음과 같은 인구학적 요건에 해당할 것</a:t>
                      </a:r>
                      <a:endParaRPr lang="en-US" altLang="ko-KR" sz="1400" dirty="0">
                        <a:latin typeface="+mn-ea"/>
                        <a:ea typeface="+mn-ea"/>
                      </a:endParaRPr>
                    </a:p>
                    <a:p>
                      <a:pPr marL="268288" indent="-85725" latinLnBrk="1">
                        <a:lnSpc>
                          <a:spcPct val="120000"/>
                        </a:lnSpc>
                        <a:spcBef>
                          <a:spcPts val="500"/>
                        </a:spcBef>
                        <a:buFontTx/>
                        <a:buChar char="-"/>
                      </a:pPr>
                      <a:r>
                        <a:rPr lang="en-US" altLang="ko-KR" sz="1400" dirty="0">
                          <a:latin typeface="+mn-ea"/>
                          <a:ea typeface="+mn-ea"/>
                        </a:rPr>
                        <a:t> 65</a:t>
                      </a:r>
                      <a:r>
                        <a:rPr lang="ko-KR" altLang="en-US" sz="1400" dirty="0">
                          <a:latin typeface="+mn-ea"/>
                          <a:ea typeface="+mn-ea"/>
                        </a:rPr>
                        <a:t>세 이상의 노약자</a:t>
                      </a:r>
                      <a:endParaRPr lang="en-US" altLang="ko-KR" sz="1400" dirty="0">
                        <a:latin typeface="+mn-ea"/>
                        <a:ea typeface="+mn-ea"/>
                      </a:endParaRPr>
                    </a:p>
                    <a:p>
                      <a:pPr marL="268288" indent="-85725" latinLnBrk="1">
                        <a:lnSpc>
                          <a:spcPct val="120000"/>
                        </a:lnSpc>
                        <a:spcBef>
                          <a:spcPts val="500"/>
                        </a:spcBef>
                        <a:buFontTx/>
                        <a:buChar char="-"/>
                      </a:pPr>
                      <a:r>
                        <a:rPr lang="en-US" altLang="ko-KR" sz="1400" baseline="0" dirty="0">
                          <a:latin typeface="+mn-ea"/>
                          <a:ea typeface="+mn-ea"/>
                        </a:rPr>
                        <a:t> 18</a:t>
                      </a:r>
                      <a:r>
                        <a:rPr lang="ko-KR" altLang="en-US" sz="1400" baseline="0" dirty="0">
                          <a:latin typeface="+mn-ea"/>
                          <a:ea typeface="+mn-ea"/>
                        </a:rPr>
                        <a:t>세 미만의 아동</a:t>
                      </a:r>
                      <a:endParaRPr lang="en-US" altLang="ko-KR" sz="1400" baseline="0" dirty="0">
                        <a:latin typeface="+mn-ea"/>
                        <a:ea typeface="+mn-ea"/>
                      </a:endParaRPr>
                    </a:p>
                    <a:p>
                      <a:pPr marL="268288" indent="-85725" latinLnBrk="1">
                        <a:lnSpc>
                          <a:spcPct val="120000"/>
                        </a:lnSpc>
                        <a:spcBef>
                          <a:spcPts val="500"/>
                        </a:spcBef>
                        <a:buFontTx/>
                        <a:buChar char="-"/>
                      </a:pPr>
                      <a:r>
                        <a:rPr lang="ko-KR" altLang="en-US" sz="1400" baseline="0" dirty="0">
                          <a:latin typeface="+mn-ea"/>
                          <a:ea typeface="+mn-ea"/>
                        </a:rPr>
                        <a:t> 임산부 </a:t>
                      </a:r>
                      <a:endParaRPr lang="en-US" altLang="ko-KR" sz="1400" baseline="0" dirty="0">
                        <a:latin typeface="+mn-ea"/>
                        <a:ea typeface="+mn-ea"/>
                      </a:endParaRPr>
                    </a:p>
                    <a:p>
                      <a:pPr marL="268288" indent="-85725" latinLnBrk="1">
                        <a:lnSpc>
                          <a:spcPct val="120000"/>
                        </a:lnSpc>
                        <a:spcBef>
                          <a:spcPts val="500"/>
                        </a:spcBef>
                        <a:buFontTx/>
                        <a:buChar char="-"/>
                      </a:pPr>
                      <a:r>
                        <a:rPr lang="ko-KR" altLang="en-US" sz="1400" baseline="0" dirty="0">
                          <a:latin typeface="+mn-ea"/>
                          <a:ea typeface="+mn-ea"/>
                        </a:rPr>
                        <a:t> 질병</a:t>
                      </a:r>
                      <a:r>
                        <a:rPr lang="en-US" altLang="ko-KR" sz="1400" baseline="0" dirty="0"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1400" baseline="0" dirty="0">
                          <a:latin typeface="+mn-ea"/>
                          <a:ea typeface="+mn-ea"/>
                        </a:rPr>
                        <a:t>사고 등의 결과로 근로능력을 상실하였거나 </a:t>
                      </a:r>
                      <a:endParaRPr lang="en-US" altLang="ko-KR" sz="1400" baseline="0" dirty="0">
                        <a:latin typeface="+mn-ea"/>
                        <a:ea typeface="+mn-ea"/>
                      </a:endParaRPr>
                    </a:p>
                    <a:p>
                      <a:pPr marL="268288" indent="-85725" latinLnBrk="1">
                        <a:lnSpc>
                          <a:spcPct val="120000"/>
                        </a:lnSpc>
                        <a:spcBef>
                          <a:spcPts val="500"/>
                        </a:spcBef>
                        <a:buFontTx/>
                        <a:buNone/>
                      </a:pPr>
                      <a:r>
                        <a:rPr lang="en-US" altLang="ko-KR" sz="1400" baseline="0" dirty="0">
                          <a:latin typeface="+mn-ea"/>
                          <a:ea typeface="+mn-ea"/>
                        </a:rPr>
                        <a:t>  </a:t>
                      </a:r>
                      <a:r>
                        <a:rPr lang="ko-KR" altLang="en-US" sz="1400" baseline="0" dirty="0">
                          <a:latin typeface="+mn-ea"/>
                          <a:ea typeface="+mn-ea"/>
                        </a:rPr>
                        <a:t>장애로 인하여 근로능력이 </a:t>
                      </a:r>
                      <a:r>
                        <a:rPr lang="ko-KR" altLang="en-US" sz="1400" baseline="0" dirty="0" err="1">
                          <a:latin typeface="+mn-ea"/>
                          <a:ea typeface="+mn-ea"/>
                        </a:rPr>
                        <a:t>없는자</a:t>
                      </a:r>
                      <a:endParaRPr lang="en-US" altLang="ko-KR" sz="1400" baseline="0" dirty="0">
                        <a:latin typeface="+mn-ea"/>
                        <a:ea typeface="+mn-ea"/>
                      </a:endParaRPr>
                    </a:p>
                    <a:p>
                      <a:pPr marL="268288" indent="-85725" latinLnBrk="1">
                        <a:lnSpc>
                          <a:spcPct val="120000"/>
                        </a:lnSpc>
                        <a:spcBef>
                          <a:spcPts val="500"/>
                        </a:spcBef>
                        <a:buFontTx/>
                        <a:buChar char="-"/>
                      </a:pPr>
                      <a:r>
                        <a:rPr lang="ko-KR" altLang="en-US" sz="1400" baseline="0" dirty="0">
                          <a:latin typeface="+mn-ea"/>
                          <a:ea typeface="+mn-ea"/>
                        </a:rPr>
                        <a:t> 앞의 요건에 해당하는 자와 생계를 같이 하는 자로서 </a:t>
                      </a:r>
                      <a:endParaRPr lang="en-US" altLang="ko-KR" sz="1400" baseline="0" dirty="0">
                        <a:latin typeface="+mn-ea"/>
                        <a:ea typeface="+mn-ea"/>
                      </a:endParaRPr>
                    </a:p>
                    <a:p>
                      <a:pPr marL="268288" indent="-85725" latinLnBrk="1">
                        <a:lnSpc>
                          <a:spcPct val="120000"/>
                        </a:lnSpc>
                        <a:spcBef>
                          <a:spcPts val="500"/>
                        </a:spcBef>
                        <a:buFontTx/>
                        <a:buNone/>
                      </a:pPr>
                      <a:r>
                        <a:rPr lang="en-US" altLang="ko-KR" sz="1400" baseline="0" dirty="0">
                          <a:latin typeface="+mn-ea"/>
                          <a:ea typeface="+mn-ea"/>
                        </a:rPr>
                        <a:t>  </a:t>
                      </a:r>
                      <a:r>
                        <a:rPr lang="ko-KR" altLang="en-US" sz="1400" baseline="0" dirty="0">
                          <a:latin typeface="+mn-ea"/>
                          <a:ea typeface="+mn-ea"/>
                        </a:rPr>
                        <a:t>이들의 부양</a:t>
                      </a:r>
                      <a:r>
                        <a:rPr lang="en-US" altLang="ko-KR" sz="1400" baseline="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400" baseline="0" dirty="0">
                          <a:latin typeface="+mn-ea"/>
                          <a:ea typeface="+mn-ea"/>
                        </a:rPr>
                        <a:t>양육</a:t>
                      </a:r>
                      <a:r>
                        <a:rPr lang="en-US" altLang="ko-KR" sz="1400" baseline="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400" baseline="0" dirty="0">
                          <a:latin typeface="+mn-ea"/>
                          <a:ea typeface="+mn-ea"/>
                        </a:rPr>
                        <a:t>간병과 기타 이에 준하는 사유로 </a:t>
                      </a:r>
                      <a:endParaRPr lang="en-US" altLang="ko-KR" sz="1400" baseline="0" dirty="0">
                        <a:latin typeface="+mn-ea"/>
                        <a:ea typeface="+mn-ea"/>
                      </a:endParaRPr>
                    </a:p>
                    <a:p>
                      <a:pPr marL="268288" indent="-85725" latinLnBrk="1">
                        <a:lnSpc>
                          <a:spcPct val="120000"/>
                        </a:lnSpc>
                        <a:spcBef>
                          <a:spcPts val="500"/>
                        </a:spcBef>
                        <a:buFontTx/>
                        <a:buNone/>
                      </a:pPr>
                      <a:r>
                        <a:rPr lang="en-US" altLang="ko-KR" sz="1400" baseline="0" dirty="0">
                          <a:latin typeface="+mn-ea"/>
                          <a:ea typeface="+mn-ea"/>
                        </a:rPr>
                        <a:t>  </a:t>
                      </a:r>
                      <a:r>
                        <a:rPr lang="ko-KR" altLang="en-US" sz="1400" baseline="0" dirty="0">
                          <a:latin typeface="+mn-ea"/>
                          <a:ea typeface="+mn-ea"/>
                        </a:rPr>
                        <a:t>인하여 생활이 어려운 자</a:t>
                      </a:r>
                      <a:endParaRPr lang="en-US" altLang="ko-KR" sz="14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85725" indent="-85725" latinLnBrk="1">
                        <a:lnSpc>
                          <a:spcPct val="120000"/>
                        </a:lnSpc>
                        <a:spcBef>
                          <a:spcPts val="500"/>
                        </a:spcBef>
                        <a:buFont typeface="Arial" pitchFamily="34" charset="0"/>
                        <a:buChar char="•"/>
                      </a:pPr>
                      <a:r>
                        <a:rPr lang="en-US" altLang="ko-KR" sz="14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400" dirty="0">
                          <a:latin typeface="+mn-ea"/>
                          <a:ea typeface="+mn-ea"/>
                        </a:rPr>
                        <a:t>소득이나 재산이 법으로 정한 </a:t>
                      </a:r>
                      <a:endParaRPr lang="en-US" altLang="ko-KR" sz="1400" dirty="0">
                        <a:latin typeface="+mn-ea"/>
                        <a:ea typeface="+mn-ea"/>
                      </a:endParaRPr>
                    </a:p>
                    <a:p>
                      <a:pPr marL="85725" indent="-85725" latinLnBrk="1">
                        <a:lnSpc>
                          <a:spcPct val="120000"/>
                        </a:lnSpc>
                        <a:spcBef>
                          <a:spcPts val="500"/>
                        </a:spcBef>
                        <a:buFont typeface="Arial" pitchFamily="34" charset="0"/>
                        <a:buNone/>
                      </a:pPr>
                      <a:r>
                        <a:rPr lang="en-US" altLang="ko-KR" sz="1400" dirty="0">
                          <a:latin typeface="+mn-ea"/>
                          <a:ea typeface="+mn-ea"/>
                        </a:rPr>
                        <a:t>  </a:t>
                      </a:r>
                      <a:r>
                        <a:rPr lang="ko-KR" altLang="en-US" sz="1400" dirty="0">
                          <a:latin typeface="+mn-ea"/>
                          <a:ea typeface="+mn-ea"/>
                        </a:rPr>
                        <a:t>최저생계비 수준 이하인 자</a:t>
                      </a:r>
                      <a:endParaRPr lang="en-US" altLang="ko-KR" sz="1400" dirty="0">
                        <a:latin typeface="+mn-ea"/>
                        <a:ea typeface="+mn-ea"/>
                      </a:endParaRPr>
                    </a:p>
                    <a:p>
                      <a:pPr marL="182563" indent="-85725" latinLnBrk="1">
                        <a:lnSpc>
                          <a:spcPct val="120000"/>
                        </a:lnSpc>
                        <a:spcBef>
                          <a:spcPts val="500"/>
                        </a:spcBef>
                        <a:buFont typeface="Arial" pitchFamily="34" charset="0"/>
                        <a:buNone/>
                      </a:pPr>
                      <a:r>
                        <a:rPr lang="ko-KR" altLang="en-US" sz="1400" dirty="0">
                          <a:latin typeface="+mn-ea"/>
                          <a:ea typeface="+mn-ea"/>
                        </a:rPr>
                        <a:t>① 부양의무자가 없거나</a:t>
                      </a:r>
                      <a:r>
                        <a:rPr lang="en-US" altLang="ko-KR" sz="14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400" dirty="0">
                          <a:latin typeface="+mn-ea"/>
                          <a:ea typeface="+mn-ea"/>
                        </a:rPr>
                        <a:t>있어도 </a:t>
                      </a:r>
                      <a:endParaRPr lang="en-US" altLang="ko-KR" sz="1400" dirty="0">
                        <a:latin typeface="+mn-ea"/>
                        <a:ea typeface="+mn-ea"/>
                      </a:endParaRPr>
                    </a:p>
                    <a:p>
                      <a:pPr marL="182563" indent="-85725" latinLnBrk="1">
                        <a:lnSpc>
                          <a:spcPct val="120000"/>
                        </a:lnSpc>
                        <a:spcBef>
                          <a:spcPts val="500"/>
                        </a:spcBef>
                        <a:buFont typeface="Arial" pitchFamily="34" charset="0"/>
                        <a:buNone/>
                      </a:pPr>
                      <a:r>
                        <a:rPr lang="en-US" altLang="ko-KR" sz="1400" dirty="0">
                          <a:latin typeface="+mn-ea"/>
                          <a:ea typeface="+mn-ea"/>
                        </a:rPr>
                        <a:t>    </a:t>
                      </a:r>
                      <a:r>
                        <a:rPr lang="ko-KR" altLang="en-US" sz="1400" dirty="0">
                          <a:latin typeface="+mn-ea"/>
                          <a:ea typeface="+mn-ea"/>
                        </a:rPr>
                        <a:t>실질적인 부양능력이 없는 자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1555751"/>
            <a:ext cx="8229600" cy="4087827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  <a:buFont typeface="Wingdings" pitchFamily="2" charset="2"/>
              <a:buChar char="l"/>
            </a:pPr>
            <a:r>
              <a:rPr lang="ko-KR" altLang="en-US" sz="1800" dirty="0"/>
              <a:t>적용</a:t>
            </a:r>
            <a:r>
              <a:rPr lang="en-US" altLang="ko-KR" sz="1800" dirty="0"/>
              <a:t>(coverage)</a:t>
            </a:r>
          </a:p>
          <a:p>
            <a:pPr marL="536575" indent="-255588">
              <a:lnSpc>
                <a:spcPct val="130000"/>
              </a:lnSpc>
            </a:pPr>
            <a:r>
              <a:rPr lang="ko-KR" altLang="en-US" sz="1800" dirty="0"/>
              <a:t>전체 국민 중 어떤 사회계층을 제도운영의 대상으로 포함할 것인가 하는 정책과제</a:t>
            </a:r>
            <a:endParaRPr lang="en-US" altLang="ko-KR" sz="1800" dirty="0"/>
          </a:p>
          <a:p>
            <a:pPr marL="536575" indent="-255588">
              <a:lnSpc>
                <a:spcPct val="130000"/>
              </a:lnSpc>
            </a:pPr>
            <a:r>
              <a:rPr lang="ko-KR" altLang="en-US" sz="1800" dirty="0"/>
              <a:t>적용계층은 제도적 보호를 받을 수 있는 권리를 확보</a:t>
            </a:r>
            <a:endParaRPr lang="en-US" altLang="ko-KR" sz="1800" dirty="0"/>
          </a:p>
          <a:p>
            <a:pPr marL="536575" indent="-255588">
              <a:lnSpc>
                <a:spcPct val="130000"/>
              </a:lnSpc>
            </a:pPr>
            <a:r>
              <a:rPr lang="ko-KR" altLang="en-US" sz="1800" dirty="0"/>
              <a:t>제도가 부과하는 요구사항의 이행 의무</a:t>
            </a:r>
            <a:endParaRPr lang="en-US" altLang="ko-KR" sz="1800" dirty="0"/>
          </a:p>
          <a:p>
            <a:pPr marL="536575" indent="-255588">
              <a:lnSpc>
                <a:spcPct val="130000"/>
              </a:lnSpc>
            </a:pPr>
            <a:endParaRPr lang="en-US" altLang="ko-KR" sz="1050" dirty="0"/>
          </a:p>
          <a:p>
            <a:pPr>
              <a:lnSpc>
                <a:spcPct val="130000"/>
              </a:lnSpc>
              <a:buFont typeface="Wingdings" pitchFamily="2" charset="2"/>
              <a:buChar char="l"/>
            </a:pPr>
            <a:r>
              <a:rPr lang="ko-KR" altLang="en-US" sz="1800" dirty="0"/>
              <a:t>적용의 제한</a:t>
            </a:r>
            <a:endParaRPr lang="en-US" altLang="ko-KR" sz="1800" dirty="0"/>
          </a:p>
          <a:p>
            <a:pPr marL="536575" indent="-255588">
              <a:lnSpc>
                <a:spcPct val="130000"/>
              </a:lnSpc>
            </a:pPr>
            <a:r>
              <a:rPr lang="ko-KR" altLang="en-US" sz="1800" dirty="0"/>
              <a:t>경제적 차원의 재원의 동원능력 제한</a:t>
            </a:r>
            <a:endParaRPr lang="en-US" altLang="ko-KR" sz="1800" dirty="0"/>
          </a:p>
          <a:p>
            <a:pPr marL="536575" indent="-255588">
              <a:lnSpc>
                <a:spcPct val="130000"/>
              </a:lnSpc>
            </a:pPr>
            <a:r>
              <a:rPr lang="ko-KR" altLang="en-US" sz="1800" dirty="0"/>
              <a:t>사회정책적 차원에서 사회적 보호가 필요로 하는 계층을 주된 대상으로 제도 운영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35717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ko-KR" altLang="en-US" sz="2800" b="1" dirty="0"/>
              <a:t>제</a:t>
            </a:r>
            <a:r>
              <a:rPr lang="en-US" altLang="ko-KR" sz="2800" b="1" dirty="0"/>
              <a:t>1</a:t>
            </a:r>
            <a:r>
              <a:rPr lang="ko-KR" altLang="en-US" sz="2800" b="1" dirty="0"/>
              <a:t>절 적용의 의미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1500174"/>
            <a:ext cx="8462992" cy="5143536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2400" dirty="0"/>
              <a:t>1. </a:t>
            </a:r>
            <a:r>
              <a:rPr lang="ko-KR" altLang="en-US" sz="2400" dirty="0"/>
              <a:t>사회보험제도의 적용기준과 적용의 종류</a:t>
            </a:r>
            <a:endParaRPr lang="en-US" altLang="ko-KR" sz="2400" dirty="0"/>
          </a:p>
          <a:p>
            <a:pPr marL="514350" indent="-514350">
              <a:lnSpc>
                <a:spcPct val="120000"/>
              </a:lnSpc>
              <a:spcBef>
                <a:spcPts val="500"/>
              </a:spcBef>
              <a:buAutoNum type="arabicPeriod"/>
            </a:pPr>
            <a:endParaRPr lang="en-US" altLang="ko-KR" sz="1000" dirty="0"/>
          </a:p>
          <a:p>
            <a:pPr marL="623888" indent="-51435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2000" dirty="0"/>
              <a:t>1) </a:t>
            </a:r>
            <a:r>
              <a:rPr lang="ko-KR" altLang="en-US" sz="2000" dirty="0"/>
              <a:t>적용의 판단기준</a:t>
            </a:r>
            <a:endParaRPr lang="en-US" altLang="ko-KR" sz="2000" dirty="0"/>
          </a:p>
          <a:p>
            <a:pPr marL="623888" indent="-514350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1000" dirty="0"/>
          </a:p>
          <a:p>
            <a:pPr marL="450850" indent="-244475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en-US" altLang="ko-KR" sz="2000" dirty="0"/>
              <a:t> </a:t>
            </a:r>
            <a:r>
              <a:rPr lang="ko-KR" altLang="en-US" sz="1800" dirty="0"/>
              <a:t>보험적용의 양면성 </a:t>
            </a:r>
            <a:r>
              <a:rPr lang="en-US" altLang="ko-KR" sz="1800" dirty="0"/>
              <a:t>: </a:t>
            </a:r>
            <a:r>
              <a:rPr lang="ko-KR" altLang="en-US" sz="1800" dirty="0"/>
              <a:t>제도적 보호 </a:t>
            </a:r>
            <a:r>
              <a:rPr lang="en-US" altLang="ko-KR" sz="1800" dirty="0"/>
              <a:t>+ </a:t>
            </a:r>
            <a:r>
              <a:rPr lang="ko-KR" altLang="en-US" sz="1800" dirty="0"/>
              <a:t>보험료 납부의 의무</a:t>
            </a:r>
            <a:endParaRPr lang="en-US" altLang="ko-KR" sz="1800" dirty="0"/>
          </a:p>
          <a:p>
            <a:pPr marL="622300" indent="-23336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보호의 </a:t>
            </a:r>
            <a:r>
              <a:rPr lang="ko-KR" altLang="en-US" sz="1800" dirty="0" err="1"/>
              <a:t>긴급성</a:t>
            </a:r>
            <a:endParaRPr lang="en-US" altLang="ko-KR" sz="1800" dirty="0"/>
          </a:p>
          <a:p>
            <a:pPr marL="804863" indent="-233363">
              <a:lnSpc>
                <a:spcPct val="120000"/>
              </a:lnSpc>
              <a:spcBef>
                <a:spcPts val="0"/>
              </a:spcBef>
              <a:buNone/>
            </a:pPr>
            <a:r>
              <a:rPr lang="ko-KR" altLang="en-US" sz="1800" dirty="0"/>
              <a:t> </a:t>
            </a:r>
            <a:r>
              <a:rPr lang="en-US" altLang="ko-KR" sz="1800" dirty="0"/>
              <a:t>: </a:t>
            </a:r>
            <a:r>
              <a:rPr lang="ko-KR" altLang="en-US" sz="1800" dirty="0"/>
              <a:t>저소득계층이나 불안정 근로계층</a:t>
            </a:r>
            <a:endParaRPr lang="en-US" altLang="ko-KR" sz="1800" dirty="0"/>
          </a:p>
          <a:p>
            <a:pPr marL="622300" indent="-23336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보험료의 부담능력</a:t>
            </a:r>
            <a:endParaRPr lang="en-US" altLang="ko-KR" sz="1800" dirty="0"/>
          </a:p>
          <a:p>
            <a:pPr marL="804863" indent="-233363">
              <a:lnSpc>
                <a:spcPct val="120000"/>
              </a:lnSpc>
              <a:spcBef>
                <a:spcPts val="0"/>
              </a:spcBef>
              <a:buNone/>
            </a:pPr>
            <a:r>
              <a:rPr lang="ko-KR" altLang="en-US" sz="1800" dirty="0"/>
              <a:t> </a:t>
            </a:r>
            <a:r>
              <a:rPr lang="en-US" altLang="ko-KR" sz="1800" dirty="0"/>
              <a:t>: </a:t>
            </a:r>
            <a:r>
              <a:rPr lang="ko-KR" altLang="en-US" sz="1800" dirty="0"/>
              <a:t>경제적 부담능력자</a:t>
            </a:r>
            <a:endParaRPr lang="en-US" altLang="ko-KR" sz="1800" dirty="0"/>
          </a:p>
          <a:p>
            <a:pPr marL="622300" indent="-23336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행정적 관리능력</a:t>
            </a:r>
            <a:endParaRPr lang="en-US" altLang="ko-KR" sz="1800" dirty="0"/>
          </a:p>
          <a:p>
            <a:pPr marL="804863" indent="-233363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: </a:t>
            </a:r>
            <a:r>
              <a:rPr lang="ko-KR" altLang="en-US" sz="1800" dirty="0"/>
              <a:t>형평성 유지의 필요성</a:t>
            </a:r>
            <a:r>
              <a:rPr lang="en-US" altLang="ko-KR" sz="1800" dirty="0"/>
              <a:t>, </a:t>
            </a:r>
            <a:r>
              <a:rPr lang="ko-KR" altLang="en-US" sz="1800" dirty="0" err="1"/>
              <a:t>부정규취업계층이나</a:t>
            </a:r>
            <a:r>
              <a:rPr lang="ko-KR" altLang="en-US" sz="1800" dirty="0"/>
              <a:t> 자영계층의 적용 애로</a:t>
            </a:r>
            <a:endParaRPr lang="en-US" altLang="ko-KR" sz="1800" dirty="0"/>
          </a:p>
          <a:p>
            <a:pPr marL="622300" indent="-23336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사회보험제도의 기능적 한계</a:t>
            </a:r>
            <a:endParaRPr lang="en-US" altLang="ko-KR" sz="1800" dirty="0"/>
          </a:p>
          <a:p>
            <a:pPr marL="804863" indent="-233363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: </a:t>
            </a:r>
            <a:r>
              <a:rPr lang="ko-KR" altLang="en-US" sz="1800" dirty="0"/>
              <a:t>보호의 </a:t>
            </a:r>
            <a:r>
              <a:rPr lang="ko-KR" altLang="en-US" sz="1800" dirty="0" err="1"/>
              <a:t>긴급성</a:t>
            </a:r>
            <a:r>
              <a:rPr lang="ko-KR" altLang="en-US" sz="1800" dirty="0"/>
              <a:t> ≠ 보험료의 부담능력 </a:t>
            </a:r>
            <a:r>
              <a:rPr lang="en-US" altLang="ko-KR" sz="1800" dirty="0"/>
              <a:t>+ </a:t>
            </a:r>
            <a:r>
              <a:rPr lang="ko-KR" altLang="en-US" sz="1800" dirty="0"/>
              <a:t>행정적 관리능력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2844" y="500042"/>
            <a:ext cx="8820150" cy="714380"/>
          </a:xfrm>
        </p:spPr>
        <p:txBody>
          <a:bodyPr>
            <a:noAutofit/>
          </a:bodyPr>
          <a:lstStyle/>
          <a:p>
            <a:pPr marL="1255713" indent="-1255713" algn="l"/>
            <a:r>
              <a:rPr lang="ko-KR" altLang="en-US" sz="2800" b="1" dirty="0"/>
              <a:t>제</a:t>
            </a:r>
            <a:r>
              <a:rPr lang="en-US" altLang="ko-KR" sz="2800" b="1" dirty="0"/>
              <a:t>2</a:t>
            </a:r>
            <a:r>
              <a:rPr lang="ko-KR" altLang="en-US" sz="2800" b="1" dirty="0"/>
              <a:t>절 보험의 원칙에서의 적용</a:t>
            </a: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그룹 22"/>
          <p:cNvGrpSpPr/>
          <p:nvPr/>
        </p:nvGrpSpPr>
        <p:grpSpPr>
          <a:xfrm>
            <a:off x="1357290" y="714356"/>
            <a:ext cx="6428348" cy="5112568"/>
            <a:chOff x="1357290" y="714356"/>
            <a:chExt cx="6428348" cy="5112568"/>
          </a:xfrm>
        </p:grpSpPr>
        <p:sp>
          <p:nvSpPr>
            <p:cNvPr id="7" name="모서리가 둥근 직사각형 6"/>
            <p:cNvSpPr/>
            <p:nvPr/>
          </p:nvSpPr>
          <p:spPr>
            <a:xfrm>
              <a:off x="1357290" y="714356"/>
              <a:ext cx="6428348" cy="5112568"/>
            </a:xfrm>
            <a:prstGeom prst="roundRect">
              <a:avLst>
                <a:gd name="adj" fmla="val 8047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TextBox 5"/>
            <p:cNvSpPr txBox="1"/>
            <p:nvPr/>
          </p:nvSpPr>
          <p:spPr>
            <a:xfrm>
              <a:off x="1538211" y="5478677"/>
              <a:ext cx="43911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500"/>
                </a:spcBef>
              </a:pPr>
              <a:r>
                <a:rPr lang="en-US" altLang="ko-KR" sz="1400" dirty="0"/>
                <a:t>[</a:t>
              </a:r>
              <a:r>
                <a:rPr lang="ko-KR" altLang="en-US" sz="1400" dirty="0"/>
                <a:t>그림 </a:t>
              </a:r>
              <a:r>
                <a:rPr lang="en-US" altLang="ko-KR" sz="1400" dirty="0"/>
                <a:t>12-1] </a:t>
              </a:r>
              <a:r>
                <a:rPr lang="ko-KR" altLang="en-US" sz="1400" dirty="0"/>
                <a:t>사회보험제도 적용대상의 판단기준</a:t>
              </a:r>
            </a:p>
          </p:txBody>
        </p:sp>
        <p:sp>
          <p:nvSpPr>
            <p:cNvPr id="11" name="타원 10"/>
            <p:cNvSpPr/>
            <p:nvPr/>
          </p:nvSpPr>
          <p:spPr>
            <a:xfrm>
              <a:off x="3855742" y="1142984"/>
              <a:ext cx="1440000" cy="1440000"/>
            </a:xfrm>
            <a:prstGeom prst="ellipse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ko-KR" altLang="en-US" b="1" dirty="0"/>
                <a:t>보호의</a:t>
              </a:r>
              <a:endParaRPr lang="en-US" altLang="ko-KR" b="1" dirty="0"/>
            </a:p>
            <a:p>
              <a:pPr algn="ctr">
                <a:lnSpc>
                  <a:spcPct val="120000"/>
                </a:lnSpc>
              </a:pPr>
              <a:r>
                <a:rPr lang="ko-KR" altLang="en-US" b="1" dirty="0" err="1"/>
                <a:t>긴급성</a:t>
              </a:r>
              <a:endParaRPr lang="ko-KR" altLang="en-US" b="1" dirty="0"/>
            </a:p>
          </p:txBody>
        </p:sp>
        <p:sp>
          <p:nvSpPr>
            <p:cNvPr id="12" name="타원 11"/>
            <p:cNvSpPr/>
            <p:nvPr/>
          </p:nvSpPr>
          <p:spPr>
            <a:xfrm>
              <a:off x="5418016" y="3632074"/>
              <a:ext cx="1440000" cy="1440000"/>
            </a:xfrm>
            <a:prstGeom prst="ellipse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ko-KR" altLang="en-US" b="1" dirty="0"/>
                <a:t>행정적</a:t>
              </a:r>
              <a:endParaRPr lang="en-US" altLang="ko-KR" b="1" dirty="0"/>
            </a:p>
            <a:p>
              <a:pPr algn="ctr">
                <a:lnSpc>
                  <a:spcPct val="120000"/>
                </a:lnSpc>
              </a:pPr>
              <a:r>
                <a:rPr lang="ko-KR" altLang="en-US" b="1" dirty="0"/>
                <a:t>관리능력</a:t>
              </a:r>
            </a:p>
          </p:txBody>
        </p:sp>
        <p:sp>
          <p:nvSpPr>
            <p:cNvPr id="13" name="타원 12"/>
            <p:cNvSpPr/>
            <p:nvPr/>
          </p:nvSpPr>
          <p:spPr>
            <a:xfrm>
              <a:off x="2285984" y="3632074"/>
              <a:ext cx="1440000" cy="1440000"/>
            </a:xfrm>
            <a:prstGeom prst="ellipse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ko-KR" altLang="en-US" b="1" dirty="0"/>
                <a:t>보험료의</a:t>
              </a:r>
              <a:endParaRPr lang="en-US" altLang="ko-KR" b="1" dirty="0"/>
            </a:p>
            <a:p>
              <a:pPr algn="ctr">
                <a:lnSpc>
                  <a:spcPct val="120000"/>
                </a:lnSpc>
              </a:pPr>
              <a:r>
                <a:rPr lang="ko-KR" altLang="en-US" b="1" dirty="0"/>
                <a:t>부담능력</a:t>
              </a:r>
            </a:p>
          </p:txBody>
        </p:sp>
        <p:cxnSp>
          <p:nvCxnSpPr>
            <p:cNvPr id="16" name="직선 화살표 연결선 15"/>
            <p:cNvCxnSpPr/>
            <p:nvPr/>
          </p:nvCxnSpPr>
          <p:spPr>
            <a:xfrm rot="5400000">
              <a:off x="3294743" y="2757718"/>
              <a:ext cx="972458" cy="653142"/>
            </a:xfrm>
            <a:prstGeom prst="straightConnector1">
              <a:avLst/>
            </a:prstGeom>
            <a:ln w="254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화살표 연결선 20"/>
            <p:cNvCxnSpPr/>
            <p:nvPr/>
          </p:nvCxnSpPr>
          <p:spPr>
            <a:xfrm rot="16200000" flipV="1">
              <a:off x="4884512" y="2757718"/>
              <a:ext cx="972458" cy="653142"/>
            </a:xfrm>
            <a:prstGeom prst="straightConnector1">
              <a:avLst/>
            </a:prstGeom>
            <a:ln w="254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직선 화살표 연결선 21"/>
            <p:cNvCxnSpPr/>
            <p:nvPr/>
          </p:nvCxnSpPr>
          <p:spPr>
            <a:xfrm rot="5400000">
              <a:off x="4548942" y="3763132"/>
              <a:ext cx="0" cy="1332000"/>
            </a:xfrm>
            <a:prstGeom prst="straightConnector1">
              <a:avLst/>
            </a:prstGeom>
            <a:ln w="254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158" y="357166"/>
            <a:ext cx="8229600" cy="6215106"/>
          </a:xfrm>
        </p:spPr>
        <p:txBody>
          <a:bodyPr>
            <a:normAutofit fontScale="92500"/>
          </a:bodyPr>
          <a:lstStyle/>
          <a:p>
            <a:pPr>
              <a:lnSpc>
                <a:spcPct val="120000"/>
              </a:lnSpc>
              <a:buNone/>
            </a:pPr>
            <a:r>
              <a:rPr lang="en-US" altLang="ko-KR" sz="2000" dirty="0"/>
              <a:t>2) </a:t>
            </a:r>
            <a:r>
              <a:rPr lang="ko-KR" altLang="en-US" sz="2000" dirty="0"/>
              <a:t>적용의 종류</a:t>
            </a:r>
            <a:endParaRPr lang="en-US" altLang="ko-KR" sz="2000" dirty="0"/>
          </a:p>
          <a:p>
            <a:pPr marL="0" indent="-255588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   : </a:t>
            </a:r>
            <a:r>
              <a:rPr lang="ko-KR" altLang="en-US" sz="1800" dirty="0"/>
              <a:t>적용의 다양성은 가입자의 관리 용이성</a:t>
            </a:r>
            <a:endParaRPr lang="en-US" altLang="ko-KR" sz="1800" dirty="0"/>
          </a:p>
          <a:p>
            <a:pPr marL="719138" indent="-255588">
              <a:lnSpc>
                <a:spcPct val="120000"/>
              </a:lnSpc>
              <a:spcBef>
                <a:spcPts val="0"/>
              </a:spcBef>
              <a:buNone/>
            </a:pPr>
            <a:endParaRPr lang="en-US" altLang="ko-KR" sz="1400" dirty="0"/>
          </a:p>
          <a:p>
            <a:pPr marL="720725" indent="-514350">
              <a:lnSpc>
                <a:spcPct val="120000"/>
              </a:lnSpc>
              <a:spcBef>
                <a:spcPts val="1000"/>
              </a:spcBef>
              <a:buNone/>
            </a:pPr>
            <a:r>
              <a:rPr lang="en-US" altLang="ko-KR" sz="1800" dirty="0"/>
              <a:t>(1) </a:t>
            </a:r>
            <a:r>
              <a:rPr lang="ko-KR" altLang="en-US" sz="1800" dirty="0"/>
              <a:t>당연적용</a:t>
            </a:r>
            <a:endParaRPr lang="en-US" altLang="ko-KR" sz="1800" dirty="0"/>
          </a:p>
          <a:p>
            <a:pPr marL="622300" indent="-233363">
              <a:lnSpc>
                <a:spcPct val="120000"/>
              </a:lnSpc>
            </a:pPr>
            <a:r>
              <a:rPr lang="ko-KR" altLang="en-US" sz="1800" dirty="0"/>
              <a:t>본인의 의사와 상관없이 강제적 가입자</a:t>
            </a:r>
            <a:r>
              <a:rPr lang="en-US" altLang="ko-KR" sz="1800" dirty="0"/>
              <a:t>: </a:t>
            </a:r>
            <a:r>
              <a:rPr lang="ko-KR" altLang="en-US" sz="1800" dirty="0"/>
              <a:t>분배정의</a:t>
            </a:r>
            <a:r>
              <a:rPr lang="en-US" altLang="ko-KR" sz="1800" dirty="0"/>
              <a:t>, </a:t>
            </a:r>
            <a:r>
              <a:rPr lang="ko-KR" altLang="en-US" sz="1800" dirty="0"/>
              <a:t>불합리한 소비행위의 교정</a:t>
            </a:r>
            <a:endParaRPr lang="en-US" altLang="ko-KR" sz="1800" dirty="0"/>
          </a:p>
          <a:p>
            <a:pPr marL="622300" indent="-233363">
              <a:lnSpc>
                <a:spcPct val="120000"/>
              </a:lnSpc>
            </a:pPr>
            <a:r>
              <a:rPr lang="ko-KR" altLang="en-US" sz="1800" dirty="0"/>
              <a:t>국민연금과 국민건강보험</a:t>
            </a:r>
            <a:endParaRPr lang="en-US" altLang="ko-KR" sz="1800" dirty="0"/>
          </a:p>
          <a:p>
            <a:pPr marL="622300" indent="-233363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   : </a:t>
            </a:r>
            <a:r>
              <a:rPr lang="ko-KR" altLang="en-US" sz="1800" dirty="0"/>
              <a:t>사업장가입자 </a:t>
            </a:r>
            <a:r>
              <a:rPr lang="en-US" altLang="ko-KR" sz="1800" dirty="0"/>
              <a:t>+ </a:t>
            </a:r>
            <a:r>
              <a:rPr lang="ko-KR" altLang="en-US" sz="1800" dirty="0"/>
              <a:t>지역가입자</a:t>
            </a:r>
            <a:r>
              <a:rPr lang="en-US" altLang="ko-KR" sz="1800" dirty="0"/>
              <a:t>(</a:t>
            </a:r>
            <a:r>
              <a:rPr lang="ko-KR" altLang="en-US" sz="1800" dirty="0"/>
              <a:t>농어민과 자영업자</a:t>
            </a:r>
            <a:r>
              <a:rPr lang="en-US" altLang="ko-KR" sz="1800" dirty="0"/>
              <a:t>)</a:t>
            </a:r>
          </a:p>
          <a:p>
            <a:pPr marL="622300" indent="-233363">
              <a:lnSpc>
                <a:spcPct val="120000"/>
              </a:lnSpc>
              <a:spcBef>
                <a:spcPts val="0"/>
              </a:spcBef>
              <a:buNone/>
            </a:pPr>
            <a:endParaRPr lang="en-US" altLang="ko-KR" sz="1200" dirty="0"/>
          </a:p>
          <a:p>
            <a:pPr marL="720725" indent="-514350">
              <a:lnSpc>
                <a:spcPct val="120000"/>
              </a:lnSpc>
              <a:spcBef>
                <a:spcPts val="1000"/>
              </a:spcBef>
              <a:buNone/>
            </a:pPr>
            <a:r>
              <a:rPr lang="en-US" altLang="ko-KR" sz="1800" dirty="0"/>
              <a:t>(2) </a:t>
            </a:r>
            <a:r>
              <a:rPr lang="ko-KR" altLang="en-US" sz="1800" dirty="0"/>
              <a:t>적용제외 </a:t>
            </a:r>
            <a:r>
              <a:rPr lang="en-US" altLang="ko-KR" sz="1800" dirty="0"/>
              <a:t>: </a:t>
            </a:r>
            <a:r>
              <a:rPr lang="ko-KR" altLang="en-US" sz="1800" dirty="0"/>
              <a:t>강제적용의 규정으로부터 면제</a:t>
            </a:r>
            <a:endParaRPr lang="en-US" altLang="ko-KR" sz="1800" dirty="0"/>
          </a:p>
          <a:p>
            <a:pPr marL="622300" indent="-233363" defTabSz="901700">
              <a:lnSpc>
                <a:spcPct val="120000"/>
              </a:lnSpc>
            </a:pPr>
            <a:r>
              <a:rPr lang="ko-KR" altLang="en-US" sz="1800" dirty="0"/>
              <a:t>원천적으로 적용 불가능 </a:t>
            </a:r>
            <a:r>
              <a:rPr lang="en-US" altLang="ko-KR" sz="1800" dirty="0"/>
              <a:t>: </a:t>
            </a:r>
            <a:r>
              <a:rPr lang="ko-KR" altLang="en-US" sz="1800" dirty="0"/>
              <a:t>이중적용 금지의 규정</a:t>
            </a:r>
            <a:endParaRPr lang="en-US" altLang="ko-KR" sz="1800" dirty="0"/>
          </a:p>
          <a:p>
            <a:pPr marL="622300" indent="-233363" defTabSz="901700">
              <a:lnSpc>
                <a:spcPct val="120000"/>
              </a:lnSpc>
            </a:pPr>
            <a:r>
              <a:rPr lang="ko-KR" altLang="en-US" sz="1800" dirty="0"/>
              <a:t>경제적 능력이나 사회적 상황을 감안 당연적용으로부터 제외</a:t>
            </a:r>
            <a:r>
              <a:rPr lang="en-US" altLang="ko-KR" sz="1800" dirty="0"/>
              <a:t>: </a:t>
            </a:r>
            <a:r>
              <a:rPr lang="ko-KR" altLang="en-US" sz="1800" dirty="0"/>
              <a:t>빈곤계층</a:t>
            </a:r>
            <a:r>
              <a:rPr lang="en-US" altLang="ko-KR" sz="1800" dirty="0"/>
              <a:t>, </a:t>
            </a:r>
            <a:r>
              <a:rPr lang="ko-KR" altLang="en-US" sz="1800" dirty="0"/>
              <a:t>전업주부</a:t>
            </a:r>
            <a:r>
              <a:rPr lang="en-US" altLang="ko-KR" sz="1800" dirty="0"/>
              <a:t>, 18</a:t>
            </a:r>
            <a:r>
              <a:rPr lang="ko-KR" altLang="en-US" sz="1800" dirty="0"/>
              <a:t>세 미만의 근로청소년</a:t>
            </a:r>
            <a:r>
              <a:rPr lang="en-US" altLang="ko-KR" sz="1800" dirty="0"/>
              <a:t>, 18</a:t>
            </a:r>
            <a:r>
              <a:rPr lang="ko-KR" altLang="en-US" sz="1800" dirty="0"/>
              <a:t>세</a:t>
            </a:r>
            <a:r>
              <a:rPr lang="en-US" altLang="ko-KR" sz="1800" dirty="0"/>
              <a:t>~26</a:t>
            </a:r>
            <a:r>
              <a:rPr lang="ko-KR" altLang="en-US" sz="1800" dirty="0"/>
              <a:t>세의 학생이나 군복무자</a:t>
            </a:r>
            <a:r>
              <a:rPr lang="en-US" altLang="ko-KR" sz="1800" dirty="0"/>
              <a:t>(</a:t>
            </a:r>
            <a:r>
              <a:rPr lang="ko-KR" altLang="en-US" sz="1800" dirty="0"/>
              <a:t>단 보험료 납부경력자는 제외</a:t>
            </a:r>
            <a:r>
              <a:rPr lang="en-US" altLang="ko-KR" sz="1800" dirty="0"/>
              <a:t>)</a:t>
            </a:r>
          </a:p>
          <a:p>
            <a:pPr marL="622300" indent="-233363" defTabSz="901700">
              <a:lnSpc>
                <a:spcPct val="120000"/>
              </a:lnSpc>
              <a:buNone/>
            </a:pPr>
            <a:endParaRPr lang="en-US" altLang="ko-KR" sz="800" dirty="0"/>
          </a:p>
          <a:p>
            <a:pPr marL="622300" indent="-233363" defTabSz="901700">
              <a:lnSpc>
                <a:spcPct val="120000"/>
              </a:lnSpc>
              <a:buNone/>
            </a:pPr>
            <a:r>
              <a:rPr lang="ko-KR" altLang="ko-KR" sz="1800" dirty="0"/>
              <a:t>※</a:t>
            </a:r>
            <a:r>
              <a:rPr lang="en-US" altLang="ko-KR" sz="1800" dirty="0"/>
              <a:t> </a:t>
            </a:r>
            <a:r>
              <a:rPr lang="ko-KR" altLang="en-US" sz="1800" dirty="0"/>
              <a:t>납부예외 </a:t>
            </a:r>
            <a:r>
              <a:rPr lang="en-US" altLang="ko-KR" sz="1800" dirty="0"/>
              <a:t>: </a:t>
            </a:r>
            <a:r>
              <a:rPr lang="ko-KR" altLang="en-US" sz="1800" dirty="0"/>
              <a:t>보험료의 납부의무만 한시적으로 유예해주는 제도</a:t>
            </a:r>
            <a:endParaRPr lang="en-US" altLang="ko-KR" sz="1800" dirty="0"/>
          </a:p>
          <a:p>
            <a:pPr marL="622800" indent="-255588">
              <a:lnSpc>
                <a:spcPct val="140000"/>
              </a:lnSpc>
            </a:pPr>
            <a:r>
              <a:rPr lang="ko-KR" altLang="en-US" sz="1800" dirty="0"/>
              <a:t>조건부 적용제외</a:t>
            </a:r>
            <a:r>
              <a:rPr lang="en-US" altLang="ko-KR" sz="1800" dirty="0"/>
              <a:t>(contracting-out)</a:t>
            </a:r>
          </a:p>
          <a:p>
            <a:pPr marL="536575" indent="-255588">
              <a:lnSpc>
                <a:spcPct val="140000"/>
              </a:lnSpc>
              <a:spcBef>
                <a:spcPts val="0"/>
              </a:spcBef>
              <a:buNone/>
            </a:pPr>
            <a:r>
              <a:rPr lang="en-US" altLang="ko-KR" sz="1800" dirty="0"/>
              <a:t>     : </a:t>
            </a:r>
            <a:r>
              <a:rPr lang="ko-KR" altLang="en-US" sz="1800" dirty="0"/>
              <a:t>특정한 요건을 충족 시 </a:t>
            </a:r>
            <a:r>
              <a:rPr lang="ko-KR" altLang="en-US" sz="1800" dirty="0" err="1"/>
              <a:t>공적사회보험의</a:t>
            </a:r>
            <a:r>
              <a:rPr lang="ko-KR" altLang="en-US" sz="1800" dirty="0"/>
              <a:t> 적용의무로부터 예외적으로 제외</a:t>
            </a:r>
            <a:endParaRPr lang="en-US" altLang="ko-KR" sz="1800" dirty="0"/>
          </a:p>
          <a:p>
            <a:pPr marL="622300" indent="-233363" defTabSz="901700">
              <a:lnSpc>
                <a:spcPct val="120000"/>
              </a:lnSpc>
              <a:buNone/>
            </a:pPr>
            <a:endParaRPr lang="en-US" altLang="ko-KR" sz="1800" dirty="0"/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270" y="1841503"/>
            <a:ext cx="8612886" cy="2230439"/>
          </a:xfrm>
        </p:spPr>
        <p:txBody>
          <a:bodyPr>
            <a:normAutofit/>
          </a:bodyPr>
          <a:lstStyle/>
          <a:p>
            <a:pPr marL="536575" indent="-255588">
              <a:lnSpc>
                <a:spcPct val="140000"/>
              </a:lnSpc>
              <a:spcBef>
                <a:spcPts val="0"/>
              </a:spcBef>
              <a:buNone/>
            </a:pPr>
            <a:endParaRPr lang="ko-KR" altLang="en-US" sz="1800" dirty="0"/>
          </a:p>
          <a:p>
            <a:pPr>
              <a:lnSpc>
                <a:spcPct val="140000"/>
              </a:lnSpc>
              <a:buNone/>
            </a:pPr>
            <a:r>
              <a:rPr lang="en-US" altLang="ko-KR" sz="1800" dirty="0"/>
              <a:t>(3) </a:t>
            </a:r>
            <a:r>
              <a:rPr lang="ko-KR" altLang="en-US" sz="1800" dirty="0"/>
              <a:t>임의적용</a:t>
            </a:r>
            <a:endParaRPr lang="en-US" altLang="ko-KR" sz="1800" dirty="0"/>
          </a:p>
          <a:p>
            <a:pPr marL="536575" indent="-255588">
              <a:lnSpc>
                <a:spcPct val="140000"/>
              </a:lnSpc>
            </a:pPr>
            <a:r>
              <a:rPr lang="ko-KR" altLang="en-US" sz="1800" dirty="0"/>
              <a:t>사회보험의 당연적용으로부터 제외되고 있는 계층을 대상에게 해당</a:t>
            </a:r>
            <a:endParaRPr lang="en-US" altLang="ko-KR" sz="1800" dirty="0"/>
          </a:p>
          <a:p>
            <a:pPr marL="536575" indent="-255588">
              <a:lnSpc>
                <a:spcPct val="140000"/>
              </a:lnSpc>
            </a:pPr>
            <a:r>
              <a:rPr lang="ko-KR" altLang="en-US" sz="1800" dirty="0"/>
              <a:t>본인의 신청으로 가입이 허용</a:t>
            </a:r>
            <a:endParaRPr lang="en-US" altLang="ko-KR" sz="1800" dirty="0"/>
          </a:p>
          <a:p>
            <a:pPr marL="536575" indent="-255588">
              <a:lnSpc>
                <a:spcPct val="140000"/>
              </a:lnSpc>
            </a:pPr>
            <a:r>
              <a:rPr lang="ko-KR" altLang="en-US" sz="1800" dirty="0"/>
              <a:t>공무원 등 특수직역종사자는 제외</a:t>
            </a:r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528" y="620688"/>
            <a:ext cx="8491728" cy="5530619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  <a:buNone/>
            </a:pPr>
            <a:r>
              <a:rPr lang="en-US" altLang="ko-KR" sz="2400" dirty="0"/>
              <a:t>2. </a:t>
            </a:r>
            <a:r>
              <a:rPr lang="ko-KR" altLang="en-US" sz="2400" dirty="0"/>
              <a:t>적용대상의 설정기준</a:t>
            </a:r>
            <a:endParaRPr lang="en-US" altLang="ko-KR" sz="2400" dirty="0"/>
          </a:p>
          <a:p>
            <a:pPr marL="622300" indent="-255588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/>
              <a:t>: </a:t>
            </a:r>
            <a:r>
              <a:rPr lang="ko-KR" altLang="en-US" sz="1800" dirty="0"/>
              <a:t>보편적 적용의 필요성에도 불구 일정한 제한이 불가피</a:t>
            </a:r>
            <a:endParaRPr lang="en-US" altLang="ko-KR" sz="1800" dirty="0"/>
          </a:p>
          <a:p>
            <a:pPr marL="622300" indent="-255588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/>
              <a:t>  (</a:t>
            </a:r>
            <a:r>
              <a:rPr lang="ko-KR" altLang="en-US" sz="1800" dirty="0"/>
              <a:t>사회정책적 차원과 경제적 차원의 경합관계</a:t>
            </a:r>
            <a:r>
              <a:rPr lang="en-US" altLang="ko-KR" sz="1800" dirty="0"/>
              <a:t>)</a:t>
            </a:r>
          </a:p>
          <a:p>
            <a:pPr marL="806450" indent="-514350">
              <a:lnSpc>
                <a:spcPct val="130000"/>
              </a:lnSpc>
              <a:spcBef>
                <a:spcPts val="1500"/>
              </a:spcBef>
              <a:buNone/>
            </a:pPr>
            <a:r>
              <a:rPr lang="en-US" altLang="ko-KR" sz="1800" dirty="0"/>
              <a:t>1) </a:t>
            </a:r>
            <a:r>
              <a:rPr lang="ko-KR" altLang="en-US" sz="1800" dirty="0"/>
              <a:t>취업활동참가</a:t>
            </a:r>
            <a:endParaRPr lang="en-US" altLang="ko-KR" sz="1800" dirty="0"/>
          </a:p>
          <a:p>
            <a:pPr marL="719138" indent="-244475">
              <a:lnSpc>
                <a:spcPct val="130000"/>
              </a:lnSpc>
            </a:pPr>
            <a:r>
              <a:rPr lang="ko-KR" altLang="en-US" sz="1800" dirty="0"/>
              <a:t>적용기준으로서 취업활동</a:t>
            </a:r>
            <a:endParaRPr lang="en-US" altLang="ko-KR" sz="1800" dirty="0"/>
          </a:p>
          <a:p>
            <a:pPr marL="719138" indent="-244475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/>
              <a:t>    : </a:t>
            </a:r>
            <a:r>
              <a:rPr lang="ko-KR" altLang="en-US" sz="1800" dirty="0"/>
              <a:t>소득활동으로서 임금근로</a:t>
            </a:r>
            <a:r>
              <a:rPr lang="en-US" altLang="ko-KR" sz="1800" dirty="0"/>
              <a:t>, </a:t>
            </a:r>
            <a:r>
              <a:rPr lang="ko-KR" altLang="en-US" sz="1800" dirty="0"/>
              <a:t>자영업</a:t>
            </a:r>
            <a:r>
              <a:rPr lang="en-US" altLang="ko-KR" sz="1800" dirty="0"/>
              <a:t>, </a:t>
            </a:r>
            <a:r>
              <a:rPr lang="ko-KR" altLang="en-US" sz="1800" dirty="0" err="1"/>
              <a:t>농어업</a:t>
            </a:r>
            <a:r>
              <a:rPr lang="ko-KR" altLang="en-US" sz="1800" dirty="0"/>
              <a:t> 등</a:t>
            </a:r>
            <a:endParaRPr lang="en-US" altLang="ko-KR" sz="1800" dirty="0"/>
          </a:p>
          <a:p>
            <a:pPr marL="719138" indent="-244475">
              <a:lnSpc>
                <a:spcPct val="130000"/>
              </a:lnSpc>
            </a:pPr>
            <a:r>
              <a:rPr lang="ko-KR" altLang="en-US" sz="1800" dirty="0"/>
              <a:t>보험료 부담능력을 갖춘 계층이 적용대상</a:t>
            </a:r>
            <a:endParaRPr lang="en-US" altLang="ko-KR" sz="1800" dirty="0"/>
          </a:p>
          <a:p>
            <a:pPr marL="719138" indent="-244475">
              <a:lnSpc>
                <a:spcPct val="130000"/>
              </a:lnSpc>
            </a:pPr>
            <a:r>
              <a:rPr lang="ko-KR" altLang="en-US" sz="1800" dirty="0"/>
              <a:t>보험료는 개인별 소득에 비례</a:t>
            </a:r>
            <a:endParaRPr lang="en-US" altLang="ko-KR" sz="1800" dirty="0"/>
          </a:p>
          <a:p>
            <a:pPr marL="719138" indent="-244475">
              <a:lnSpc>
                <a:spcPct val="130000"/>
              </a:lnSpc>
            </a:pPr>
            <a:r>
              <a:rPr lang="ko-KR" altLang="en-US" sz="1800" dirty="0"/>
              <a:t>이러한 적용기준의 적정성 판단</a:t>
            </a:r>
            <a:endParaRPr lang="en-US" altLang="ko-KR" sz="1800" dirty="0"/>
          </a:p>
          <a:p>
            <a:pPr marL="719138" indent="-244475">
              <a:lnSpc>
                <a:spcPct val="130000"/>
              </a:lnSpc>
              <a:buNone/>
            </a:pPr>
            <a:r>
              <a:rPr lang="en-US" altLang="ko-KR" sz="1800" dirty="0"/>
              <a:t>    : </a:t>
            </a:r>
            <a:r>
              <a:rPr lang="ko-KR" altLang="en-US" sz="1800" dirty="0"/>
              <a:t>현금급여와 현물급여에 따라 상이</a:t>
            </a:r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 descr="2 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8696"/>
          <a:stretch>
            <a:fillRect/>
          </a:stretch>
        </p:blipFill>
        <p:spPr>
          <a:xfrm>
            <a:off x="506492" y="1643050"/>
            <a:ext cx="8208912" cy="4500594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>
          <a:xfrm>
            <a:off x="457200" y="714364"/>
            <a:ext cx="8229600" cy="714372"/>
          </a:xfrm>
        </p:spPr>
        <p:txBody>
          <a:bodyPr>
            <a:normAutofit/>
          </a:bodyPr>
          <a:lstStyle/>
          <a:p>
            <a:r>
              <a:rPr lang="ko-KR" altLang="en-US" sz="3200" b="1" dirty="0"/>
              <a:t>사업장가입자와 지역가입자의 적용문제</a:t>
            </a: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1181</TotalTime>
  <Words>1932</Words>
  <Application>Microsoft Office PowerPoint</Application>
  <PresentationFormat>화면 슬라이드 쇼(4:3)</PresentationFormat>
  <Paragraphs>321</Paragraphs>
  <Slides>24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24</vt:i4>
      </vt:variant>
    </vt:vector>
  </HeadingPairs>
  <TitlesOfParts>
    <vt:vector size="28" baseType="lpstr">
      <vt:lpstr>맑은 고딕</vt:lpstr>
      <vt:lpstr>Arial</vt:lpstr>
      <vt:lpstr>Wingdings</vt:lpstr>
      <vt:lpstr>Office 테마</vt:lpstr>
      <vt:lpstr>제12장 사회복지제도의 적용</vt:lpstr>
      <vt:lpstr>적용의 이상적 목표와 현실의 문제</vt:lpstr>
      <vt:lpstr>제1절 적용의 의미</vt:lpstr>
      <vt:lpstr>제2절 보험의 원칙에서의 적용</vt:lpstr>
      <vt:lpstr>PowerPoint 프레젠테이션</vt:lpstr>
      <vt:lpstr>PowerPoint 프레젠테이션</vt:lpstr>
      <vt:lpstr>PowerPoint 프레젠테이션</vt:lpstr>
      <vt:lpstr>PowerPoint 프레젠테이션</vt:lpstr>
      <vt:lpstr>사업장가입자와 지역가입자의 적용문제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제3절 공급의 원칙에서의 적용</vt:lpstr>
      <vt:lpstr>제4절 부조의 원칙에서의 적용</vt:lpstr>
      <vt:lpstr>PowerPoint 프레젠테이션</vt:lpstr>
    </vt:vector>
  </TitlesOfParts>
  <Company>KR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DESKTOP</dc:creator>
  <cp:lastModifiedBy>이정우</cp:lastModifiedBy>
  <cp:revision>100</cp:revision>
  <dcterms:created xsi:type="dcterms:W3CDTF">2013-02-19T13:16:54Z</dcterms:created>
  <dcterms:modified xsi:type="dcterms:W3CDTF">2019-05-21T04:59:23Z</dcterms:modified>
</cp:coreProperties>
</file>