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5" r:id="rId2"/>
    <p:sldMasterId id="2147483744" r:id="rId3"/>
  </p:sldMasterIdLst>
  <p:notesMasterIdLst>
    <p:notesMasterId r:id="rId27"/>
  </p:notesMasterIdLst>
  <p:handoutMasterIdLst>
    <p:handoutMasterId r:id="rId28"/>
  </p:handoutMasterIdLst>
  <p:sldIdLst>
    <p:sldId id="271" r:id="rId4"/>
    <p:sldId id="272" r:id="rId5"/>
    <p:sldId id="351" r:id="rId6"/>
    <p:sldId id="353" r:id="rId7"/>
    <p:sldId id="338" r:id="rId8"/>
    <p:sldId id="335" r:id="rId9"/>
    <p:sldId id="342" r:id="rId10"/>
    <p:sldId id="355" r:id="rId11"/>
    <p:sldId id="354" r:id="rId12"/>
    <p:sldId id="332" r:id="rId13"/>
    <p:sldId id="299" r:id="rId14"/>
    <p:sldId id="357" r:id="rId15"/>
    <p:sldId id="347" r:id="rId16"/>
    <p:sldId id="348" r:id="rId17"/>
    <p:sldId id="359" r:id="rId18"/>
    <p:sldId id="358" r:id="rId19"/>
    <p:sldId id="360" r:id="rId20"/>
    <p:sldId id="361" r:id="rId21"/>
    <p:sldId id="350" r:id="rId22"/>
    <p:sldId id="362" r:id="rId23"/>
    <p:sldId id="363" r:id="rId24"/>
    <p:sldId id="364" r:id="rId25"/>
    <p:sldId id="349" r:id="rId26"/>
  </p:sldIdLst>
  <p:sldSz cx="9144000" cy="6858000" type="screen4x3"/>
  <p:notesSz cx="6797675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CCFF"/>
    <a:srgbClr val="FFFF3F"/>
    <a:srgbClr val="FF99FF"/>
    <a:srgbClr val="000082"/>
    <a:srgbClr val="FF7605"/>
    <a:srgbClr val="FFB9B9"/>
    <a:srgbClr val="F66F00"/>
    <a:srgbClr val="0000B4"/>
    <a:srgbClr val="9AF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59" autoAdjust="0"/>
    <p:restoredTop sz="93838" autoAdjust="0"/>
  </p:normalViewPr>
  <p:slideViewPr>
    <p:cSldViewPr snapToGrid="0">
      <p:cViewPr varScale="1">
        <p:scale>
          <a:sx n="70" d="100"/>
          <a:sy n="70" d="100"/>
        </p:scale>
        <p:origin x="151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47" cy="4967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9826" y="0"/>
            <a:ext cx="2946246" cy="4967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0D8C10CE-3597-41F2-9CB7-28BD8DCE3F52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28309"/>
            <a:ext cx="2946247" cy="49673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9826" y="9428309"/>
            <a:ext cx="2946246" cy="49673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3BE1ED05-68CF-45B8-AEF6-AD074C57E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835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08" tIns="46054" rIns="92108" bIns="46054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2" y="0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08" tIns="46054" rIns="92108" bIns="4605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08" tIns="46054" rIns="92108" bIns="460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2" y="9428583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EDC94BA-4CA7-451E-A6A8-ACFE9D8A8D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34826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8374" indent="-287836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51344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11881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72419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32957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93494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54032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914569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58DC5176-FC30-4EB0-B90F-F150EEE86E15}" type="slidenum">
              <a:rPr lang="en-GB" altLang="en-US" sz="1200" b="0">
                <a:solidFill>
                  <a:schemeClr val="tx1"/>
                </a:solidFill>
              </a:rPr>
              <a:pPr/>
              <a:t>1</a:t>
            </a:fld>
            <a:endParaRPr lang="en-GB" altLang="en-US" sz="1200" b="0">
              <a:solidFill>
                <a:schemeClr val="tx1"/>
              </a:solidFill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1219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1977" indent="-2846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1749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599089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6428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6966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7503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38041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98578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B1C4CFC-4C5C-460D-884C-A0D72F9998C0}" type="slidenum">
              <a:rPr lang="ja-JP" altLang="en-GB" smtClean="0"/>
              <a:pPr>
                <a:spcBef>
                  <a:spcPct val="0"/>
                </a:spcBef>
              </a:pPr>
              <a:t>19</a:t>
            </a:fld>
            <a:endParaRPr lang="en-GB" altLang="ja-JP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62000"/>
            <a:ext cx="4979988" cy="373380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95" y="4724536"/>
            <a:ext cx="4953667" cy="44993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58425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C94BA-4CA7-451E-A6A8-ACFE9D8A8DD7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6015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1977" indent="-2846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1749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599089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6428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6966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7503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38041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98578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B1C4CFC-4C5C-460D-884C-A0D72F9998C0}" type="slidenum">
              <a:rPr lang="ja-JP" altLang="en-GB" smtClean="0"/>
              <a:pPr>
                <a:spcBef>
                  <a:spcPct val="0"/>
                </a:spcBef>
              </a:pPr>
              <a:t>23</a:t>
            </a:fld>
            <a:endParaRPr lang="en-GB" altLang="ja-JP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62000"/>
            <a:ext cx="4979988" cy="373380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95" y="4724536"/>
            <a:ext cx="4953667" cy="44993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58425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8374" indent="-287836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51344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11881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72419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32957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93494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54032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914569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84615591-9849-41F7-A9AC-4A45F55F7E3D}" type="slidenum">
              <a:rPr lang="en-GB" altLang="en-US" sz="1200" b="0">
                <a:solidFill>
                  <a:schemeClr val="tx1"/>
                </a:solidFill>
              </a:rPr>
              <a:pPr/>
              <a:t>2</a:t>
            </a:fld>
            <a:endParaRPr lang="en-GB" altLang="en-US" sz="1200" b="0">
              <a:solidFill>
                <a:schemeClr val="tx1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2688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8374" indent="-287836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51344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11881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72419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32957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93494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54032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914569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84615591-9849-41F7-A9AC-4A45F55F7E3D}" type="slidenum">
              <a:rPr lang="en-GB" altLang="en-US" sz="1200" b="0">
                <a:solidFill>
                  <a:schemeClr val="tx1"/>
                </a:solidFill>
              </a:rPr>
              <a:pPr/>
              <a:t>3</a:t>
            </a:fld>
            <a:endParaRPr lang="en-GB" altLang="en-US" sz="1200" b="0">
              <a:solidFill>
                <a:schemeClr val="tx1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2688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8374" indent="-287836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51344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11881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72419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32957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93494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54032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914569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84615591-9849-41F7-A9AC-4A45F55F7E3D}" type="slidenum">
              <a:rPr lang="en-GB" altLang="en-US" sz="1200" b="0">
                <a:solidFill>
                  <a:schemeClr val="tx1"/>
                </a:solidFill>
              </a:rPr>
              <a:pPr/>
              <a:t>4</a:t>
            </a:fld>
            <a:endParaRPr lang="en-GB" altLang="en-US" sz="1200" b="0">
              <a:solidFill>
                <a:schemeClr val="tx1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2688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8374" indent="-287836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51344" indent="-230269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11881" indent="-230269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72419" indent="-230269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32957" indent="-230269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93494" indent="-230269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54032" indent="-230269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914569" indent="-230269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0943" algn="l"/>
                <a:tab pos="903486" algn="l"/>
                <a:tab pos="1356027" algn="l"/>
                <a:tab pos="1808570" algn="l"/>
                <a:tab pos="2261111" algn="l"/>
                <a:tab pos="2713654" algn="l"/>
                <a:tab pos="3166196" algn="l"/>
                <a:tab pos="3618738" algn="l"/>
                <a:tab pos="4071280" algn="l"/>
                <a:tab pos="4523823" algn="l"/>
                <a:tab pos="4976364" algn="l"/>
                <a:tab pos="5428907" algn="l"/>
                <a:tab pos="5881448" algn="l"/>
                <a:tab pos="6333991" algn="l"/>
                <a:tab pos="6786533" algn="l"/>
                <a:tab pos="7239075" algn="l"/>
                <a:tab pos="7691617" algn="l"/>
                <a:tab pos="8145758" algn="l"/>
                <a:tab pos="8598301" algn="l"/>
                <a:tab pos="9050842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2E57E03-EB80-47C4-8783-15B7F01D4713}" type="slidenum">
              <a:rPr lang="ja-JP" altLang="en-GB" smtClean="0"/>
              <a:pPr>
                <a:spcBef>
                  <a:spcPct val="0"/>
                </a:spcBef>
              </a:pPr>
              <a:t>5</a:t>
            </a:fld>
            <a:endParaRPr lang="en-GB" altLang="ja-JP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66763"/>
            <a:ext cx="5006975" cy="37560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805" y="4753287"/>
            <a:ext cx="5000128" cy="452648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51788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091F649-2F34-4B9B-BE8D-33676EA5CEAD}" type="slidenum">
              <a:rPr lang="ja-JP" altLang="en-GB">
                <a:solidFill>
                  <a:srgbClr val="000000"/>
                </a:solidFill>
              </a:rPr>
              <a:pPr/>
              <a:t>6</a:t>
            </a:fld>
            <a:endParaRPr lang="en-GB" altLang="ja-JP">
              <a:solidFill>
                <a:srgbClr val="000000"/>
              </a:solidFill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62000"/>
            <a:ext cx="4979988" cy="3733800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724400"/>
            <a:ext cx="4954588" cy="4498975"/>
          </a:xfrm>
          <a:noFill/>
          <a:ln/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40927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1977" indent="-2846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1749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599089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6428" indent="-227071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6966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7503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38041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98578" indent="-227071" defTabSz="45254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146" algn="l"/>
                <a:tab pos="895490" algn="l"/>
                <a:tab pos="1344834" algn="l"/>
                <a:tab pos="1794178" algn="l"/>
                <a:tab pos="2243522" algn="l"/>
                <a:tab pos="2692865" algn="l"/>
                <a:tab pos="3142210" algn="l"/>
                <a:tab pos="3591553" algn="l"/>
                <a:tab pos="4040898" algn="l"/>
                <a:tab pos="4490241" algn="l"/>
                <a:tab pos="4937986" algn="l"/>
                <a:tab pos="5387331" algn="l"/>
                <a:tab pos="5836674" algn="l"/>
                <a:tab pos="6286018" algn="l"/>
                <a:tab pos="6735362" algn="l"/>
                <a:tab pos="7184706" algn="l"/>
                <a:tab pos="7634050" algn="l"/>
                <a:tab pos="8084993" algn="l"/>
                <a:tab pos="8534337" algn="l"/>
                <a:tab pos="8983681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B1C4CFC-4C5C-460D-884C-A0D72F9998C0}" type="slidenum">
              <a:rPr lang="ja-JP" altLang="en-GB" smtClean="0"/>
              <a:pPr>
                <a:spcBef>
                  <a:spcPct val="0"/>
                </a:spcBef>
              </a:pPr>
              <a:t>7</a:t>
            </a:fld>
            <a:endParaRPr lang="en-GB" altLang="ja-JP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62000"/>
            <a:ext cx="4979988" cy="373380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95" y="4724536"/>
            <a:ext cx="4953667" cy="44993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58425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8374" indent="-287836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51344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11881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72419" indent="-230269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32957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93494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54032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914569" indent="-230269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84615591-9849-41F7-A9AC-4A45F55F7E3D}" type="slidenum">
              <a:rPr lang="en-GB" altLang="en-US" sz="1200" b="0">
                <a:solidFill>
                  <a:schemeClr val="tx1"/>
                </a:solidFill>
              </a:rPr>
              <a:pPr/>
              <a:t>11</a:t>
            </a:fld>
            <a:endParaRPr lang="en-GB" altLang="en-US" sz="1200" b="0">
              <a:solidFill>
                <a:schemeClr val="tx1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2688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C94BA-4CA7-451E-A6A8-ACFE9D8A8DD7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0553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8" descr="circl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75" y="3938588"/>
            <a:ext cx="3730625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24"/>
          <p:cNvSpPr>
            <a:spLocks noChangeArrowheads="1"/>
          </p:cNvSpPr>
          <p:nvPr userDrawn="1"/>
        </p:nvSpPr>
        <p:spPr bwMode="auto">
          <a:xfrm>
            <a:off x="250825" y="188913"/>
            <a:ext cx="1295400" cy="1295400"/>
          </a:xfrm>
          <a:prstGeom prst="ellipse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73138" y="2735263"/>
            <a:ext cx="7312025" cy="1074737"/>
          </a:xfrm>
          <a:solidFill>
            <a:schemeClr val="bg1"/>
          </a:solidFill>
        </p:spPr>
        <p:txBody>
          <a:bodyPr/>
          <a:lstStyle>
            <a:lvl1pPr algn="ctr">
              <a:defRPr sz="4000">
                <a:solidFill>
                  <a:srgbClr val="003399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850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6381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07275" y="327025"/>
            <a:ext cx="1736725" cy="52498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7100" y="327025"/>
            <a:ext cx="5057775" cy="52498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440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100" y="327025"/>
            <a:ext cx="6946900" cy="1017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798763" y="1538288"/>
            <a:ext cx="6165850" cy="4038600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75247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100" y="327025"/>
            <a:ext cx="6946900" cy="1017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98763" y="1538288"/>
            <a:ext cx="3006725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7888" y="1538288"/>
            <a:ext cx="3006725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555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6" descr="マーキュリーロゴ.jpg"/>
          <p:cNvPicPr>
            <a:picLocks noChangeAspect="1"/>
          </p:cNvPicPr>
          <p:nvPr userDrawn="1"/>
        </p:nvPicPr>
        <p:blipFill>
          <a:blip r:embed="rId2" cstate="print"/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2"/>
          <p:cNvSpPr>
            <a:spLocks noChangeShapeType="1"/>
          </p:cNvSpPr>
          <p:nvPr userDrawn="1"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3"/>
          <p:cNvSpPr>
            <a:spLocks noChangeShapeType="1"/>
          </p:cNvSpPr>
          <p:nvPr userDrawn="1"/>
        </p:nvSpPr>
        <p:spPr bwMode="auto">
          <a:xfrm>
            <a:off x="0" y="533400"/>
            <a:ext cx="9144000" cy="1588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0" y="6643688"/>
            <a:ext cx="9144000" cy="214312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ja-JP" sz="1000" dirty="0">
                <a:latin typeface="HGP創英角ｺﾞｼｯｸUB" pitchFamily="50" charset="-128"/>
                <a:ea typeface="HGP創英角ｺﾞｼｯｸUB" pitchFamily="50" charset="-128"/>
              </a:rPr>
              <a:t>COPYRIGHT@2014MERCURY,CO INC. ALL RIGHT RESERVED</a:t>
            </a:r>
          </a:p>
        </p:txBody>
      </p:sp>
    </p:spTree>
    <p:extLst>
      <p:ext uri="{BB962C8B-B14F-4D97-AF65-F5344CB8AC3E}">
        <p14:creationId xmlns:p14="http://schemas.microsoft.com/office/powerpoint/2010/main" val="1332216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6" descr="マーキュリーロゴ.jpg"/>
          <p:cNvPicPr>
            <a:picLocks noChangeAspect="1"/>
          </p:cNvPicPr>
          <p:nvPr userDrawn="1"/>
        </p:nvPicPr>
        <p:blipFill>
          <a:blip r:embed="rId2" cstate="print"/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2"/>
          <p:cNvSpPr>
            <a:spLocks noChangeShapeType="1"/>
          </p:cNvSpPr>
          <p:nvPr userDrawn="1"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3"/>
          <p:cNvSpPr>
            <a:spLocks noChangeShapeType="1"/>
          </p:cNvSpPr>
          <p:nvPr userDrawn="1"/>
        </p:nvSpPr>
        <p:spPr bwMode="auto">
          <a:xfrm>
            <a:off x="0" y="533400"/>
            <a:ext cx="9144000" cy="1588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0" y="6643688"/>
            <a:ext cx="9144000" cy="214312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ja-JP" sz="1000" dirty="0">
                <a:latin typeface="HGP創英角ｺﾞｼｯｸUB" pitchFamily="50" charset="-128"/>
                <a:ea typeface="HGP創英角ｺﾞｼｯｸUB" pitchFamily="50" charset="-128"/>
              </a:rPr>
              <a:t>COPYRIGHT@2014MERCURY,CO INC. ALL RIGHT RESERVED</a:t>
            </a:r>
          </a:p>
        </p:txBody>
      </p:sp>
    </p:spTree>
    <p:extLst>
      <p:ext uri="{BB962C8B-B14F-4D97-AF65-F5344CB8AC3E}">
        <p14:creationId xmlns:p14="http://schemas.microsoft.com/office/powerpoint/2010/main" val="2584093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DA37D-A733-4F34-A5E4-B5AAECE7DC1B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132214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F62EC-7A6D-42D7-B66E-456C6EC0A2AB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6590659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55D71-DC3E-443F-A53C-5AC2F3715A57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760832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1731A-D312-4A31-9A30-131D1C76240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81153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857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6" descr="マーキュリーロゴ.jpg"/>
          <p:cNvPicPr>
            <a:picLocks noChangeAspect="1"/>
          </p:cNvPicPr>
          <p:nvPr userDrawn="1"/>
        </p:nvPicPr>
        <p:blipFill>
          <a:blip r:embed="rId2" cstate="print"/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2"/>
          <p:cNvSpPr>
            <a:spLocks noChangeShapeType="1"/>
          </p:cNvSpPr>
          <p:nvPr userDrawn="1"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7" name="Line 3"/>
          <p:cNvSpPr>
            <a:spLocks noChangeShapeType="1"/>
          </p:cNvSpPr>
          <p:nvPr userDrawn="1"/>
        </p:nvSpPr>
        <p:spPr bwMode="auto">
          <a:xfrm>
            <a:off x="0" y="533400"/>
            <a:ext cx="9144000" cy="1588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0" y="6643688"/>
            <a:ext cx="9144000" cy="214312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1" hangingPunct="1">
              <a:buClr>
                <a:srgbClr val="000000"/>
              </a:buClr>
              <a:buSzPct val="100000"/>
            </a:pPr>
            <a:r>
              <a:rPr lang="en-US" altLang="ja-JP" b="0" dirty="0">
                <a:solidFill>
                  <a:srgbClr val="FFFFFF"/>
                </a:solidFill>
                <a:latin typeface="HGP創英角ｺﾞｼｯｸUB" pitchFamily="50" charset="-128"/>
                <a:ea typeface="HGP創英角ｺﾞｼｯｸUB" pitchFamily="50" charset="-128"/>
              </a:rPr>
              <a:t>COPYRIGHT@2014MERCURY,CO INC. ALL RIGHT RESERVED</a:t>
            </a:r>
          </a:p>
        </p:txBody>
      </p:sp>
    </p:spTree>
    <p:extLst>
      <p:ext uri="{BB962C8B-B14F-4D97-AF65-F5344CB8AC3E}">
        <p14:creationId xmlns:p14="http://schemas.microsoft.com/office/powerpoint/2010/main" val="3048170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EACC-131E-4042-801F-FAB31C83EB59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43642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2387F-809B-41F0-AA59-250E9EDDA12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66978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1EC03-87B0-4F7B-B561-7F0C582FCD3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65319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B4AEB-40FE-4DF5-A39A-9156A0093975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992292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1254B-394E-4BC4-83CC-02A2D9260C4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565981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3513" y="463550"/>
            <a:ext cx="1941512" cy="5751513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5313" cy="5751513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B3665-65DA-4FFF-A34B-B2247DC6016D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762274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63550"/>
            <a:ext cx="7769225" cy="1433513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2142F-50FF-4DA8-B79C-76C256F11000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688341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6B004-0C99-40D5-A281-827327408017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274019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9B176-36E8-4624-922A-A2E6C25A8B7B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2418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5896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31FE0-DDA0-423A-87EE-4A6E3B765D6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5061563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515AC-5D14-43C8-843A-0B5E952E2077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07206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6" descr="マーキュリーロゴ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1"/>
          <p:cNvSpPr>
            <a:spLocks noChangeArrowheads="1"/>
          </p:cNvSpPr>
          <p:nvPr userDrawn="1"/>
        </p:nvSpPr>
        <p:spPr bwMode="auto">
          <a:xfrm>
            <a:off x="0" y="6643688"/>
            <a:ext cx="9144000" cy="214312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defTabSz="449263" eaLnBrk="1" hangingPunct="1">
              <a:buFontTx/>
              <a:buNone/>
              <a:defRPr/>
            </a:pPr>
            <a:r>
              <a:rPr lang="en-US" altLang="ja-JP" sz="1000" b="0">
                <a:solidFill>
                  <a:srgbClr val="FFFF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COPYRIGHT@2009 MERCURY,CO INC. ALL RIGHT RESERVED</a:t>
            </a: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66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Line 3"/>
          <p:cNvSpPr>
            <a:spLocks noChangeShapeType="1"/>
          </p:cNvSpPr>
          <p:nvPr userDrawn="1"/>
        </p:nvSpPr>
        <p:spPr bwMode="auto">
          <a:xfrm>
            <a:off x="0" y="533400"/>
            <a:ext cx="9144000" cy="1588"/>
          </a:xfrm>
          <a:prstGeom prst="line">
            <a:avLst/>
          </a:prstGeom>
          <a:noFill/>
          <a:ln w="57240">
            <a:solidFill>
              <a:srgbClr val="0066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0057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159E6-9BE4-4BF4-AEDB-58DFC279F318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908834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4D3AF-F041-43FE-8754-F3C13814A28B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5927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F6E08-683E-4281-93D5-01ADCA933534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768703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083F5-47F3-44C1-98B4-C542F172F440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1596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48B52-1A53-4866-AB5C-945F0E21293B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921393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3513" y="463550"/>
            <a:ext cx="1941512" cy="5751513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5313" cy="5751513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3754-344D-499D-A0D0-10927C7B4A60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6711771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63550"/>
            <a:ext cx="7769225" cy="1433513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19FCA-8BE6-4EE0-9396-9738CD6B2687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95864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8763" y="1538288"/>
            <a:ext cx="3006725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7888" y="1538288"/>
            <a:ext cx="3006725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35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52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084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260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36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595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circle2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0963"/>
            <a:ext cx="38100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98763" y="1538288"/>
            <a:ext cx="616585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Master text styles</a:t>
            </a:r>
          </a:p>
          <a:p>
            <a:pPr lvl="1"/>
            <a:r>
              <a:rPr lang="fr-FR" altLang="en-US"/>
              <a:t>Second level</a:t>
            </a:r>
          </a:p>
          <a:p>
            <a:pPr lvl="2"/>
            <a:r>
              <a:rPr lang="fr-FR" altLang="en-US"/>
              <a:t>Third level</a:t>
            </a:r>
          </a:p>
          <a:p>
            <a:pPr lvl="3"/>
            <a:r>
              <a:rPr lang="fr-FR" altLang="en-US"/>
              <a:t>Fourth level</a:t>
            </a:r>
          </a:p>
          <a:p>
            <a:pPr lvl="4"/>
            <a:r>
              <a:rPr lang="fr-FR" altLang="en-US"/>
              <a:t>Fifth level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97100" y="327025"/>
            <a:ext cx="6946900" cy="1017588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Master title style</a:t>
            </a:r>
          </a:p>
        </p:txBody>
      </p:sp>
      <p:sp>
        <p:nvSpPr>
          <p:cNvPr id="1030" name="Oval 37"/>
          <p:cNvSpPr>
            <a:spLocks noChangeArrowheads="1"/>
          </p:cNvSpPr>
          <p:nvPr userDrawn="1"/>
        </p:nvSpPr>
        <p:spPr bwMode="auto">
          <a:xfrm>
            <a:off x="250825" y="188913"/>
            <a:ext cx="1295400" cy="1295400"/>
          </a:xfrm>
          <a:prstGeom prst="ellipse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7" r:id="rId14"/>
    <p:sldLayoutId id="2147483678" r:id="rId15"/>
  </p:sldLayoutIdLst>
  <p:txStyles>
    <p:titleStyle>
      <a:lvl1pPr algn="l" rtl="0" eaLnBrk="0" fontAlgn="base" hangingPunct="0">
        <a:spcBef>
          <a:spcPct val="5000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5000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CC00"/>
        </a:buClr>
        <a:buSzPct val="150000"/>
        <a:buChar char="•"/>
        <a:defRPr sz="2400" kern="1200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CC00"/>
        </a:buClr>
        <a:buSzPct val="150000"/>
        <a:buChar char="•"/>
        <a:defRPr sz="2000" kern="1200">
          <a:solidFill>
            <a:srgbClr val="003399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CC00"/>
        </a:buClr>
        <a:buSzPct val="150000"/>
        <a:buChar char="•"/>
        <a:defRPr kern="1200">
          <a:solidFill>
            <a:srgbClr val="003399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CC00"/>
        </a:buClr>
        <a:buChar char="–"/>
        <a:defRPr sz="1600" kern="1200">
          <a:solidFill>
            <a:srgbClr val="003399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CC00"/>
        </a:buClr>
        <a:buChar char="»"/>
        <a:defRPr sz="1600" kern="1200">
          <a:solidFill>
            <a:srgbClr val="00339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9225" cy="1433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タイトルテキストの書式を編集するにはクリックします。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4233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アウトラインテキストの書式を編集するにはクリックします。</a:t>
            </a:r>
          </a:p>
          <a:p>
            <a:pPr lvl="1"/>
            <a:r>
              <a:rPr lang="en-GB" altLang="ja-JP"/>
              <a:t>2</a:t>
            </a:r>
            <a:r>
              <a:rPr lang="ja-JP" altLang="en-GB"/>
              <a:t>レベル目のアウトライン</a:t>
            </a:r>
          </a:p>
          <a:p>
            <a:pPr lvl="2"/>
            <a:r>
              <a:rPr lang="en-GB" altLang="ja-JP"/>
              <a:t>3</a:t>
            </a:r>
            <a:r>
              <a:rPr lang="ja-JP" altLang="en-GB"/>
              <a:t>レベル目のアウトライン</a:t>
            </a:r>
          </a:p>
          <a:p>
            <a:pPr lvl="3"/>
            <a:r>
              <a:rPr lang="en-GB" altLang="ja-JP"/>
              <a:t>4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5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6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7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8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9</a:t>
            </a:r>
            <a:r>
              <a:rPr lang="ja-JP" altLang="en-GB"/>
              <a:t>レベル目のアウトライン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GB" altLang="ja-JP" b="0">
              <a:latin typeface="Times New Roman" pitchFamily="18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24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GB" altLang="ja-JP" b="0"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fld id="{E6D6288E-E7B2-4600-8DBF-5D3A45EA10A3}" type="slidenum">
              <a:rPr lang="ja-JP" altLang="en-GB" b="0">
                <a:latin typeface="Times New Roman" pitchFamily="18" charset="0"/>
              </a:rPr>
              <a:pPr defTabSz="449263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t>‹#›</a:t>
            </a:fld>
            <a:endParaRPr lang="en-GB" altLang="ja-JP" b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43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39725" indent="-339725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39775" indent="-282575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9225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タイトルテキストの書式を編集するにはクリックします。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423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アウトラインテキストの書式を編集するにはクリックします。</a:t>
            </a:r>
          </a:p>
          <a:p>
            <a:pPr lvl="1"/>
            <a:r>
              <a:rPr lang="en-GB" altLang="ja-JP"/>
              <a:t>2</a:t>
            </a:r>
            <a:r>
              <a:rPr lang="ja-JP" altLang="en-GB"/>
              <a:t>レベル目のアウトライン</a:t>
            </a:r>
          </a:p>
          <a:p>
            <a:pPr lvl="2"/>
            <a:r>
              <a:rPr lang="en-GB" altLang="ja-JP"/>
              <a:t>3</a:t>
            </a:r>
            <a:r>
              <a:rPr lang="ja-JP" altLang="en-GB"/>
              <a:t>レベル目のアウトライン</a:t>
            </a:r>
          </a:p>
          <a:p>
            <a:pPr lvl="3"/>
            <a:r>
              <a:rPr lang="en-GB" altLang="ja-JP"/>
              <a:t>4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5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6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7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8</a:t>
            </a:r>
            <a:r>
              <a:rPr lang="ja-JP" altLang="en-GB"/>
              <a:t>レベル目のアウトライン</a:t>
            </a:r>
          </a:p>
          <a:p>
            <a:pPr lvl="4"/>
            <a:r>
              <a:rPr lang="en-GB" altLang="ja-JP"/>
              <a:t>9</a:t>
            </a:r>
            <a:r>
              <a:rPr lang="ja-JP" altLang="en-GB"/>
              <a:t>レベル目のアウトライン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 defTabSz="449263">
              <a:defRPr/>
            </a:pPr>
            <a:endParaRPr lang="en-GB" altLang="ja-JP" b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24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 defTabSz="449263">
              <a:defRPr/>
            </a:pPr>
            <a:endParaRPr lang="en-GB" altLang="ja-JP" b="0">
              <a:latin typeface="Times New Roman" panose="02020603050405020304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 defTabSz="449263">
              <a:defRPr/>
            </a:pPr>
            <a:fld id="{0E244E63-3269-4C73-A831-E6A7B2C256A3}" type="slidenum">
              <a:rPr lang="ja-JP" altLang="en-GB" b="0">
                <a:latin typeface="Times New Roman" panose="02020603050405020304" pitchFamily="18" charset="0"/>
              </a:rPr>
              <a:pPr defTabSz="449263">
                <a:defRPr/>
              </a:pPr>
              <a:t>‹#›</a:t>
            </a:fld>
            <a:endParaRPr lang="en-GB" altLang="ja-JP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05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39725" indent="-339725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39775" indent="-282575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1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2.png"/><Relationship Id="rId7" Type="http://schemas.openxmlformats.org/officeDocument/2006/relationships/hyperlink" Target="http://www.au.kddi.com/?bid=we-we-gn-000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://www.softbank.jp/" TargetMode="Externa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pic>
        <p:nvPicPr>
          <p:cNvPr id="4" name="Picture 2" descr="C:\Users\kaneko\Desktop\!cid_ii_143ad7fd1cda6ad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29" y="5880368"/>
            <a:ext cx="811375" cy="820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119335" y="6214092"/>
            <a:ext cx="3523238" cy="74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Char char="–"/>
              <a:defRPr sz="16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Char char="»"/>
              <a:defRPr sz="16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ja-JP" sz="2000" dirty="0" smtClean="0"/>
              <a:t>Facebook</a:t>
            </a:r>
            <a:endParaRPr lang="en-US" altLang="ja-JP" sz="2000" dirty="0"/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endParaRPr lang="en-US" altLang="ja-JP" sz="2000" b="0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6606" y="1920454"/>
            <a:ext cx="7312025" cy="2534175"/>
          </a:xfrm>
          <a:noFill/>
        </p:spPr>
        <p:txBody>
          <a:bodyPr/>
          <a:lstStyle/>
          <a:p>
            <a:pPr eaLnBrk="1" hangingPunct="1"/>
            <a:r>
              <a:rPr lang="ko-KR" altLang="en-US" sz="5400" dirty="0" smtClean="0">
                <a:solidFill>
                  <a:schemeClr val="tx1"/>
                </a:solidFill>
              </a:rPr>
              <a:t>주식회사 머큐리</a:t>
            </a:r>
            <a:r>
              <a:rPr lang="en-US" altLang="ja-JP" sz="5400" dirty="0">
                <a:solidFill>
                  <a:schemeClr val="tx1"/>
                </a:solidFill>
              </a:rPr>
              <a:t/>
            </a:r>
            <a:br>
              <a:rPr lang="en-US" altLang="ja-JP" sz="5400" dirty="0">
                <a:solidFill>
                  <a:schemeClr val="tx1"/>
                </a:solidFill>
              </a:rPr>
            </a:br>
            <a:r>
              <a:rPr lang="ko-KR" altLang="en-US" sz="5400" smtClean="0">
                <a:solidFill>
                  <a:schemeClr val="tx1"/>
                </a:solidFill>
              </a:rPr>
              <a:t>취업설명</a:t>
            </a:r>
            <a:endParaRPr lang="en-US" altLang="en-US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97100" y="327024"/>
            <a:ext cx="6946900" cy="877307"/>
          </a:xfrm>
        </p:spPr>
        <p:txBody>
          <a:bodyPr/>
          <a:lstStyle/>
          <a:p>
            <a:r>
              <a:rPr kumimoji="1" lang="ko-KR" altLang="en-US" sz="4000" dirty="0" smtClean="0"/>
              <a:t>합격</a:t>
            </a:r>
            <a:r>
              <a:rPr kumimoji="1" lang="ja-JP" altLang="en-US" sz="4000" dirty="0" smtClean="0"/>
              <a:t>・</a:t>
            </a:r>
            <a:r>
              <a:rPr kumimoji="1" lang="ko-KR" altLang="en-US" sz="4000" dirty="0" smtClean="0"/>
              <a:t>입사한 분들의 특징</a:t>
            </a:r>
            <a:endParaRPr kumimoji="1" lang="ja-JP" altLang="en-US" sz="4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857" y="1631534"/>
            <a:ext cx="8719781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kumimoji="1" lang="ko-KR" altLang="en-US" sz="2800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머큐리에서 일하고 싶어</a:t>
            </a:r>
            <a:r>
              <a:rPr kumimoji="1" lang="ja-JP" altLang="en-US" sz="2800" b="1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！</a:t>
            </a:r>
            <a:r>
              <a:rPr kumimoji="1" lang="ko-KR" altLang="en-US" sz="2800" b="1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접객에 흥미가 있는 분</a:t>
            </a:r>
            <a:r>
              <a:rPr kumimoji="1" lang="ja-JP" altLang="en-US" sz="2800" b="1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！</a:t>
            </a:r>
            <a:endParaRPr kumimoji="1" lang="en-US" altLang="ja-JP" sz="2800" b="1" dirty="0" smtClean="0">
              <a:solidFill>
                <a:schemeClr val="tx1"/>
              </a:solidFill>
              <a:latin typeface="+mn-ea"/>
              <a:cs typeface="メイリオ" pitchFamily="50" charset="-128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일본에서 생활하고 싶으니까</a:t>
            </a:r>
            <a:endParaRPr kumimoji="1" lang="en-US" altLang="ja-JP" sz="2400" dirty="0" smtClean="0">
              <a:solidFill>
                <a:srgbClr val="FF0000"/>
              </a:solidFill>
              <a:latin typeface="+mn-ea"/>
              <a:cs typeface="メイリオ" pitchFamily="50" charset="-128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ko-KR" altLang="en-US" sz="2400" b="1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기숙사가 있으니까</a:t>
            </a:r>
            <a:endParaRPr kumimoji="1" lang="en-US" altLang="ko-KR" sz="2400" b="1" dirty="0" smtClean="0">
              <a:solidFill>
                <a:srgbClr val="FF0000"/>
              </a:solidFill>
              <a:latin typeface="+mn-ea"/>
              <a:cs typeface="メイリオ" pitchFamily="50" charset="-128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승급보장이 있으니까</a:t>
            </a:r>
            <a:endParaRPr kumimoji="1" lang="en-US" altLang="ja-JP" sz="2400" b="1" dirty="0">
              <a:solidFill>
                <a:srgbClr val="FF0000"/>
              </a:solidFill>
              <a:latin typeface="+mn-ea"/>
              <a:cs typeface="メイリオ" pitchFamily="50" charset="-128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1" lang="ja-JP" altLang="en-US" sz="2800" b="1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kumimoji="1" lang="ko-KR" altLang="en-US" sz="2800" b="1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일본어 </a:t>
            </a:r>
            <a:r>
              <a:rPr kumimoji="1" lang="ko-KR" altLang="en-US" sz="2800" b="1" dirty="0" err="1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회화력이</a:t>
            </a:r>
            <a:r>
              <a:rPr kumimoji="1" lang="ko-KR" altLang="en-US" sz="2800" b="1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 높은 분</a:t>
            </a:r>
            <a:endParaRPr kumimoji="1" lang="en-US" altLang="ja-JP" sz="2800" dirty="0">
              <a:solidFill>
                <a:schemeClr val="tx1"/>
              </a:solidFill>
              <a:latin typeface="+mn-ea"/>
              <a:cs typeface="メイリオ" pitchFamily="50" charset="-128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ko-KR" altLang="en-US" sz="2400" dirty="0" err="1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면접관의</a:t>
            </a: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 질문에 정확하게 대답하기</a:t>
            </a:r>
            <a:r>
              <a:rPr kumimoji="1" lang="ja-JP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！</a:t>
            </a:r>
            <a:endParaRPr kumimoji="1" lang="en-US" altLang="ja-JP" sz="2400" dirty="0">
              <a:solidFill>
                <a:srgbClr val="000000"/>
              </a:solidFill>
              <a:latin typeface="+mn-ea"/>
              <a:cs typeface="メイリオ" pitchFamily="50" charset="-128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존댓말을 제대로 사용하기</a:t>
            </a:r>
            <a:r>
              <a:rPr kumimoji="1" lang="ja-JP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！</a:t>
            </a:r>
            <a:endParaRPr kumimoji="1" lang="en-US" altLang="ja-JP" sz="2400" dirty="0">
              <a:solidFill>
                <a:srgbClr val="000000"/>
              </a:solidFill>
              <a:latin typeface="+mn-ea"/>
              <a:cs typeface="メイリオ" pitchFamily="50" charset="-128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인상이 좋음</a:t>
            </a:r>
            <a:r>
              <a:rPr kumimoji="1" lang="ja-JP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！（</a:t>
            </a: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발음</a:t>
            </a:r>
            <a:r>
              <a:rPr kumimoji="1" lang="ja-JP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・</a:t>
            </a: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말투</a:t>
            </a:r>
            <a:r>
              <a:rPr kumimoji="1" lang="ja-JP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・</a:t>
            </a: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분위</a:t>
            </a:r>
            <a:r>
              <a:rPr kumimoji="1" lang="ko-KR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기</a:t>
            </a:r>
            <a:r>
              <a:rPr kumimoji="1" lang="ja-JP" altLang="en-US" sz="2400" dirty="0" smtClean="0">
                <a:solidFill>
                  <a:srgbClr val="000000"/>
                </a:solidFill>
                <a:latin typeface="+mn-ea"/>
                <a:cs typeface="メイリオ" pitchFamily="50" charset="-128"/>
              </a:rPr>
              <a:t>）</a:t>
            </a:r>
            <a:endParaRPr kumimoji="1" lang="en-US" altLang="ja-JP" sz="3200" b="1" dirty="0">
              <a:solidFill>
                <a:schemeClr val="tx1"/>
              </a:solidFill>
              <a:latin typeface="+mn-ea"/>
              <a:cs typeface="メイリオ" pitchFamily="50" charset="-128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sp>
        <p:nvSpPr>
          <p:cNvPr id="3" name="禁止 2"/>
          <p:cNvSpPr/>
          <p:nvPr/>
        </p:nvSpPr>
        <p:spPr bwMode="auto">
          <a:xfrm>
            <a:off x="5884750" y="2376724"/>
            <a:ext cx="1678898" cy="1094282"/>
          </a:xfrm>
          <a:prstGeom prst="noSmoking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27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ko-KR" altLang="en-US" sz="4000" dirty="0" smtClean="0"/>
              <a:t>대우에 대하여</a:t>
            </a:r>
            <a:endParaRPr kumimoji="1" lang="en-US" altLang="en-US" sz="4000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sp>
        <p:nvSpPr>
          <p:cNvPr id="7" name="正方形/長方形 3"/>
          <p:cNvSpPr>
            <a:spLocks noChangeArrowheads="1"/>
          </p:cNvSpPr>
          <p:nvPr/>
        </p:nvSpPr>
        <p:spPr bwMode="auto">
          <a:xfrm>
            <a:off x="290280" y="1582586"/>
            <a:ext cx="497840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r>
              <a:rPr lang="ja-JP" altLang="en-US" sz="1800" b="1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lang="ko-KR" altLang="en-US" sz="1800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급여</a:t>
            </a:r>
            <a:endParaRPr lang="en-US" altLang="ja-JP" sz="1800" b="1" dirty="0">
              <a:solidFill>
                <a:schemeClr val="accent4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err="1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종합직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（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정사원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）</a:t>
            </a:r>
            <a:endParaRPr lang="en-US" altLang="ja-JP" sz="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【</a:t>
            </a:r>
            <a:r>
              <a:rPr lang="ko-KR" altLang="en-US" sz="280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대졸</a:t>
            </a:r>
            <a: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】</a:t>
            </a:r>
            <a:r>
              <a:rPr lang="en-US" altLang="ja-JP" sz="2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190,000</a:t>
            </a:r>
            <a:r>
              <a:rPr lang="ja-JP" altLang="ja-JP" sz="2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円</a:t>
            </a:r>
            <a:endParaRPr lang="en-US" altLang="ja-JP" sz="2800" dirty="0">
              <a:solidFill>
                <a:srgbClr val="FF0000"/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　　　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※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잔업</a:t>
            </a:r>
            <a:r>
              <a:rPr lang="en-US" altLang="ko-KR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20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시간 포함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r>
              <a:rPr lang="ja-JP" altLang="en-US" sz="1800" dirty="0">
                <a:solidFill>
                  <a:srgbClr val="FFC000"/>
                </a:solidFill>
                <a:latin typeface="+mn-ea"/>
                <a:cs typeface="メイリオ" pitchFamily="50" charset="-128"/>
              </a:rPr>
              <a:t>　　　　</a:t>
            </a:r>
            <a:r>
              <a:rPr lang="en-US" altLang="ja-JP" sz="2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《</a:t>
            </a:r>
            <a:r>
              <a:rPr lang="en-US" altLang="ja-JP" sz="2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3</a:t>
            </a:r>
            <a:r>
              <a:rPr lang="ko-KR" altLang="en-US" sz="2800">
                <a:solidFill>
                  <a:srgbClr val="FF0000"/>
                </a:solidFill>
                <a:latin typeface="+mn-ea"/>
                <a:cs typeface="メイリオ" pitchFamily="50" charset="-128"/>
              </a:rPr>
              <a:t>년</a:t>
            </a:r>
            <a:r>
              <a:rPr lang="en-US" altLang="ja-JP" sz="2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25</a:t>
            </a:r>
            <a:r>
              <a:rPr lang="ko-KR" altLang="en-US" sz="280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만엔급여보장</a:t>
            </a:r>
            <a:r>
              <a:rPr lang="en-US" altLang="ja-JP" sz="2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》</a:t>
            </a:r>
            <a:endParaRPr lang="en-US" altLang="ja-JP" sz="2800" dirty="0">
              <a:solidFill>
                <a:srgbClr val="FF0000"/>
              </a:solidFill>
              <a:latin typeface="+mn-ea"/>
              <a:cs typeface="メイリオ" pitchFamily="50" charset="-128"/>
            </a:endParaRPr>
          </a:p>
          <a:p>
            <a:pPr defTabSz="914400"/>
            <a:endParaRPr lang="en-US" altLang="ja-JP" sz="1800" dirty="0">
              <a:solidFill>
                <a:schemeClr val="accent4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lang="ko-KR" altLang="en-US" sz="1800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휴일</a:t>
            </a:r>
            <a:endParaRPr lang="en-US" altLang="ja-JP" sz="1800" u="sng" dirty="0">
              <a:solidFill>
                <a:schemeClr val="accent4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accent4">
                    <a:lumMod val="75000"/>
                  </a:schemeClr>
                </a:solidFill>
                <a:latin typeface="+mn-ea"/>
                <a:cs typeface="メイリオ" pitchFamily="50" charset="-128"/>
              </a:rPr>
              <a:t> 　</a:t>
            </a:r>
            <a:r>
              <a:rPr lang="ko-KR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주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2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일</a:t>
            </a:r>
            <a:r>
              <a:rPr lang="ko-KR" altLang="en-US" sz="180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제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b="1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lang="ko-KR" altLang="en-US" sz="1800" b="1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유급휴가</a:t>
            </a:r>
            <a:endParaRPr lang="en-US" altLang="ko-KR" sz="1800" b="1" u="sng" dirty="0" smtClean="0">
              <a:solidFill>
                <a:schemeClr val="tx1"/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 smtClean="0">
                <a:solidFill>
                  <a:schemeClr val="accent4">
                    <a:lumMod val="75000"/>
                  </a:schemeClr>
                </a:solidFill>
                <a:latin typeface="+mn-ea"/>
                <a:cs typeface="メイリオ" pitchFamily="50" charset="-128"/>
              </a:rPr>
              <a:t> </a:t>
            </a:r>
            <a:r>
              <a:rPr lang="ja-JP" altLang="en-US" sz="1800" dirty="0">
                <a:solidFill>
                  <a:schemeClr val="accent4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근속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0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년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6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개월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</a:t>
            </a:r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・・・ </a:t>
            </a:r>
            <a: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10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日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부여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근속 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1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년 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6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개월 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・・・ </a:t>
            </a:r>
            <a: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+11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日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부여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근속 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2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년 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6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개월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</a:t>
            </a:r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・・・ </a:t>
            </a:r>
            <a: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+12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日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부여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  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근속 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3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년 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6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개월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</a:t>
            </a:r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・・・ </a:t>
            </a:r>
            <a: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+14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日</a:t>
            </a:r>
            <a:r>
              <a:rPr lang="ko-KR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부여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endParaRPr lang="ja-JP" altLang="ja-JP" sz="1800" dirty="0">
              <a:solidFill>
                <a:schemeClr val="accent4">
                  <a:lumMod val="75000"/>
                </a:schemeClr>
              </a:solidFill>
              <a:latin typeface="+mn-ea"/>
              <a:cs typeface="メイリオ" pitchFamily="50" charset="-128"/>
            </a:endParaRPr>
          </a:p>
        </p:txBody>
      </p:sp>
      <p:sp>
        <p:nvSpPr>
          <p:cNvPr id="8" name="正方形/長方形 4"/>
          <p:cNvSpPr>
            <a:spLocks noChangeArrowheads="1"/>
          </p:cNvSpPr>
          <p:nvPr/>
        </p:nvSpPr>
        <p:spPr bwMode="auto">
          <a:xfrm>
            <a:off x="5079999" y="1582586"/>
            <a:ext cx="4057879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r>
              <a:rPr lang="ja-JP" altLang="en-US" sz="1800" b="1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lang="ko-KR" altLang="en-US" sz="1800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대우</a:t>
            </a:r>
            <a:endParaRPr lang="en-US" altLang="ja-JP" sz="1800" u="sng" dirty="0">
              <a:solidFill>
                <a:schemeClr val="accent4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accent4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err="1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승급년</a:t>
            </a:r>
            <a:r>
              <a:rPr lang="en-US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2</a:t>
            </a:r>
            <a:r>
              <a:rPr lang="ko-KR" altLang="en-US" sz="180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회</a:t>
            </a:r>
            <a:r>
              <a:rPr lang="ja-JP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（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4</a:t>
            </a:r>
            <a:r>
              <a:rPr lang="ja-JP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月・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10</a:t>
            </a:r>
            <a:r>
              <a:rPr lang="ja-JP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月</a:t>
            </a:r>
            <a:r>
              <a:rPr lang="ja-JP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）</a:t>
            </a:r>
            <a:r>
              <a:rPr lang="ko-KR" altLang="en-US" sz="14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급여</a:t>
            </a:r>
            <a:r>
              <a:rPr lang="ja-JP" altLang="en-US" sz="14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１００</a:t>
            </a:r>
            <a:r>
              <a:rPr lang="ja-JP" altLang="en-US" sz="14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％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/>
            </a:r>
            <a:b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</a:br>
            <a:r>
              <a:rPr lang="ja-JP" altLang="en-US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err="1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상여년</a:t>
            </a:r>
            <a:r>
              <a:rPr lang="en-US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2</a:t>
            </a:r>
            <a:r>
              <a:rPr lang="ko-KR" altLang="en-US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회</a:t>
            </a:r>
            <a:r>
              <a:rPr lang="ja-JP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（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8</a:t>
            </a:r>
            <a:r>
              <a:rPr lang="ja-JP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月・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1</a:t>
            </a:r>
            <a:r>
              <a:rPr lang="ja-JP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月）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/>
            </a:r>
            <a:b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</a:br>
            <a:r>
              <a:rPr lang="ja-JP" altLang="en-US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결산상여    </a:t>
            </a:r>
            <a:r>
              <a:rPr lang="en-US" altLang="ko-KR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(</a:t>
            </a:r>
            <a:r>
              <a:rPr lang="en-US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9</a:t>
            </a:r>
            <a:r>
              <a:rPr lang="ja-JP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月</a:t>
            </a:r>
            <a:r>
              <a:rPr lang="en-US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)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/>
            </a:r>
            <a:b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</a:br>
            <a:r>
              <a:rPr lang="ja-JP" altLang="en-US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교통비</a:t>
            </a:r>
            <a:r>
              <a:rPr lang="en-US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50,000</a:t>
            </a:r>
            <a:r>
              <a:rPr lang="ja-JP" altLang="ja-JP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円</a:t>
            </a:r>
            <a:r>
              <a:rPr lang="ko-KR" altLang="en-US" sz="18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까지 지급</a:t>
            </a:r>
            <a: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  <a:t/>
            </a:r>
            <a:br>
              <a:rPr lang="en-US" altLang="ja-JP" sz="1800" dirty="0">
                <a:solidFill>
                  <a:srgbClr val="FF0000"/>
                </a:solidFill>
                <a:latin typeface="+mn-ea"/>
                <a:cs typeface="メイリオ" pitchFamily="50" charset="-128"/>
              </a:rPr>
            </a:br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임원수당</a:t>
            </a:r>
            <a:endParaRPr lang="en-US" altLang="ko-KR" sz="1800" dirty="0" smtClean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endParaRPr lang="en-US" altLang="ja-JP" sz="1800" b="1" u="sng" dirty="0">
              <a:solidFill>
                <a:schemeClr val="tx1"/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b="1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■</a:t>
            </a:r>
            <a:r>
              <a:rPr lang="ko-KR" altLang="en-US" sz="1800" b="1" u="sng" dirty="0" smtClean="0">
                <a:solidFill>
                  <a:schemeClr val="tx1"/>
                </a:solidFill>
                <a:latin typeface="+mn-ea"/>
                <a:cs typeface="メイリオ" pitchFamily="50" charset="-128"/>
              </a:rPr>
              <a:t>복리후생</a:t>
            </a:r>
            <a:endParaRPr lang="en-US" altLang="ja-JP" sz="1800" b="1" u="sng" dirty="0">
              <a:solidFill>
                <a:schemeClr val="accent4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accent4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accent4">
                    <a:lumMod val="75000"/>
                  </a:schemeClr>
                </a:solidFill>
                <a:latin typeface="+mn-ea"/>
                <a:cs typeface="メイリオ" pitchFamily="50" charset="-128"/>
              </a:rPr>
              <a:t>사회보험완비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 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（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고용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</a:t>
            </a:r>
            <a:r>
              <a:rPr lang="ko-KR" altLang="en-US" sz="1800" dirty="0" err="1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노재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건강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후생연금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）</a:t>
            </a:r>
            <a: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/>
            </a:r>
            <a:br>
              <a:rPr lang="en-US" altLang="ja-JP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</a:br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자격취득지원제도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육아휴가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（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최대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3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년까지가능</a:t>
            </a:r>
            <a:r>
              <a:rPr lang="ja-JP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）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32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사내</a:t>
            </a:r>
            <a:r>
              <a:rPr lang="ja-JP" altLang="en-US" sz="32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ＦＡ</a:t>
            </a:r>
            <a:r>
              <a:rPr lang="ko-KR" altLang="en-US" sz="3200" dirty="0" smtClean="0">
                <a:solidFill>
                  <a:srgbClr val="FF0000"/>
                </a:solidFill>
                <a:latin typeface="+mn-ea"/>
                <a:cs typeface="メイリオ" pitchFamily="50" charset="-128"/>
              </a:rPr>
              <a:t>제도</a:t>
            </a:r>
            <a:endParaRPr lang="en-US" altLang="ja-JP" sz="3200" dirty="0">
              <a:solidFill>
                <a:srgbClr val="FF0000"/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사원주식제도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  <a:p>
            <a:pPr defTabSz="914400"/>
            <a:r>
              <a:rPr lang="ja-JP" altLang="en-US" sz="1800" dirty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　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  <a:latin typeface="+mn-ea"/>
                <a:cs typeface="メイリオ" pitchFamily="50" charset="-128"/>
              </a:rPr>
              <a:t>스톡옵션제도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  <a:latin typeface="+mn-ea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798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19" y="5252936"/>
            <a:ext cx="2411981" cy="16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1756429" y="176210"/>
            <a:ext cx="724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입사</a:t>
            </a:r>
            <a:r>
              <a:rPr lang="en-US" altLang="ko-KR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1</a:t>
            </a:r>
            <a:r>
              <a:rPr lang="ko-KR" altLang="en-US" sz="3200" kern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년차의 연봉</a:t>
            </a:r>
            <a:endParaRPr lang="en-US" altLang="ja-JP" sz="32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8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（</a:t>
            </a:r>
            <a:r>
              <a:rPr lang="ko-KR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보너스 포함</a:t>
            </a:r>
            <a:r>
              <a:rPr lang="ja-JP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・</a:t>
            </a:r>
            <a:r>
              <a:rPr lang="ko-KR" altLang="en-US" sz="2400" kern="0" dirty="0" smtClean="0">
                <a:solidFill>
                  <a:srgbClr val="FF0000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승급 미포함</a:t>
            </a:r>
            <a:r>
              <a:rPr lang="ja-JP" altLang="en-US" sz="2400" kern="0" dirty="0" smtClean="0">
                <a:solidFill>
                  <a:srgbClr val="FF0000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・</a:t>
            </a:r>
            <a:r>
              <a:rPr lang="ko-KR" altLang="en-US" sz="2400" kern="0" dirty="0" smtClean="0">
                <a:solidFill>
                  <a:srgbClr val="FF0000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수당 미포함</a:t>
            </a:r>
            <a:r>
              <a:rPr lang="ja-JP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）</a:t>
            </a:r>
            <a:endParaRPr lang="ja-JP" altLang="en-US" sz="24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  <p:grpSp>
        <p:nvGrpSpPr>
          <p:cNvPr id="9" name="グループ化 8"/>
          <p:cNvGrpSpPr/>
          <p:nvPr/>
        </p:nvGrpSpPr>
        <p:grpSpPr>
          <a:xfrm>
            <a:off x="248247" y="1567543"/>
            <a:ext cx="8750610" cy="914400"/>
            <a:chOff x="248247" y="1567543"/>
            <a:chExt cx="8750610" cy="914400"/>
          </a:xfrm>
        </p:grpSpPr>
        <p:sp>
          <p:nvSpPr>
            <p:cNvPr id="4" name="正方形/長方形 3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248247" y="1712686"/>
              <a:ext cx="8750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dirty="0" smtClean="0">
                  <a:solidFill>
                    <a:sysClr val="windowText" lastClr="000000"/>
                  </a:solidFill>
                </a:rPr>
                <a:t>220</a:t>
              </a:r>
              <a:r>
                <a:rPr kumimoji="1" lang="ko-KR" altLang="en-US" sz="3200" smtClean="0">
                  <a:solidFill>
                    <a:sysClr val="windowText" lastClr="000000"/>
                  </a:solidFill>
                </a:rPr>
                <a:t>만엔</a:t>
              </a:r>
              <a:endParaRPr kumimoji="1" lang="ja-JP" altLang="en-US" sz="320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0" y="2628900"/>
            <a:ext cx="1478643" cy="115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1560783" y="2905709"/>
            <a:ext cx="41030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교통비</a:t>
            </a:r>
            <a:r>
              <a:rPr lang="ja-JP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・</a:t>
            </a:r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잔업수당</a:t>
            </a:r>
            <a:r>
              <a:rPr lang="ja-JP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・</a:t>
            </a:r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승급</a:t>
            </a:r>
            <a:endParaRPr lang="ja-JP" altLang="en-US" sz="32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5663852" y="2735742"/>
            <a:ext cx="2957634" cy="914400"/>
            <a:chOff x="5663852" y="2735742"/>
            <a:chExt cx="2957634" cy="914400"/>
          </a:xfrm>
        </p:grpSpPr>
        <p:sp>
          <p:nvSpPr>
            <p:cNvPr id="11" name="正方形/長方形 10"/>
            <p:cNvSpPr/>
            <p:nvPr/>
          </p:nvSpPr>
          <p:spPr bwMode="auto">
            <a:xfrm>
              <a:off x="5663852" y="2735742"/>
              <a:ext cx="2957634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5888159" y="2900554"/>
              <a:ext cx="250902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ja-JP" altLang="en-US" sz="3200" dirty="0">
                  <a:solidFill>
                    <a:sysClr val="windowText" lastClr="000000"/>
                  </a:solidFill>
                </a:rPr>
                <a:t>（</a:t>
              </a:r>
              <a:r>
                <a:rPr kumimoji="1" lang="en-US" altLang="ja-JP" sz="3200" dirty="0" smtClean="0">
                  <a:solidFill>
                    <a:sysClr val="windowText" lastClr="000000"/>
                  </a:solidFill>
                </a:rPr>
                <a:t>260</a:t>
              </a:r>
              <a:r>
                <a:rPr kumimoji="1" lang="ko-KR" altLang="en-US" sz="3200" smtClean="0">
                  <a:solidFill>
                    <a:sysClr val="windowText" lastClr="000000"/>
                  </a:solidFill>
                </a:rPr>
                <a:t>만엔</a:t>
              </a:r>
              <a:r>
                <a:rPr kumimoji="1" lang="ja-JP" altLang="en-US" sz="3200" dirty="0" smtClean="0">
                  <a:solidFill>
                    <a:sysClr val="windowText" lastClr="000000"/>
                  </a:solidFill>
                </a:rPr>
                <a:t>）</a:t>
              </a:r>
              <a:endParaRPr kumimoji="1" lang="ja-JP" altLang="en-US" sz="3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1484994" y="4506061"/>
            <a:ext cx="4913875" cy="1689556"/>
            <a:chOff x="4938734" y="2735742"/>
            <a:chExt cx="4480360" cy="1689556"/>
          </a:xfrm>
          <a:solidFill>
            <a:srgbClr val="FFCCFF"/>
          </a:solidFill>
        </p:grpSpPr>
        <p:sp>
          <p:nvSpPr>
            <p:cNvPr id="17" name="正方形/長方形 16"/>
            <p:cNvSpPr/>
            <p:nvPr/>
          </p:nvSpPr>
          <p:spPr bwMode="auto">
            <a:xfrm>
              <a:off x="4938734" y="2735742"/>
              <a:ext cx="4480360" cy="168955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4978463" y="2900554"/>
              <a:ext cx="4374463" cy="138499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ja-JP" altLang="en-US" sz="2800" dirty="0" smtClean="0">
                  <a:solidFill>
                    <a:sysClr val="windowText" lastClr="000000"/>
                  </a:solidFill>
                </a:rPr>
                <a:t>（</a:t>
              </a:r>
              <a:r>
                <a:rPr kumimoji="1" lang="ko-KR" altLang="en-US" sz="2800" dirty="0" smtClean="0">
                  <a:solidFill>
                    <a:sysClr val="windowText" lastClr="000000"/>
                  </a:solidFill>
                </a:rPr>
                <a:t>월</a:t>
              </a:r>
              <a:r>
                <a:rPr kumimoji="1" lang="ja-JP" altLang="en-US" sz="2800" dirty="0" smtClean="0">
                  <a:solidFill>
                    <a:sysClr val="windowText" lastClr="000000"/>
                  </a:solidFill>
                </a:rPr>
                <a:t>４</a:t>
              </a:r>
              <a:r>
                <a:rPr kumimoji="1" lang="ko-KR" altLang="en-US" sz="2800" dirty="0" smtClean="0">
                  <a:solidFill>
                    <a:sysClr val="windowText" lastClr="000000"/>
                  </a:solidFill>
                </a:rPr>
                <a:t>만엔</a:t>
              </a:r>
              <a:r>
                <a:rPr kumimoji="1" lang="ja-JP" altLang="en-US" sz="2800" dirty="0" smtClean="0">
                  <a:solidFill>
                    <a:sysClr val="windowText" lastClr="000000"/>
                  </a:solidFill>
                </a:rPr>
                <a:t>）（</a:t>
              </a:r>
              <a:r>
                <a:rPr kumimoji="1" lang="ko-KR" altLang="en-US" sz="2800" dirty="0">
                  <a:solidFill>
                    <a:sysClr val="windowText" lastClr="000000"/>
                  </a:solidFill>
                </a:rPr>
                <a:t>년</a:t>
              </a:r>
              <a:r>
                <a:rPr kumimoji="1" lang="en-US" altLang="ja-JP" sz="2800" dirty="0" smtClean="0">
                  <a:solidFill>
                    <a:sysClr val="windowText" lastClr="000000"/>
                  </a:solidFill>
                </a:rPr>
                <a:t>48</a:t>
              </a:r>
              <a:r>
                <a:rPr kumimoji="1" lang="ko-KR" altLang="en-US" sz="2800" smtClean="0">
                  <a:solidFill>
                    <a:sysClr val="windowText" lastClr="000000"/>
                  </a:solidFill>
                </a:rPr>
                <a:t>만엔</a:t>
              </a:r>
              <a:r>
                <a:rPr kumimoji="1" lang="ja-JP" altLang="en-US" sz="2800" dirty="0" smtClean="0">
                  <a:solidFill>
                    <a:sysClr val="windowText" lastClr="000000"/>
                  </a:solidFill>
                </a:rPr>
                <a:t>）</a:t>
              </a:r>
              <a:endParaRPr kumimoji="1" lang="en-US" altLang="ja-JP" sz="2800" dirty="0" smtClean="0">
                <a:solidFill>
                  <a:sysClr val="windowText" lastClr="000000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ko-KR" altLang="en-US" sz="2800" dirty="0" smtClean="0">
                  <a:solidFill>
                    <a:sysClr val="windowText" lastClr="000000"/>
                  </a:solidFill>
                </a:rPr>
                <a:t>기숙사</a:t>
              </a:r>
              <a:r>
                <a:rPr kumimoji="1" lang="ko-KR" altLang="en-US" sz="2800" dirty="0" smtClean="0">
                  <a:solidFill>
                    <a:sysClr val="windowText" lastClr="000000"/>
                  </a:solidFill>
                </a:rPr>
                <a:t>비</a:t>
              </a:r>
              <a:r>
                <a:rPr kumimoji="1" lang="ko-KR" altLang="en-US" sz="2800" dirty="0" smtClean="0">
                  <a:solidFill>
                    <a:sysClr val="windowText" lastClr="000000"/>
                  </a:solidFill>
                </a:rPr>
                <a:t> 회사부담</a:t>
              </a:r>
              <a:endParaRPr kumimoji="1" lang="ja-JP" altLang="en-US" sz="2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テキスト ボックス 18"/>
          <p:cNvSpPr txBox="1"/>
          <p:nvPr/>
        </p:nvSpPr>
        <p:spPr>
          <a:xfrm>
            <a:off x="4446383" y="3757931"/>
            <a:ext cx="4697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kern="0" dirty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월</a:t>
            </a:r>
            <a:r>
              <a:rPr lang="en-US" altLang="ja-JP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22</a:t>
            </a:r>
            <a:r>
              <a:rPr lang="ko-KR" altLang="en-US" sz="3200" kern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만엔</a:t>
            </a:r>
            <a:r>
              <a:rPr lang="ja-JP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（</a:t>
            </a:r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연봉</a:t>
            </a:r>
            <a:r>
              <a:rPr lang="ja-JP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）</a:t>
            </a:r>
            <a:endParaRPr lang="ja-JP" altLang="en-US" sz="32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691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sz="4000" dirty="0" smtClean="0"/>
              <a:t>기숙사 완비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37720" y="1538287"/>
            <a:ext cx="7006280" cy="1476761"/>
          </a:xfrm>
          <a:solidFill>
            <a:srgbClr val="FFFF3F"/>
          </a:solidFill>
        </p:spPr>
        <p:txBody>
          <a:bodyPr/>
          <a:lstStyle/>
          <a:p>
            <a:pPr marL="0" indent="0">
              <a:buNone/>
            </a:pPr>
            <a:r>
              <a:rPr lang="ja-JP" altLang="en-US" sz="2000" b="1" dirty="0" smtClean="0"/>
              <a:t>■</a:t>
            </a:r>
            <a:r>
              <a:rPr lang="ko-KR" altLang="en-US" sz="2000" b="1" dirty="0" smtClean="0"/>
              <a:t>보증금</a:t>
            </a:r>
            <a:r>
              <a:rPr lang="ja-JP" altLang="ja-JP" sz="2000" b="1" dirty="0" smtClean="0"/>
              <a:t>：</a:t>
            </a:r>
            <a:r>
              <a:rPr lang="en-US" altLang="ja-JP" sz="2000" b="1" dirty="0" smtClean="0"/>
              <a:t>0</a:t>
            </a:r>
            <a:r>
              <a:rPr lang="ko-KR" altLang="en-US" sz="2000" b="1" dirty="0"/>
              <a:t>엔</a:t>
            </a:r>
            <a:endParaRPr lang="ja-JP" altLang="ja-JP" sz="2000" b="1" dirty="0"/>
          </a:p>
          <a:p>
            <a:pPr marL="0" indent="0">
              <a:buNone/>
            </a:pPr>
            <a:r>
              <a:rPr lang="ja-JP" altLang="en-US" sz="2000" b="1" dirty="0" smtClean="0"/>
              <a:t>■</a:t>
            </a:r>
            <a:r>
              <a:rPr lang="ko-KR" altLang="en-US" sz="2000" b="1" dirty="0" smtClean="0"/>
              <a:t>자기부담월세</a:t>
            </a:r>
            <a:r>
              <a:rPr lang="ja-JP" altLang="en-US" sz="2000" b="1" dirty="0" smtClean="0"/>
              <a:t>：</a:t>
            </a:r>
            <a:r>
              <a:rPr lang="en-US" altLang="ja-JP" sz="2000" b="1" dirty="0" smtClean="0"/>
              <a:t>30,000</a:t>
            </a:r>
            <a:r>
              <a:rPr lang="ko-KR" altLang="en-US" sz="2000" b="1"/>
              <a:t>엔</a:t>
            </a:r>
            <a:r>
              <a:rPr lang="en-US" altLang="ja-JP" sz="2000" b="1" dirty="0" smtClean="0"/>
              <a:t>/</a:t>
            </a:r>
            <a:r>
              <a:rPr lang="ko-KR" altLang="en-US" sz="2000" b="1" dirty="0"/>
              <a:t>월</a:t>
            </a:r>
            <a:endParaRPr lang="ja-JP" altLang="ja-JP" sz="2000" b="1" dirty="0"/>
          </a:p>
          <a:p>
            <a:pPr marL="0" indent="0">
              <a:buNone/>
            </a:pPr>
            <a:r>
              <a:rPr lang="ja-JP" altLang="en-US" sz="2000" b="1" dirty="0" smtClean="0"/>
              <a:t>■</a:t>
            </a:r>
            <a:r>
              <a:rPr lang="ko-KR" altLang="en-US" sz="2000" b="1" dirty="0" smtClean="0"/>
              <a:t>수도</a:t>
            </a:r>
            <a:r>
              <a:rPr lang="en-US" altLang="ko-KR" sz="2000" b="1" dirty="0" smtClean="0"/>
              <a:t>,</a:t>
            </a:r>
            <a:r>
              <a:rPr lang="ko-KR" altLang="en-US" sz="2000" b="1" smtClean="0"/>
              <a:t>가스</a:t>
            </a:r>
            <a:r>
              <a:rPr lang="en-US" altLang="ko-KR" sz="2000" b="1" dirty="0" smtClean="0"/>
              <a:t>,</a:t>
            </a:r>
            <a:r>
              <a:rPr lang="ko-KR" altLang="en-US" sz="2000" b="1" smtClean="0"/>
              <a:t>전기세</a:t>
            </a:r>
            <a:r>
              <a:rPr lang="ja-JP" altLang="ja-JP" sz="2000" b="1" dirty="0" smtClean="0"/>
              <a:t>：</a:t>
            </a:r>
            <a:r>
              <a:rPr lang="ko-KR" altLang="en-US" sz="2000" b="1" dirty="0" smtClean="0"/>
              <a:t>정액 </a:t>
            </a:r>
            <a:r>
              <a:rPr lang="ko-KR" altLang="en-US" sz="2000" b="1" dirty="0" smtClean="0"/>
              <a:t>약</a:t>
            </a:r>
            <a:r>
              <a:rPr lang="en-US" altLang="ja-JP" sz="2000" b="1" dirty="0" smtClean="0"/>
              <a:t>10,000</a:t>
            </a:r>
            <a:r>
              <a:rPr lang="ko-KR" altLang="en-US" sz="2000" b="1"/>
              <a:t>엔</a:t>
            </a:r>
            <a:r>
              <a:rPr lang="en-US" altLang="ja-JP" sz="2000" b="1" dirty="0" smtClean="0"/>
              <a:t>/</a:t>
            </a:r>
            <a:r>
              <a:rPr lang="ko-KR" altLang="en-US" sz="2000" b="1"/>
              <a:t>월</a:t>
            </a:r>
            <a:r>
              <a:rPr lang="ja-JP" altLang="en-US" sz="1800" b="1" dirty="0" smtClean="0"/>
              <a:t>（</a:t>
            </a:r>
            <a:r>
              <a:rPr lang="en-US" altLang="ja-JP" sz="1800" b="1" dirty="0" err="1" smtClean="0"/>
              <a:t>wi-fi</a:t>
            </a:r>
            <a:r>
              <a:rPr lang="ko-KR" altLang="en-US" sz="1800" b="1" smtClean="0"/>
              <a:t>포함</a:t>
            </a:r>
            <a:r>
              <a:rPr lang="ja-JP" altLang="en-US" sz="1800" b="1" dirty="0" smtClean="0"/>
              <a:t>）</a:t>
            </a:r>
            <a:endParaRPr lang="en-US" altLang="ja-JP" sz="1800" b="1" dirty="0"/>
          </a:p>
          <a:p>
            <a:pPr marL="0" indent="0">
              <a:buNone/>
            </a:pPr>
            <a:r>
              <a:rPr lang="ja-JP" altLang="en-US" sz="2000" b="1" dirty="0" smtClean="0"/>
              <a:t>■</a:t>
            </a:r>
            <a:r>
              <a:rPr lang="ko-KR" altLang="en-US" sz="2000" b="1" dirty="0" smtClean="0"/>
              <a:t>지역</a:t>
            </a:r>
            <a:r>
              <a:rPr lang="ja-JP" altLang="ja-JP" sz="2000" b="1" dirty="0" smtClean="0"/>
              <a:t>：</a:t>
            </a:r>
            <a:r>
              <a:rPr lang="ko-KR" altLang="en-US" sz="2000" b="1" dirty="0" smtClean="0"/>
              <a:t>도쿄도내</a:t>
            </a:r>
            <a:r>
              <a:rPr lang="ja-JP" altLang="ja-JP" sz="1800" b="1" dirty="0" smtClean="0"/>
              <a:t>（</a:t>
            </a:r>
            <a:r>
              <a:rPr lang="ko-KR" altLang="en-US" sz="1800" b="1" dirty="0" smtClean="0"/>
              <a:t>주로 </a:t>
            </a:r>
            <a:r>
              <a:rPr lang="en-US" altLang="ja-JP" sz="1800" b="1" dirty="0" smtClean="0"/>
              <a:t>23</a:t>
            </a:r>
            <a:r>
              <a:rPr lang="ko-KR" altLang="en-US" sz="1800" b="1" smtClean="0"/>
              <a:t>구내</a:t>
            </a:r>
            <a:r>
              <a:rPr lang="ja-JP" altLang="ja-JP" sz="1800" b="1" dirty="0" smtClean="0"/>
              <a:t>）</a:t>
            </a:r>
            <a:endParaRPr lang="ja-JP" altLang="ja-JP" sz="1800" b="1" dirty="0"/>
          </a:p>
          <a:p>
            <a:pPr marL="0" indent="0">
              <a:buNone/>
            </a:pPr>
            <a:endParaRPr lang="en-US" altLang="ja-JP" sz="2000" b="1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255" y="4349581"/>
            <a:ext cx="2623752" cy="196781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8"/>
          <a:stretch/>
        </p:blipFill>
        <p:spPr>
          <a:xfrm>
            <a:off x="1147763" y="4341916"/>
            <a:ext cx="3263599" cy="1979988"/>
          </a:xfrm>
          <a:prstGeom prst="rect">
            <a:avLst/>
          </a:prstGeom>
        </p:spPr>
      </p:pic>
      <p:sp>
        <p:nvSpPr>
          <p:cNvPr id="8" name="コンテンツ プレースホルダー 2"/>
          <p:cNvSpPr txBox="1">
            <a:spLocks/>
          </p:cNvSpPr>
          <p:nvPr/>
        </p:nvSpPr>
        <p:spPr bwMode="auto">
          <a:xfrm>
            <a:off x="2129482" y="3111721"/>
            <a:ext cx="6826894" cy="1040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Char char="–"/>
              <a:defRPr sz="16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Char char="»"/>
              <a:defRPr sz="16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열쇠 달린 </a:t>
            </a:r>
            <a:r>
              <a:rPr lang="en-US" altLang="ko-KR" sz="18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</a:rPr>
              <a:t>인실</a:t>
            </a:r>
            <a:r>
              <a:rPr lang="en-US" altLang="ko-KR" sz="18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</a:rPr>
              <a:t>가구가전포함</a:t>
            </a:r>
            <a:r>
              <a:rPr lang="en-US" altLang="ko-KR" sz="18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ko-KR" altLang="en-US" sz="1800" smtClean="0">
                <a:solidFill>
                  <a:schemeClr val="bg2">
                    <a:lumMod val="75000"/>
                  </a:schemeClr>
                </a:solidFill>
              </a:rPr>
              <a:t>청소업체비 포함</a:t>
            </a:r>
            <a:endParaRPr lang="en-US" altLang="ja-JP" sz="1800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buFontTx/>
              <a:buNone/>
            </a:pP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（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액정</a:t>
            </a:r>
            <a:r>
              <a:rPr lang="en-US" altLang="ja-JP" sz="1800" dirty="0" smtClean="0">
                <a:solidFill>
                  <a:schemeClr val="bg2">
                    <a:lumMod val="75000"/>
                  </a:schemeClr>
                </a:solidFill>
              </a:rPr>
              <a:t>TV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냉장고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침대프레임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에어컨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장롱 등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）</a:t>
            </a:r>
            <a:endParaRPr lang="ja-JP" altLang="ja-JP" sz="1800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buFontTx/>
              <a:buNone/>
            </a:pP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공동공간에는 부엌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화장실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샤워실</a:t>
            </a:r>
            <a:r>
              <a:rPr lang="ja-JP" altLang="ja-JP" sz="1800" dirty="0" smtClean="0">
                <a:solidFill>
                  <a:schemeClr val="bg2">
                    <a:lumMod val="75000"/>
                  </a:schemeClr>
                </a:solidFill>
              </a:rPr>
              <a:t>・</a:t>
            </a:r>
            <a:r>
              <a:rPr lang="ko-KR" altLang="en-US" sz="1800" dirty="0" smtClean="0">
                <a:solidFill>
                  <a:schemeClr val="bg2">
                    <a:lumMod val="75000"/>
                  </a:schemeClr>
                </a:solidFill>
              </a:rPr>
              <a:t>세탁기</a:t>
            </a:r>
            <a:endParaRPr lang="ja-JP" altLang="ja-JP" sz="1800" dirty="0">
              <a:solidFill>
                <a:schemeClr val="bg2">
                  <a:lumMod val="75000"/>
                </a:schemeClr>
              </a:solidFill>
            </a:endParaRPr>
          </a:p>
          <a:p>
            <a:endParaRPr kumimoji="1" lang="ja-JP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396398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起業開発研究所\資料\SMLハウス写真\沼袋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3421627"/>
            <a:ext cx="4581829" cy="3436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起業開発研究所\資料\SMLハウス写真\大塚３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81832" y="1"/>
            <a:ext cx="4562168" cy="342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36" y="296863"/>
            <a:ext cx="1280709" cy="8496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E:\起業開発研究所\資料\SMLハウス写真\小竹２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"/>
            <a:ext cx="4581830" cy="343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606" y="296863"/>
            <a:ext cx="1138408" cy="8496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E:\起業開発研究所\資料\SMLハウス写真\板橋本町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62169" y="3421626"/>
            <a:ext cx="4581831" cy="34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36" y="3718489"/>
            <a:ext cx="1280709" cy="8496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607" y="3718489"/>
            <a:ext cx="1138408" cy="7774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76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7" y="196622"/>
            <a:ext cx="24098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143472" y="1239818"/>
            <a:ext cx="8750610" cy="884257"/>
            <a:chOff x="248247" y="1567543"/>
            <a:chExt cx="8750610" cy="914400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248247" y="1712686"/>
              <a:ext cx="8750610" cy="604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기숙사</a:t>
              </a:r>
              <a:r>
                <a:rPr kumimoji="1" lang="ja-JP" altLang="en-US" sz="3200" dirty="0" smtClean="0">
                  <a:solidFill>
                    <a:sysClr val="windowText" lastClr="000000"/>
                  </a:solidFill>
                </a:rPr>
                <a:t>⇔</a:t>
              </a:r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직장의 거리</a:t>
              </a:r>
              <a:r>
                <a:rPr kumimoji="1" lang="ja-JP" altLang="en-US" sz="3200" dirty="0" smtClean="0">
                  <a:solidFill>
                    <a:sysClr val="windowText" lastClr="000000"/>
                  </a:solidFill>
                </a:rPr>
                <a:t>：</a:t>
              </a:r>
              <a:r>
                <a:rPr kumimoji="1" lang="ko-KR" altLang="en-US" sz="3200" dirty="0" smtClean="0">
                  <a:solidFill>
                    <a:srgbClr val="FF0000"/>
                  </a:solidFill>
                </a:rPr>
                <a:t>되도록</a:t>
              </a:r>
              <a:r>
                <a:rPr kumimoji="1" lang="ko-KR" altLang="en-US" sz="3200" dirty="0" smtClean="0">
                  <a:solidFill>
                    <a:srgbClr val="FF0000"/>
                  </a:solidFill>
                </a:rPr>
                <a:t> </a:t>
              </a:r>
              <a:r>
                <a:rPr kumimoji="1" lang="en-US" altLang="ja-JP" sz="3200" dirty="0" smtClean="0">
                  <a:solidFill>
                    <a:sysClr val="windowText" lastClr="000000"/>
                  </a:solidFill>
                </a:rPr>
                <a:t>1</a:t>
              </a:r>
              <a:r>
                <a:rPr kumimoji="1" lang="ko-KR" altLang="en-US" sz="3200" smtClean="0">
                  <a:solidFill>
                    <a:sysClr val="windowText" lastClr="000000"/>
                  </a:solidFill>
                </a:rPr>
                <a:t>시간</a:t>
              </a:r>
              <a:endParaRPr kumimoji="1" lang="ja-JP" altLang="en-US" sz="320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57" y="2541683"/>
            <a:ext cx="1610044" cy="12016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824" y="2420227"/>
            <a:ext cx="1841805" cy="1296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593" y="2417112"/>
            <a:ext cx="1290638" cy="134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" y="3926578"/>
            <a:ext cx="16573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986" y="2446433"/>
            <a:ext cx="1731417" cy="1296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右矢印 7"/>
          <p:cNvSpPr/>
          <p:nvPr/>
        </p:nvSpPr>
        <p:spPr bwMode="auto">
          <a:xfrm>
            <a:off x="1743075" y="2860332"/>
            <a:ext cx="1624012" cy="73579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600" dirty="0" smtClean="0">
                <a:solidFill>
                  <a:srgbClr val="000000"/>
                </a:solidFill>
              </a:rPr>
              <a:t>도보</a:t>
            </a:r>
            <a:r>
              <a:rPr kumimoji="0" lang="en-US" altLang="ja-JP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10~20</a:t>
            </a:r>
            <a:r>
              <a:rPr lang="ko-KR" altLang="en-US" sz="1600" dirty="0">
                <a:solidFill>
                  <a:srgbClr val="000000"/>
                </a:solidFill>
              </a:rPr>
              <a:t>분</a:t>
            </a:r>
            <a:endParaRPr kumimoji="0" lang="ja-JP" altLang="en-US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右矢印 12"/>
          <p:cNvSpPr/>
          <p:nvPr/>
        </p:nvSpPr>
        <p:spPr bwMode="auto">
          <a:xfrm>
            <a:off x="4051910" y="3190784"/>
            <a:ext cx="1951819" cy="73579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600" dirty="0" err="1" smtClean="0">
                <a:solidFill>
                  <a:srgbClr val="000000"/>
                </a:solidFill>
              </a:rPr>
              <a:t>환승</a:t>
            </a:r>
            <a:r>
              <a:rPr lang="ko-KR" altLang="en-US" sz="1600" dirty="0" smtClean="0">
                <a:solidFill>
                  <a:srgbClr val="000000"/>
                </a:solidFill>
              </a:rPr>
              <a:t> 가능성 있음</a:t>
            </a:r>
            <a:endParaRPr kumimoji="0" lang="ja-JP" altLang="en-US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737726" y="4240099"/>
            <a:ext cx="48708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현관에서 회사까지 소요시간이 </a:t>
            </a:r>
            <a:r>
              <a:rPr lang="en-US" altLang="ko-KR" sz="28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1</a:t>
            </a:r>
            <a:r>
              <a:rPr lang="ko-KR" altLang="en-US" sz="2800" kern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시간이 넘을 가능성 있음</a:t>
            </a:r>
            <a:endParaRPr lang="ja-JP" altLang="en-US" sz="28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474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114425" y="1495737"/>
            <a:ext cx="7315200" cy="3477875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400" dirty="0" smtClean="0">
                <a:solidFill>
                  <a:srgbClr val="000000"/>
                </a:solidFill>
              </a:rPr>
              <a:t>입사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1</a:t>
            </a:r>
            <a:r>
              <a:rPr kumimoji="1" lang="ko-KR" altLang="en-US" sz="1400" smtClean="0">
                <a:solidFill>
                  <a:srgbClr val="000000"/>
                </a:solidFill>
              </a:rPr>
              <a:t>년차급여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：</a:t>
            </a:r>
            <a:r>
              <a:rPr kumimoji="1" lang="en-US" altLang="ja-JP" sz="24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19</a:t>
            </a:r>
            <a:r>
              <a:rPr kumimoji="1" lang="ko-KR" altLang="en-US" sz="24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만엔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＋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교통비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＋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연간</a:t>
            </a:r>
            <a:r>
              <a:rPr kumimoji="1" lang="en-US" altLang="ja-JP" sz="1400" dirty="0" smtClean="0">
                <a:solidFill>
                  <a:srgbClr val="000000"/>
                </a:solidFill>
              </a:rPr>
              <a:t>2</a:t>
            </a:r>
            <a:r>
              <a:rPr kumimoji="1" lang="ko-KR" altLang="en-US" sz="1400" smtClean="0">
                <a:solidFill>
                  <a:srgbClr val="000000"/>
                </a:solidFill>
              </a:rPr>
              <a:t>회의 보너스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＋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승급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＋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잔업수당</a:t>
            </a:r>
            <a:endParaRPr kumimoji="1" lang="en-US" altLang="ja-JP" sz="1400" dirty="0" smtClean="0">
              <a:solidFill>
                <a:srgbClr val="000000"/>
              </a:solidFill>
            </a:endParaRPr>
          </a:p>
          <a:p>
            <a:endParaRPr kumimoji="1" lang="en-US" altLang="ja-JP" sz="1400" dirty="0">
              <a:solidFill>
                <a:srgbClr val="000000"/>
              </a:solidFill>
            </a:endParaRPr>
          </a:p>
          <a:p>
            <a:r>
              <a:rPr kumimoji="1" lang="ko-KR" altLang="en-US" sz="1400" dirty="0" smtClean="0">
                <a:solidFill>
                  <a:srgbClr val="000000"/>
                </a:solidFill>
              </a:rPr>
              <a:t>월세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・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수도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/</a:t>
            </a:r>
            <a:r>
              <a:rPr kumimoji="1" lang="ko-KR" altLang="en-US" sz="1400" smtClean="0">
                <a:solidFill>
                  <a:srgbClr val="000000"/>
                </a:solidFill>
              </a:rPr>
              <a:t>전기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/</a:t>
            </a:r>
            <a:r>
              <a:rPr kumimoji="1" lang="ko-KR" altLang="en-US" sz="1400" smtClean="0">
                <a:solidFill>
                  <a:srgbClr val="000000"/>
                </a:solidFill>
              </a:rPr>
              <a:t>가스비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：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　　</a:t>
            </a:r>
            <a:r>
              <a:rPr kumimoji="1" lang="en-US" altLang="ja-JP" sz="2400" dirty="0" smtClean="0">
                <a:solidFill>
                  <a:srgbClr val="000000"/>
                </a:solidFill>
              </a:rPr>
              <a:t>4</a:t>
            </a:r>
            <a:r>
              <a:rPr kumimoji="1" lang="ko-KR" altLang="en-US" sz="2400" smtClean="0">
                <a:solidFill>
                  <a:srgbClr val="000000"/>
                </a:solidFill>
              </a:rPr>
              <a:t>만엔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　</a:t>
            </a:r>
            <a:r>
              <a:rPr kumimoji="1" lang="en-US" altLang="ja-JP" sz="2400" dirty="0" smtClean="0">
                <a:solidFill>
                  <a:srgbClr val="000000"/>
                </a:solidFill>
              </a:rPr>
              <a:t/>
            </a:r>
            <a:br>
              <a:rPr kumimoji="1" lang="en-US" altLang="ja-JP" sz="2400" dirty="0" smtClean="0">
                <a:solidFill>
                  <a:srgbClr val="000000"/>
                </a:solidFill>
              </a:rPr>
            </a:br>
            <a:r>
              <a:rPr kumimoji="1" lang="en-US" altLang="ja-JP" sz="2400" dirty="0" smtClean="0">
                <a:solidFill>
                  <a:srgbClr val="000000"/>
                </a:solidFill>
              </a:rPr>
              <a:t>	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　　</a:t>
            </a:r>
            <a:r>
              <a:rPr kumimoji="1" lang="ja-JP" altLang="en-US" sz="1600" dirty="0" smtClean="0">
                <a:solidFill>
                  <a:srgbClr val="000000"/>
                </a:solidFill>
              </a:rPr>
              <a:t>（</a:t>
            </a:r>
            <a:r>
              <a:rPr kumimoji="1" lang="ko-KR" altLang="en-US" sz="1600" dirty="0" smtClean="0">
                <a:solidFill>
                  <a:srgbClr val="000000"/>
                </a:solidFill>
              </a:rPr>
              <a:t>도쿄월세</a:t>
            </a:r>
            <a:r>
              <a:rPr kumimoji="1" lang="ko-KR" altLang="en-US" sz="1600" dirty="0" smtClean="0">
                <a:solidFill>
                  <a:srgbClr val="000000"/>
                </a:solidFill>
              </a:rPr>
              <a:t>시세</a:t>
            </a:r>
            <a:r>
              <a:rPr kumimoji="1" lang="ja-JP" altLang="en-US" sz="1600" dirty="0" smtClean="0">
                <a:solidFill>
                  <a:srgbClr val="000000"/>
                </a:solidFill>
              </a:rPr>
              <a:t>：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9</a:t>
            </a:r>
            <a:r>
              <a:rPr kumimoji="1" lang="ko-KR" altLang="en-US" sz="1600" smtClean="0">
                <a:solidFill>
                  <a:srgbClr val="FF0000"/>
                </a:solidFill>
              </a:rPr>
              <a:t>만엔</a:t>
            </a:r>
            <a:r>
              <a:rPr kumimoji="1" lang="ja-JP" altLang="en-US" sz="1600" dirty="0" smtClean="0">
                <a:solidFill>
                  <a:srgbClr val="000000"/>
                </a:solidFill>
              </a:rPr>
              <a:t>、</a:t>
            </a:r>
            <a:r>
              <a:rPr kumimoji="1" lang="ja-JP" altLang="en-US" sz="1800" dirty="0" smtClean="0">
                <a:solidFill>
                  <a:srgbClr val="00B050"/>
                </a:solidFill>
              </a:rPr>
              <a:t>会</a:t>
            </a:r>
            <a:r>
              <a:rPr kumimoji="1" lang="ko-KR" altLang="en-US" sz="1800" dirty="0" smtClean="0">
                <a:solidFill>
                  <a:srgbClr val="00B050"/>
                </a:solidFill>
              </a:rPr>
              <a:t>회사부담금월</a:t>
            </a:r>
            <a:r>
              <a:rPr kumimoji="1" lang="en-US" altLang="ja-JP" sz="1800" dirty="0" smtClean="0">
                <a:solidFill>
                  <a:srgbClr val="00B050"/>
                </a:solidFill>
              </a:rPr>
              <a:t>4</a:t>
            </a:r>
            <a:r>
              <a:rPr kumimoji="1" lang="ko-KR" altLang="en-US" sz="1800" smtClean="0">
                <a:solidFill>
                  <a:srgbClr val="00B050"/>
                </a:solidFill>
              </a:rPr>
              <a:t>만엔</a:t>
            </a:r>
            <a:r>
              <a:rPr kumimoji="1" lang="ko-KR" altLang="en-US" sz="1800" smtClean="0">
                <a:solidFill>
                  <a:srgbClr val="00B050"/>
                </a:solidFill>
              </a:rPr>
              <a:t>정도</a:t>
            </a:r>
            <a:r>
              <a:rPr kumimoji="1" lang="ja-JP" altLang="en-US" sz="1600" dirty="0" smtClean="0">
                <a:solidFill>
                  <a:srgbClr val="000000"/>
                </a:solidFill>
              </a:rPr>
              <a:t>）</a:t>
            </a:r>
            <a:endParaRPr kumimoji="1" lang="en-US" altLang="ja-JP" sz="1600" dirty="0" smtClean="0">
              <a:solidFill>
                <a:srgbClr val="000000"/>
              </a:solidFill>
            </a:endParaRPr>
          </a:p>
          <a:p>
            <a:endParaRPr kumimoji="1" lang="en-US" altLang="ja-JP" sz="1400" dirty="0">
              <a:solidFill>
                <a:srgbClr val="000000"/>
              </a:solidFill>
            </a:endParaRPr>
          </a:p>
          <a:p>
            <a:r>
              <a:rPr kumimoji="1" lang="ko-KR" altLang="en-US" sz="1400" dirty="0" smtClean="0">
                <a:solidFill>
                  <a:srgbClr val="000000"/>
                </a:solidFill>
              </a:rPr>
              <a:t>도쿄에서의 생활비</a:t>
            </a:r>
            <a:r>
              <a:rPr kumimoji="1" lang="ja-JP" altLang="en-US" sz="1400" dirty="0" smtClean="0">
                <a:solidFill>
                  <a:srgbClr val="000000"/>
                </a:solidFill>
              </a:rPr>
              <a:t>：</a:t>
            </a:r>
            <a:r>
              <a:rPr kumimoji="1" lang="ja-JP" altLang="en-US" sz="2400" dirty="0">
                <a:solidFill>
                  <a:srgbClr val="000000"/>
                </a:solidFill>
              </a:rPr>
              <a:t>　</a:t>
            </a:r>
            <a:r>
              <a:rPr kumimoji="1" lang="en-US" altLang="ja-JP" sz="2400" dirty="0" smtClean="0">
                <a:solidFill>
                  <a:srgbClr val="000000"/>
                </a:solidFill>
              </a:rPr>
              <a:t>5</a:t>
            </a:r>
            <a:r>
              <a:rPr kumimoji="1" lang="ja-JP" altLang="en-US" sz="2400" dirty="0">
                <a:solidFill>
                  <a:srgbClr val="000000"/>
                </a:solidFill>
              </a:rPr>
              <a:t>～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10</a:t>
            </a:r>
            <a:r>
              <a:rPr kumimoji="1" lang="ko-KR" altLang="en-US" sz="2400" smtClean="0">
                <a:solidFill>
                  <a:srgbClr val="000000"/>
                </a:solidFill>
              </a:rPr>
              <a:t>만엔</a:t>
            </a:r>
            <a:r>
              <a:rPr kumimoji="1" lang="ja-JP" altLang="en-US" sz="1600" dirty="0" smtClean="0">
                <a:solidFill>
                  <a:srgbClr val="FF0000"/>
                </a:solidFill>
              </a:rPr>
              <a:t>（</a:t>
            </a:r>
            <a:r>
              <a:rPr kumimoji="1" lang="ko-KR" altLang="en-US" sz="1600" dirty="0" smtClean="0">
                <a:solidFill>
                  <a:srgbClr val="FF0000"/>
                </a:solidFill>
              </a:rPr>
              <a:t>윤택한 생활을 원할 경우</a:t>
            </a:r>
            <a:r>
              <a:rPr kumimoji="1" lang="ja-JP" altLang="en-US" sz="1600" dirty="0" smtClean="0">
                <a:solidFill>
                  <a:srgbClr val="FF0000"/>
                </a:solidFill>
              </a:rPr>
              <a:t>）</a:t>
            </a:r>
            <a:endParaRPr kumimoji="1" lang="en-US" altLang="ja-JP" sz="1600" dirty="0">
              <a:solidFill>
                <a:srgbClr val="FF0000"/>
              </a:solidFill>
            </a:endParaRPr>
          </a:p>
          <a:p>
            <a:endParaRPr kumimoji="1" lang="en-US" altLang="ja-JP" sz="4000" dirty="0" smtClean="0">
              <a:solidFill>
                <a:srgbClr val="000000"/>
              </a:solidFill>
            </a:endParaRPr>
          </a:p>
          <a:p>
            <a:pPr algn="ctr"/>
            <a:r>
              <a:rPr kumimoji="1" lang="ja-JP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⇒</a:t>
            </a:r>
            <a:r>
              <a:rPr kumimoji="1" lang="ko-KR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월</a:t>
            </a:r>
            <a:r>
              <a:rPr kumimoji="1" lang="en-US" altLang="ja-JP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2~5</a:t>
            </a:r>
            <a:r>
              <a:rPr kumimoji="1" lang="ko-KR" altLang="en-US" sz="320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만엔의 저축 가능</a:t>
            </a:r>
            <a:r>
              <a:rPr kumimoji="1" lang="ja-JP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！</a:t>
            </a:r>
            <a:endParaRPr kumimoji="1" lang="en-US" altLang="ja-JP" sz="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kumimoji="1" lang="en-US" altLang="ja-JP" sz="2400" dirty="0" smtClean="0">
              <a:solidFill>
                <a:srgbClr val="000000"/>
              </a:solidFill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8821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" y="174172"/>
            <a:ext cx="386715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29" y="3764643"/>
            <a:ext cx="8521539" cy="287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4188199" y="711600"/>
            <a:ext cx="48708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일본생활에 적응을 하면</a:t>
            </a:r>
            <a:r>
              <a:rPr lang="en-US" altLang="ja-JP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…</a:t>
            </a:r>
            <a:endParaRPr lang="en-US" altLang="ja-JP" sz="24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부수입이 생기면</a:t>
            </a:r>
            <a:r>
              <a:rPr lang="en-US" altLang="ja-JP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…</a:t>
            </a:r>
            <a:endParaRPr lang="en-US" altLang="ja-JP" sz="24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400" kern="0" dirty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월</a:t>
            </a:r>
            <a:r>
              <a:rPr lang="en-US" altLang="ja-JP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20</a:t>
            </a:r>
            <a:r>
              <a:rPr lang="ko-KR" altLang="en-US" sz="2400" kern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만엔이상의 정기수입이 있으면</a:t>
            </a:r>
            <a:r>
              <a:rPr lang="en-US" altLang="ja-JP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…</a:t>
            </a:r>
            <a:endParaRPr lang="en-US" altLang="ja-JP" sz="24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일본인의 보증인이 생기면</a:t>
            </a:r>
            <a:r>
              <a:rPr lang="en-US" altLang="ja-JP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…</a:t>
            </a:r>
            <a:endParaRPr lang="ja-JP" altLang="en-US" sz="24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19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36872" cy="195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2032"/>
            <a:ext cx="9144000" cy="561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4188199" y="436530"/>
            <a:ext cx="4870802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4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体力・精神力・時間の余裕があったら</a:t>
            </a:r>
            <a:endParaRPr lang="ja-JP" altLang="en-US" sz="24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764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Line 2"/>
          <p:cNvSpPr>
            <a:spLocks noChangeShapeType="1"/>
          </p:cNvSpPr>
          <p:nvPr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Line 3"/>
          <p:cNvSpPr>
            <a:spLocks noChangeShapeType="1"/>
          </p:cNvSpPr>
          <p:nvPr/>
        </p:nvSpPr>
        <p:spPr bwMode="auto">
          <a:xfrm>
            <a:off x="36513" y="476250"/>
            <a:ext cx="9107487" cy="6350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0" name="Text Box 8"/>
          <p:cNvSpPr txBox="1">
            <a:spLocks noChangeArrowheads="1"/>
          </p:cNvSpPr>
          <p:nvPr/>
        </p:nvSpPr>
        <p:spPr bwMode="auto">
          <a:xfrm>
            <a:off x="0" y="50800"/>
            <a:ext cx="4572000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A-OTF 新ゴ Pro H" pitchFamily="32" charset="0"/>
              <a:buNone/>
            </a:pPr>
            <a:r>
              <a:rPr lang="ko-KR" altLang="en-US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지원부터 입사까지 흐름</a:t>
            </a:r>
            <a:endParaRPr lang="ja-JP" altLang="en-GB" sz="1800" b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25611" name="図 13" descr="マーキュリーロ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261257" y="827314"/>
            <a:ext cx="8636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kumimoji="1" lang="ko-KR" altLang="en-US" sz="1400" dirty="0" smtClean="0">
                <a:solidFill>
                  <a:schemeClr val="tx1"/>
                </a:solidFill>
              </a:rPr>
              <a:t>제</a:t>
            </a:r>
            <a:r>
              <a:rPr kumimoji="1" lang="en-US" altLang="ko-KR" sz="1400" dirty="0" smtClean="0">
                <a:solidFill>
                  <a:schemeClr val="tx1"/>
                </a:solidFill>
              </a:rPr>
              <a:t>1</a:t>
            </a:r>
            <a:r>
              <a:rPr kumimoji="1" lang="ko-KR" altLang="en-US" sz="1400" smtClean="0">
                <a:solidFill>
                  <a:schemeClr val="tx1"/>
                </a:solidFill>
              </a:rPr>
              <a:t>차면접</a:t>
            </a:r>
            <a:endParaRPr kumimoji="1" lang="en-US" altLang="ja-JP" sz="1400" dirty="0" smtClean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en-US" altLang="ja-JP" sz="1400" b="0" dirty="0" smtClean="0">
                <a:solidFill>
                  <a:srgbClr val="FF0000"/>
                </a:solidFill>
              </a:rPr>
              <a:t>SPI</a:t>
            </a:r>
            <a:r>
              <a:rPr kumimoji="1" lang="ko-KR" altLang="en-US" sz="1400" b="0" smtClean="0">
                <a:solidFill>
                  <a:srgbClr val="FF0000"/>
                </a:solidFill>
              </a:rPr>
              <a:t>온라인 수강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・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건강에 관한 고지서</a:t>
            </a:r>
            <a:r>
              <a:rPr kumimoji="1" lang="ja-JP" altLang="en-US" sz="1400" b="0" dirty="0" smtClean="0">
                <a:solidFill>
                  <a:srgbClr val="FF0000"/>
                </a:solidFill>
              </a:rPr>
              <a:t>・</a:t>
            </a:r>
            <a:r>
              <a:rPr kumimoji="1" lang="ko-KR" altLang="en-US" sz="1400" b="0" dirty="0" smtClean="0">
                <a:solidFill>
                  <a:srgbClr val="FF0000"/>
                </a:solidFill>
              </a:rPr>
              <a:t>필기시험</a:t>
            </a:r>
            <a:endParaRPr kumimoji="1" lang="en-US" altLang="ja-JP" sz="1400" b="0" dirty="0" smtClean="0">
              <a:solidFill>
                <a:srgbClr val="FF0000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면접시험</a:t>
            </a:r>
            <a:r>
              <a:rPr kumimoji="1" lang="en-US" altLang="ja-JP" sz="1400" b="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b="0" dirty="0" smtClean="0">
                <a:solidFill>
                  <a:schemeClr val="tx1"/>
                </a:solidFill>
              </a:rPr>
            </a:br>
            <a:endParaRPr kumimoji="1" lang="en-US" altLang="ja-JP" sz="1400" b="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kumimoji="1" lang="ko-KR" altLang="en-US" sz="1400" dirty="0" smtClean="0">
                <a:solidFill>
                  <a:schemeClr val="tx1"/>
                </a:solidFill>
              </a:rPr>
              <a:t>제</a:t>
            </a:r>
            <a:r>
              <a:rPr kumimoji="1" lang="en-US" altLang="ko-KR" sz="1400" dirty="0" smtClean="0">
                <a:solidFill>
                  <a:schemeClr val="tx1"/>
                </a:solidFill>
              </a:rPr>
              <a:t>2</a:t>
            </a:r>
            <a:r>
              <a:rPr kumimoji="1" lang="ko-KR" altLang="en-US" sz="1400" smtClean="0">
                <a:solidFill>
                  <a:schemeClr val="tx1"/>
                </a:solidFill>
              </a:rPr>
              <a:t>차면접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dirty="0" err="1" smtClean="0">
                <a:solidFill>
                  <a:schemeClr val="tx1"/>
                </a:solidFill>
              </a:rPr>
              <a:t>머큐리사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）</a:t>
            </a:r>
            <a:endParaRPr kumimoji="1" lang="en-US" altLang="ja-JP" sz="1400" dirty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일본어실력테스트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・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입사동기의 확인</a:t>
            </a:r>
            <a:endParaRPr kumimoji="1" lang="en-US" altLang="ja-JP" sz="1400" b="0" dirty="0" smtClean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내정결과는 당일 통지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　⇒　</a:t>
            </a:r>
            <a:r>
              <a:rPr kumimoji="1" lang="ko-KR" altLang="en-US" sz="1400" b="0" dirty="0" smtClean="0">
                <a:solidFill>
                  <a:srgbClr val="FF0000"/>
                </a:solidFill>
              </a:rPr>
              <a:t>내정승낙서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의 날인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제출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일본 입국 일을 선택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）</a:t>
            </a:r>
            <a:r>
              <a:rPr kumimoji="1" lang="en-US" altLang="ja-JP" sz="1400" b="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b="0" dirty="0" smtClean="0">
                <a:solidFill>
                  <a:schemeClr val="tx1"/>
                </a:solidFill>
              </a:rPr>
            </a:br>
            <a:endParaRPr kumimoji="1" lang="en-US" altLang="ja-JP" sz="14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kumimoji="1" lang="ko-KR" altLang="en-US" sz="1400" dirty="0" smtClean="0">
                <a:solidFill>
                  <a:schemeClr val="tx1"/>
                </a:solidFill>
              </a:rPr>
              <a:t>비자신청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　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dirty="0" err="1" smtClean="0">
                <a:solidFill>
                  <a:schemeClr val="tx1"/>
                </a:solidFill>
              </a:rPr>
              <a:t>머큐리사가</a:t>
            </a:r>
            <a:r>
              <a:rPr kumimoji="1" lang="ko-KR" altLang="en-US" sz="1400" dirty="0" smtClean="0">
                <a:solidFill>
                  <a:schemeClr val="tx1"/>
                </a:solidFill>
              </a:rPr>
              <a:t> 대행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smtClean="0">
                <a:solidFill>
                  <a:schemeClr val="tx1"/>
                </a:solidFill>
              </a:rPr>
              <a:t>심사기간은 </a:t>
            </a:r>
            <a:r>
              <a:rPr kumimoji="1" lang="en-US" altLang="ko-KR" sz="1400" dirty="0" smtClean="0">
                <a:solidFill>
                  <a:schemeClr val="tx1"/>
                </a:solidFill>
              </a:rPr>
              <a:t>4~12</a:t>
            </a:r>
            <a:r>
              <a:rPr kumimoji="1" lang="ko-KR" altLang="en-US" sz="1400" smtClean="0">
                <a:solidFill>
                  <a:schemeClr val="tx1"/>
                </a:solidFill>
              </a:rPr>
              <a:t>주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 </a:t>
            </a:r>
            <a:r>
              <a:rPr kumimoji="1" lang="ko-KR" altLang="en-US" sz="1400" dirty="0" smtClean="0">
                <a:solidFill>
                  <a:schemeClr val="tx1"/>
                </a:solidFill>
              </a:rPr>
              <a:t>예상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）</a:t>
            </a:r>
            <a:endParaRPr kumimoji="1" lang="en-US" altLang="ja-JP" sz="1400" dirty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제출자료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b="0" dirty="0" smtClean="0">
                <a:solidFill>
                  <a:srgbClr val="FF0000"/>
                </a:solidFill>
              </a:rPr>
              <a:t>필수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）：</a:t>
            </a:r>
            <a:r>
              <a:rPr kumimoji="1" lang="en-US" altLang="ja-JP" sz="1400" b="0" dirty="0">
                <a:solidFill>
                  <a:schemeClr val="tx1"/>
                </a:solidFill>
              </a:rPr>
              <a:t>	</a:t>
            </a:r>
            <a:r>
              <a:rPr kumimoji="1" lang="ko-KR" altLang="en-US" sz="1400" b="0" smtClean="0">
                <a:solidFill>
                  <a:srgbClr val="FF0000"/>
                </a:solidFill>
              </a:rPr>
              <a:t>재류자격인정신고서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・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여권사본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・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대학졸업증명서</a:t>
            </a:r>
            <a:r>
              <a:rPr kumimoji="1" lang="en-US" altLang="ja-JP" sz="1400" b="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b="0" dirty="0" smtClean="0">
                <a:solidFill>
                  <a:schemeClr val="tx1"/>
                </a:solidFill>
              </a:rPr>
            </a:br>
            <a:r>
              <a:rPr kumimoji="1" lang="ja-JP" altLang="en-US" sz="1400" b="0" dirty="0" smtClean="0">
                <a:solidFill>
                  <a:schemeClr val="tx1"/>
                </a:solidFill>
              </a:rPr>
              <a:t>　　　　　　　　　　　　　　　　　　　　　　　　　　　　　　　　　　　　　　　　　　　　　　　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영어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OR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일본어 </a:t>
            </a:r>
            <a:r>
              <a:rPr kumimoji="1" lang="en-US" altLang="ja-JP" sz="1400" b="0" dirty="0" smtClean="0">
                <a:solidFill>
                  <a:srgbClr val="FF0000"/>
                </a:solidFill>
              </a:rPr>
              <a:t>+</a:t>
            </a:r>
            <a:r>
              <a:rPr kumimoji="1" lang="ja-JP" altLang="en-US" sz="1400" b="0" dirty="0" smtClean="0">
                <a:solidFill>
                  <a:srgbClr val="FF0000"/>
                </a:solidFill>
              </a:rPr>
              <a:t>　</a:t>
            </a:r>
            <a:r>
              <a:rPr kumimoji="1" lang="ko-KR" altLang="en-US" sz="1400" b="0" dirty="0" smtClean="0">
                <a:solidFill>
                  <a:srgbClr val="FF0000"/>
                </a:solidFill>
              </a:rPr>
              <a:t>한국어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）</a:t>
            </a:r>
            <a:endParaRPr kumimoji="1" lang="en-US" altLang="ja-JP" sz="1400" b="0" dirty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제출자료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있을 경우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）：</a:t>
            </a:r>
            <a:r>
              <a:rPr kumimoji="1" lang="en-US" altLang="ja-JP" sz="1400" b="0" dirty="0">
                <a:solidFill>
                  <a:schemeClr val="tx1"/>
                </a:solidFill>
              </a:rPr>
              <a:t>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일본어검정시험의 성적표등 사본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업무관련 자격증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경력증명서</a:t>
            </a:r>
            <a:endParaRPr kumimoji="1" lang="en-US" altLang="ja-JP" sz="1400" b="0" dirty="0" smtClean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비자 심사 중에는 주소변경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개명은 절대 금지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!</a:t>
            </a:r>
            <a:endParaRPr kumimoji="1" lang="en-US" altLang="ja-JP" sz="1400" b="0" dirty="0" smtClean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비자 심자 중 내정취소 금지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만약 비자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2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중신청이 발각되면 타사의 내정이 취소될 수 있음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）</a:t>
            </a:r>
            <a:r>
              <a:rPr kumimoji="1" lang="en-US" altLang="ja-JP" sz="1400" b="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b="0" dirty="0" smtClean="0">
                <a:solidFill>
                  <a:schemeClr val="tx1"/>
                </a:solidFill>
              </a:rPr>
            </a:br>
            <a:endParaRPr kumimoji="1" lang="en-US" altLang="ja-JP" sz="1400" b="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kumimoji="1" lang="ko-KR" altLang="en-US" sz="1400" dirty="0" smtClean="0">
                <a:solidFill>
                  <a:schemeClr val="tx1"/>
                </a:solidFill>
              </a:rPr>
              <a:t>일본 입국 준비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　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dirty="0" smtClean="0">
                <a:solidFill>
                  <a:schemeClr val="tx1"/>
                </a:solidFill>
              </a:rPr>
              <a:t>개인적인 준비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）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dirty="0" smtClean="0">
                <a:solidFill>
                  <a:schemeClr val="tx1"/>
                </a:solidFill>
              </a:rPr>
            </a:br>
            <a:endParaRPr kumimoji="1" lang="en-US" altLang="ja-JP" sz="14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kumimoji="1" lang="ko-KR" altLang="en-US" sz="1400" dirty="0" smtClean="0">
                <a:solidFill>
                  <a:schemeClr val="tx1"/>
                </a:solidFill>
              </a:rPr>
              <a:t>일본 입국</a:t>
            </a:r>
            <a:r>
              <a:rPr kumimoji="1" lang="ja-JP" altLang="en-US" sz="1400" dirty="0">
                <a:solidFill>
                  <a:schemeClr val="tx1"/>
                </a:solidFill>
              </a:rPr>
              <a:t> 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    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（</a:t>
            </a:r>
            <a:r>
              <a:rPr kumimoji="1" lang="ko-KR" altLang="en-US" sz="1400" dirty="0" smtClean="0">
                <a:solidFill>
                  <a:schemeClr val="tx1"/>
                </a:solidFill>
              </a:rPr>
              <a:t>기숙사의 열쇠를 본사에서 받음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）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dirty="0" smtClean="0">
                <a:solidFill>
                  <a:schemeClr val="tx1"/>
                </a:solidFill>
              </a:rPr>
            </a:br>
            <a:endParaRPr kumimoji="1" lang="en-US" altLang="ja-JP" sz="14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kumimoji="1" lang="ko-KR" altLang="en-US" sz="1400" dirty="0" err="1" smtClean="0">
                <a:solidFill>
                  <a:schemeClr val="tx1"/>
                </a:solidFill>
              </a:rPr>
              <a:t>입사전교육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　（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4</a:t>
            </a:r>
            <a:r>
              <a:rPr kumimoji="1" lang="ko-KR" altLang="en-US" sz="1400" smtClean="0">
                <a:solidFill>
                  <a:schemeClr val="tx1"/>
                </a:solidFill>
              </a:rPr>
              <a:t>주</a:t>
            </a:r>
            <a:r>
              <a:rPr kumimoji="1" lang="ja-JP" altLang="en-US" sz="1400" dirty="0" smtClean="0">
                <a:solidFill>
                  <a:schemeClr val="tx1"/>
                </a:solidFill>
              </a:rPr>
              <a:t>）</a:t>
            </a:r>
            <a:endParaRPr kumimoji="1" lang="en-US" altLang="ja-JP" sz="1400" dirty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일본 생활준비와 교육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비즈니스 매너등</a:t>
            </a:r>
            <a:endParaRPr kumimoji="1" lang="en-US" altLang="ko-KR" sz="1400" b="0" dirty="0" smtClean="0">
              <a:solidFill>
                <a:schemeClr val="tx1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rgbClr val="FF0000"/>
                </a:solidFill>
              </a:rPr>
              <a:t>매장에서 일한 급여는 반드시 나옵니다</a:t>
            </a:r>
            <a:r>
              <a:rPr kumimoji="1" lang="ja-JP" altLang="en-US" sz="1400" b="0" dirty="0" smtClean="0">
                <a:solidFill>
                  <a:srgbClr val="FF0000"/>
                </a:solidFill>
              </a:rPr>
              <a:t>！</a:t>
            </a:r>
            <a:r>
              <a:rPr kumimoji="1" lang="ja-JP" altLang="en-US" sz="1400" b="0" dirty="0" smtClean="0">
                <a:solidFill>
                  <a:srgbClr val="FF0000"/>
                </a:solidFill>
              </a:rPr>
              <a:t>⇒　</a:t>
            </a:r>
            <a:r>
              <a:rPr kumimoji="1" lang="ko-KR" altLang="en-US" sz="1400" b="0" dirty="0" err="1" smtClean="0">
                <a:solidFill>
                  <a:srgbClr val="FF0000"/>
                </a:solidFill>
              </a:rPr>
              <a:t>가배정의</a:t>
            </a:r>
            <a:r>
              <a:rPr kumimoji="1" lang="ko-KR" altLang="en-US" sz="1400" b="0" dirty="0" smtClean="0">
                <a:solidFill>
                  <a:srgbClr val="FF0000"/>
                </a:solidFill>
              </a:rPr>
              <a:t> 매장에서의 일한 부분은 시급으로</a:t>
            </a:r>
            <a:endParaRPr kumimoji="1" lang="en-US" altLang="ko-KR" sz="1400" b="0" dirty="0" smtClean="0">
              <a:solidFill>
                <a:srgbClr val="FF0000"/>
              </a:solidFill>
            </a:endParaRPr>
          </a:p>
          <a:p>
            <a:pPr marL="685800" lvl="1" indent="-228600">
              <a:buFont typeface="Wingdings" panose="05000000000000000000" pitchFamily="2" charset="2"/>
              <a:buChar char="Ø"/>
            </a:pPr>
            <a:r>
              <a:rPr kumimoji="1" lang="ko-KR" altLang="en-US" sz="1400" b="0" dirty="0" smtClean="0">
                <a:solidFill>
                  <a:schemeClr val="tx1"/>
                </a:solidFill>
              </a:rPr>
              <a:t>교실에서의 연수수당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（</a:t>
            </a:r>
            <a:r>
              <a:rPr kumimoji="1" lang="en-US" altLang="ja-JP" sz="1400" b="0" dirty="0" smtClean="0">
                <a:solidFill>
                  <a:schemeClr val="tx1"/>
                </a:solidFill>
              </a:rPr>
              <a:t>4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일분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, 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약</a:t>
            </a:r>
            <a:r>
              <a:rPr kumimoji="1" lang="en-US" altLang="ko-KR" sz="1400" b="0" dirty="0" smtClean="0">
                <a:solidFill>
                  <a:schemeClr val="tx1"/>
                </a:solidFill>
              </a:rPr>
              <a:t>3</a:t>
            </a:r>
            <a:r>
              <a:rPr kumimoji="1" lang="ko-KR" altLang="en-US" sz="1400" b="0" smtClean="0">
                <a:solidFill>
                  <a:schemeClr val="tx1"/>
                </a:solidFill>
              </a:rPr>
              <a:t>만엔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）</a:t>
            </a:r>
            <a:r>
              <a:rPr kumimoji="1" lang="ja-JP" altLang="en-US" sz="1400" b="0" dirty="0" smtClean="0">
                <a:solidFill>
                  <a:schemeClr val="tx1"/>
                </a:solidFill>
              </a:rPr>
              <a:t>　⇒　</a:t>
            </a:r>
            <a:r>
              <a:rPr kumimoji="1" lang="ko-KR" altLang="en-US" sz="1400" b="0" dirty="0" smtClean="0">
                <a:solidFill>
                  <a:schemeClr val="tx1"/>
                </a:solidFill>
              </a:rPr>
              <a:t>연수 직후 지급</a:t>
            </a:r>
            <a:r>
              <a:rPr kumimoji="1" lang="en-US" altLang="ja-JP" sz="1400" b="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1400" b="0" dirty="0" smtClean="0">
                <a:solidFill>
                  <a:schemeClr val="tx1"/>
                </a:solidFill>
              </a:rPr>
            </a:br>
            <a:endParaRPr kumimoji="1" lang="en-US" altLang="ja-JP" sz="1400" b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43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.210\共有\東京営業\新卒採用\画像\画像素材\マーキュリー\3月新宿本社②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8" y="4887036"/>
            <a:ext cx="2310635" cy="1732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mtClean="0"/>
              <a:t>회사개요</a:t>
            </a:r>
            <a:endParaRPr lang="en-US" altLang="en-US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/>
              <a:t>感動 エージェント</a:t>
            </a:r>
            <a:endParaRPr lang="en-US" altLang="ja-JP" sz="700" dirty="0"/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/>
              <a:t>MERCURY</a:t>
            </a:r>
            <a:endParaRPr lang="fr-FR" altLang="en-US" sz="16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78258" y="1671431"/>
            <a:ext cx="6979761" cy="479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150000"/>
              <a:buChar char="•"/>
              <a:defRPr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Char char="–"/>
              <a:defRPr sz="16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Char char="»"/>
              <a:defRPr sz="16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ko-KR" altLang="en-US" dirty="0" smtClean="0">
                <a:solidFill>
                  <a:schemeClr val="tx1"/>
                </a:solidFill>
              </a:rPr>
              <a:t>설립</a:t>
            </a:r>
            <a:r>
              <a:rPr lang="ja-JP" altLang="en-US" dirty="0">
                <a:solidFill>
                  <a:schemeClr val="tx1"/>
                </a:solidFill>
              </a:rPr>
              <a:t>　　　　</a:t>
            </a:r>
            <a:r>
              <a:rPr lang="en-US" altLang="ja-JP" dirty="0" smtClean="0">
                <a:solidFill>
                  <a:schemeClr val="tx1"/>
                </a:solidFill>
              </a:rPr>
              <a:t>2006</a:t>
            </a:r>
            <a:r>
              <a:rPr lang="ko-KR" altLang="en-US" smtClean="0">
                <a:solidFill>
                  <a:schemeClr val="tx1"/>
                </a:solidFill>
              </a:rPr>
              <a:t>년 </a:t>
            </a:r>
            <a:r>
              <a:rPr lang="en-US" altLang="ja-JP" dirty="0" smtClean="0">
                <a:solidFill>
                  <a:schemeClr val="tx1"/>
                </a:solidFill>
              </a:rPr>
              <a:t>11</a:t>
            </a:r>
            <a:r>
              <a:rPr lang="ko-KR" altLang="en-US" smtClean="0">
                <a:solidFill>
                  <a:schemeClr val="tx1"/>
                </a:solidFill>
              </a:rPr>
              <a:t>월 </a:t>
            </a:r>
            <a:r>
              <a:rPr lang="en-US" altLang="ja-JP" dirty="0" smtClean="0">
                <a:solidFill>
                  <a:schemeClr val="tx1"/>
                </a:solidFill>
              </a:rPr>
              <a:t>21</a:t>
            </a:r>
            <a:r>
              <a:rPr lang="ko-KR" altLang="en-US" dirty="0">
                <a:solidFill>
                  <a:schemeClr val="tx1"/>
                </a:solidFill>
              </a:rPr>
              <a:t>일</a:t>
            </a:r>
            <a:endParaRPr lang="en-US" altLang="ja-JP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ko-KR" altLang="en-US" dirty="0" smtClean="0">
                <a:solidFill>
                  <a:schemeClr val="tx1"/>
                </a:solidFill>
              </a:rPr>
              <a:t>대표이사</a:t>
            </a:r>
            <a:r>
              <a:rPr lang="ja-JP" altLang="en-US" dirty="0">
                <a:solidFill>
                  <a:schemeClr val="tx1"/>
                </a:solidFill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</a:rPr>
              <a:t>   林 </a:t>
            </a:r>
            <a:r>
              <a:rPr lang="ja-JP" altLang="en-US" dirty="0" smtClean="0">
                <a:solidFill>
                  <a:schemeClr val="tx1"/>
                </a:solidFill>
              </a:rPr>
              <a:t>正和　</a:t>
            </a:r>
            <a:r>
              <a:rPr lang="ja-JP" altLang="en-US" dirty="0" smtClean="0">
                <a:solidFill>
                  <a:schemeClr val="tx1"/>
                </a:solidFill>
              </a:rPr>
              <a:t>（</a:t>
            </a:r>
            <a:r>
              <a:rPr lang="ko-KR" altLang="en-US" dirty="0" err="1" smtClean="0">
                <a:solidFill>
                  <a:schemeClr val="tx1"/>
                </a:solidFill>
              </a:rPr>
              <a:t>하야시</a:t>
            </a:r>
            <a:r>
              <a:rPr lang="ja-JP" altLang="en-US" dirty="0" smtClean="0">
                <a:solidFill>
                  <a:schemeClr val="tx1"/>
                </a:solidFill>
              </a:rPr>
              <a:t>・</a:t>
            </a:r>
            <a:r>
              <a:rPr lang="ko-KR" altLang="en-US" dirty="0" err="1" smtClean="0">
                <a:solidFill>
                  <a:schemeClr val="tx1"/>
                </a:solidFill>
              </a:rPr>
              <a:t>마사카즈</a:t>
            </a:r>
            <a:r>
              <a:rPr lang="ja-JP" altLang="en-US" dirty="0" smtClean="0">
                <a:solidFill>
                  <a:schemeClr val="tx1"/>
                </a:solidFill>
              </a:rPr>
              <a:t>）</a:t>
            </a: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ko-KR" altLang="en-US" dirty="0" smtClean="0">
                <a:solidFill>
                  <a:schemeClr val="tx1"/>
                </a:solidFill>
              </a:rPr>
              <a:t>사원수</a:t>
            </a:r>
            <a:r>
              <a:rPr lang="ja-JP" altLang="en-US" dirty="0">
                <a:solidFill>
                  <a:schemeClr val="tx1"/>
                </a:solidFill>
              </a:rPr>
              <a:t>　　</a:t>
            </a:r>
            <a:r>
              <a:rPr lang="ja-JP" altLang="en-US" dirty="0" smtClean="0">
                <a:solidFill>
                  <a:schemeClr val="tx1"/>
                </a:solidFill>
              </a:rPr>
              <a:t>   </a:t>
            </a:r>
            <a:r>
              <a:rPr lang="en-US" altLang="ja-JP" dirty="0" smtClean="0">
                <a:solidFill>
                  <a:srgbClr val="FF0000"/>
                </a:solidFill>
              </a:rPr>
              <a:t>2300</a:t>
            </a:r>
            <a:r>
              <a:rPr lang="ja-JP" altLang="en-US" dirty="0" smtClean="0">
                <a:solidFill>
                  <a:srgbClr val="FF0000"/>
                </a:solidFill>
              </a:rPr>
              <a:t>名</a:t>
            </a:r>
            <a:r>
              <a:rPr lang="ja-JP" altLang="en-US" dirty="0">
                <a:solidFill>
                  <a:schemeClr val="tx1"/>
                </a:solidFill>
              </a:rPr>
              <a:t>（</a:t>
            </a:r>
            <a:r>
              <a:rPr lang="en-US" altLang="ja-JP" dirty="0" smtClean="0">
                <a:solidFill>
                  <a:schemeClr val="tx1"/>
                </a:solidFill>
              </a:rPr>
              <a:t>2017</a:t>
            </a:r>
            <a:r>
              <a:rPr lang="ko-KR" altLang="en-US" smtClean="0">
                <a:solidFill>
                  <a:schemeClr val="tx1"/>
                </a:solidFill>
              </a:rPr>
              <a:t>년</a:t>
            </a:r>
            <a:r>
              <a:rPr lang="en-US" altLang="ko-KR" dirty="0" smtClean="0">
                <a:solidFill>
                  <a:schemeClr val="tx1"/>
                </a:solidFill>
              </a:rPr>
              <a:t>4</a:t>
            </a:r>
            <a:r>
              <a:rPr lang="ko-KR" altLang="en-US" smtClean="0">
                <a:solidFill>
                  <a:schemeClr val="tx1"/>
                </a:solidFill>
              </a:rPr>
              <a:t>월현재</a:t>
            </a:r>
            <a:r>
              <a:rPr lang="ja-JP" altLang="en-US" dirty="0" smtClean="0">
                <a:solidFill>
                  <a:schemeClr val="tx1"/>
                </a:solidFill>
              </a:rPr>
              <a:t>）</a:t>
            </a:r>
            <a:endParaRPr lang="en-US" altLang="ja-JP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ko-KR" altLang="en-US" dirty="0" smtClean="0">
                <a:solidFill>
                  <a:schemeClr val="tx1"/>
                </a:solidFill>
              </a:rPr>
              <a:t>자본금</a:t>
            </a:r>
            <a:r>
              <a:rPr lang="ja-JP" altLang="en-US" dirty="0">
                <a:solidFill>
                  <a:schemeClr val="tx1"/>
                </a:solidFill>
              </a:rPr>
              <a:t>　　　</a:t>
            </a:r>
            <a:r>
              <a:rPr lang="en-US" altLang="ja-JP" dirty="0" smtClean="0">
                <a:solidFill>
                  <a:schemeClr val="tx1"/>
                </a:solidFill>
              </a:rPr>
              <a:t>5,000</a:t>
            </a:r>
            <a:r>
              <a:rPr lang="ko-KR" altLang="en-US" smtClean="0">
                <a:solidFill>
                  <a:schemeClr val="tx1"/>
                </a:solidFill>
              </a:rPr>
              <a:t>만엔</a:t>
            </a:r>
            <a:r>
              <a:rPr lang="ja-JP" altLang="en-US" dirty="0" smtClean="0">
                <a:solidFill>
                  <a:schemeClr val="tx1"/>
                </a:solidFill>
              </a:rPr>
              <a:t>（</a:t>
            </a:r>
            <a:r>
              <a:rPr lang="ko-KR" altLang="en-US" dirty="0" smtClean="0">
                <a:solidFill>
                  <a:schemeClr val="tx1"/>
                </a:solidFill>
              </a:rPr>
              <a:t>자본준비금</a:t>
            </a:r>
            <a:r>
              <a:rPr lang="en-US" altLang="ja-JP" dirty="0" smtClean="0">
                <a:solidFill>
                  <a:schemeClr val="tx1"/>
                </a:solidFill>
              </a:rPr>
              <a:t>3,000</a:t>
            </a:r>
            <a:r>
              <a:rPr lang="ko-KR" altLang="en-US" smtClean="0">
                <a:solidFill>
                  <a:schemeClr val="tx1"/>
                </a:solidFill>
              </a:rPr>
              <a:t>만엔</a:t>
            </a:r>
            <a:r>
              <a:rPr lang="ja-JP" altLang="en-US" dirty="0" smtClean="0">
                <a:solidFill>
                  <a:schemeClr val="tx1"/>
                </a:solidFill>
              </a:rPr>
              <a:t>）</a:t>
            </a:r>
            <a:endParaRPr lang="en-US" altLang="ja-JP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ko-KR" altLang="en-US" dirty="0" smtClean="0">
                <a:solidFill>
                  <a:schemeClr val="tx1"/>
                </a:solidFill>
              </a:rPr>
              <a:t>본사</a:t>
            </a:r>
            <a:r>
              <a:rPr lang="ja-JP" altLang="en-US" dirty="0">
                <a:solidFill>
                  <a:schemeClr val="tx1"/>
                </a:solidFill>
              </a:rPr>
              <a:t>　　　　</a:t>
            </a:r>
            <a:r>
              <a:rPr lang="ko-KR" altLang="en-US" dirty="0">
                <a:solidFill>
                  <a:srgbClr val="FF0000"/>
                </a:solidFill>
              </a:rPr>
              <a:t>도쿄도 </a:t>
            </a:r>
            <a:r>
              <a:rPr lang="ko-KR" altLang="en-US" dirty="0" err="1">
                <a:solidFill>
                  <a:srgbClr val="FF0000"/>
                </a:solidFill>
              </a:rPr>
              <a:t>신주쿠구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r>
              <a:rPr lang="ko-KR" altLang="en-US" dirty="0" err="1" smtClean="0">
                <a:solidFill>
                  <a:srgbClr val="FF0000"/>
                </a:solidFill>
              </a:rPr>
              <a:t>니시신주쿠</a:t>
            </a:r>
            <a:r>
              <a:rPr lang="en-US" altLang="ja-JP" dirty="0" smtClean="0">
                <a:solidFill>
                  <a:srgbClr val="FF0000"/>
                </a:solidFill>
              </a:rPr>
              <a:t>1-26-2</a:t>
            </a:r>
            <a:endParaRPr lang="en-US" altLang="ja-JP" dirty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ja-JP" altLang="en-US" dirty="0">
                <a:solidFill>
                  <a:srgbClr val="FF0000"/>
                </a:solidFill>
              </a:rPr>
              <a:t>   　　　　 　</a:t>
            </a:r>
            <a:r>
              <a:rPr lang="ko-KR" altLang="en-US" dirty="0" err="1" smtClean="0">
                <a:solidFill>
                  <a:srgbClr val="FF0000"/>
                </a:solidFill>
              </a:rPr>
              <a:t>신주쿠노무라빌딩</a:t>
            </a:r>
            <a:r>
              <a:rPr lang="en-US" altLang="ja-JP" dirty="0" smtClean="0">
                <a:solidFill>
                  <a:srgbClr val="FF0000"/>
                </a:solidFill>
              </a:rPr>
              <a:t>23</a:t>
            </a:r>
            <a:r>
              <a:rPr lang="ko-KR" altLang="en-US" dirty="0">
                <a:solidFill>
                  <a:srgbClr val="FF0000"/>
                </a:solidFill>
              </a:rPr>
              <a:t>층</a:t>
            </a:r>
            <a:endParaRPr lang="en-US" altLang="ja-JP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ko-KR" altLang="en-US" dirty="0" smtClean="0">
                <a:solidFill>
                  <a:schemeClr val="tx1"/>
                </a:solidFill>
              </a:rPr>
              <a:t>거점</a:t>
            </a:r>
            <a:r>
              <a:rPr lang="ja-JP" altLang="en-US" dirty="0">
                <a:solidFill>
                  <a:schemeClr val="tx1"/>
                </a:solidFill>
              </a:rPr>
              <a:t>　　</a:t>
            </a:r>
            <a:r>
              <a:rPr lang="ja-JP" altLang="en-US" dirty="0" smtClean="0">
                <a:solidFill>
                  <a:schemeClr val="tx1"/>
                </a:solidFill>
              </a:rPr>
              <a:t>    </a:t>
            </a:r>
            <a:r>
              <a:rPr lang="ko-KR" altLang="en-US" dirty="0" smtClean="0">
                <a:solidFill>
                  <a:schemeClr val="tx1"/>
                </a:solidFill>
              </a:rPr>
              <a:t>삿포로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센다이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니가타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동경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나고야</a:t>
            </a:r>
            <a:r>
              <a:rPr lang="en-US" altLang="ko-KR" dirty="0" smtClean="0">
                <a:solidFill>
                  <a:schemeClr val="tx1"/>
                </a:solidFill>
              </a:rPr>
              <a:t>,         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ko-KR" dirty="0" smtClean="0">
                <a:solidFill>
                  <a:schemeClr val="tx1"/>
                </a:solidFill>
              </a:rPr>
              <a:t>      </a:t>
            </a:r>
            <a:r>
              <a:rPr lang="ko-KR" altLang="en-US" smtClean="0">
                <a:solidFill>
                  <a:schemeClr val="tx1"/>
                </a:solidFill>
              </a:rPr>
              <a:t>오사카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히로시마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오카야마</a:t>
            </a:r>
            <a:r>
              <a:rPr lang="en-US" altLang="ko-KR" dirty="0" smtClean="0">
                <a:solidFill>
                  <a:schemeClr val="tx1"/>
                </a:solidFill>
              </a:rPr>
              <a:t>,</a:t>
            </a:r>
            <a:r>
              <a:rPr lang="ja-JP" altLang="en-US" dirty="0" smtClean="0">
                <a:solidFill>
                  <a:schemeClr val="tx1"/>
                </a:solidFill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</a:rPr>
              <a:t>카가와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smtClean="0">
                <a:solidFill>
                  <a:schemeClr val="tx1"/>
                </a:solidFill>
              </a:rPr>
              <a:t>후쿠오카</a:t>
            </a:r>
            <a:endParaRPr lang="en-US" altLang="ja-JP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ja-JP" altLang="en-US" dirty="0">
                <a:solidFill>
                  <a:schemeClr val="tx1"/>
                </a:solidFill>
              </a:rPr>
              <a:t>　　　　　    </a:t>
            </a:r>
            <a:endParaRPr lang="en-GB" altLang="ja-JP" dirty="0">
              <a:solidFill>
                <a:schemeClr val="tx1"/>
              </a:solidFill>
            </a:endParaRPr>
          </a:p>
        </p:txBody>
      </p:sp>
      <p:pic>
        <p:nvPicPr>
          <p:cNvPr id="7" name="Picture 11" descr="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047" y="2015971"/>
            <a:ext cx="1869261" cy="140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7" y="196623"/>
            <a:ext cx="24098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248247" y="1258869"/>
            <a:ext cx="8750610" cy="976332"/>
            <a:chOff x="248247" y="1567543"/>
            <a:chExt cx="8750610" cy="914400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48247" y="1712686"/>
              <a:ext cx="8750610" cy="547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입사 전 </a:t>
              </a:r>
              <a:r>
                <a:rPr kumimoji="1" lang="en-US" altLang="ja-JP" sz="3200" dirty="0" smtClean="0">
                  <a:solidFill>
                    <a:sysClr val="windowText" lastClr="000000"/>
                  </a:solidFill>
                </a:rPr>
                <a:t>1</a:t>
              </a:r>
              <a:r>
                <a:rPr kumimoji="1" lang="ko-KR" altLang="en-US" sz="3200" smtClean="0">
                  <a:solidFill>
                    <a:sysClr val="windowText" lastClr="000000"/>
                  </a:solidFill>
                </a:rPr>
                <a:t>개월간의 연수</a:t>
              </a:r>
              <a:endParaRPr kumimoji="1" lang="ja-JP" altLang="en-US" sz="320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3" y="2374447"/>
            <a:ext cx="3119746" cy="233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522514" y="2519590"/>
            <a:ext cx="541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en-US" altLang="ja-JP" sz="2400" dirty="0" smtClean="0">
                <a:solidFill>
                  <a:schemeClr val="tx1"/>
                </a:solidFill>
              </a:rPr>
              <a:t>4</a:t>
            </a:r>
            <a:r>
              <a:rPr kumimoji="1" lang="ko-KR" altLang="en-US" sz="2400" smtClean="0">
                <a:solidFill>
                  <a:schemeClr val="tx1"/>
                </a:solidFill>
              </a:rPr>
              <a:t>일간의 연수 이외의 실제 매장에서 근무하는 경우는 </a:t>
            </a:r>
            <a:r>
              <a:rPr kumimoji="1" lang="ko-KR" altLang="en-US" sz="2400">
                <a:solidFill>
                  <a:srgbClr val="FF0000"/>
                </a:solidFill>
              </a:rPr>
              <a:t>거의 없습니다</a:t>
            </a:r>
            <a:r>
              <a:rPr kumimoji="1" lang="en-US" altLang="ko-KR" sz="2400" dirty="0" smtClean="0">
                <a:solidFill>
                  <a:schemeClr val="tx1"/>
                </a:solidFill>
              </a:rPr>
              <a:t>.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下矢印 2"/>
          <p:cNvSpPr/>
          <p:nvPr/>
        </p:nvSpPr>
        <p:spPr bwMode="auto">
          <a:xfrm>
            <a:off x="2540000" y="3379615"/>
            <a:ext cx="827087" cy="916613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ja-JP" alt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74914" y="4457247"/>
            <a:ext cx="54210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ko-KR" altLang="en-US" sz="2400" dirty="0" smtClean="0">
                <a:solidFill>
                  <a:srgbClr val="FF0000"/>
                </a:solidFill>
              </a:rPr>
              <a:t>연수수당 이외의 수당 없음</a:t>
            </a:r>
            <a:endParaRPr kumimoji="1" lang="en-US" altLang="ja-JP" sz="2400" dirty="0" smtClean="0">
              <a:solidFill>
                <a:srgbClr val="FF0000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매장에서 근무하면 급여가 나옴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근무하지 않는 경우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p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일본 생활에 적응하기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p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일본어 공부하기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5087012" y="5419906"/>
            <a:ext cx="3648838" cy="976333"/>
            <a:chOff x="248247" y="1567543"/>
            <a:chExt cx="8750610" cy="914400"/>
          </a:xfrm>
        </p:grpSpPr>
        <p:sp>
          <p:nvSpPr>
            <p:cNvPr id="13" name="正方形/長方形 12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248247" y="1712686"/>
              <a:ext cx="8750610" cy="374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 smtClean="0">
                  <a:solidFill>
                    <a:sysClr val="windowText" lastClr="000000"/>
                  </a:solidFill>
                </a:rPr>
                <a:t>1</a:t>
              </a:r>
              <a:r>
                <a:rPr kumimoji="1" lang="ko-KR" altLang="en-US" sz="2000" smtClean="0">
                  <a:solidFill>
                    <a:sysClr val="windowText" lastClr="000000"/>
                  </a:solidFill>
                </a:rPr>
                <a:t>개월 생활비 준비</a:t>
              </a:r>
              <a:r>
                <a:rPr kumimoji="1" lang="ja-JP" altLang="en-US" sz="2000" dirty="0" smtClean="0">
                  <a:solidFill>
                    <a:sysClr val="windowText" lastClr="000000"/>
                  </a:solidFill>
                </a:rPr>
                <a:t>！</a:t>
              </a:r>
              <a:endParaRPr kumimoji="1" lang="ja-JP" altLang="en-US" sz="200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3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7" y="196623"/>
            <a:ext cx="24098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248247" y="1258869"/>
            <a:ext cx="8750610" cy="976332"/>
            <a:chOff x="248247" y="1567543"/>
            <a:chExt cx="8750610" cy="914400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48247" y="1712686"/>
              <a:ext cx="8750610" cy="547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입사직후 당분간은</a:t>
              </a:r>
              <a:r>
                <a:rPr kumimoji="1" lang="en-US" altLang="ko-KR" sz="3200" dirty="0" smtClean="0">
                  <a:solidFill>
                    <a:sysClr val="windowText" lastClr="000000"/>
                  </a:solidFill>
                </a:rPr>
                <a:t>…</a:t>
              </a:r>
              <a:endParaRPr kumimoji="1" lang="ja-JP" altLang="en-US" sz="320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2" y="2896960"/>
            <a:ext cx="2471521" cy="208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889828" y="2786397"/>
            <a:ext cx="44413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청소와 단순작업이 있습니다</a:t>
            </a:r>
            <a:r>
              <a:rPr kumimoji="1" lang="en-US" altLang="ko-KR" sz="2400" dirty="0" smtClean="0">
                <a:solidFill>
                  <a:schemeClr val="tx1"/>
                </a:solidFill>
              </a:rPr>
              <a:t>.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선배들을 보고 배웁니다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일본어 실력을 향상시킵니다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dirty="0" smtClean="0">
                <a:solidFill>
                  <a:schemeClr val="tx1"/>
                </a:solidFill>
              </a:rPr>
              <a:t>상품지식을 배웁니다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「こんなはずじゃなかった　仕事」の画像検索結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0" y="52516"/>
            <a:ext cx="243840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2718994" y="561738"/>
            <a:ext cx="3648838" cy="976333"/>
            <a:chOff x="248247" y="1567543"/>
            <a:chExt cx="8750610" cy="914400"/>
          </a:xfrm>
        </p:grpSpPr>
        <p:sp>
          <p:nvSpPr>
            <p:cNvPr id="4" name="正方形/長方形 3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248247" y="1837378"/>
              <a:ext cx="8750610" cy="374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2000" dirty="0" smtClean="0">
                  <a:solidFill>
                    <a:sysClr val="windowText" lastClr="000000"/>
                  </a:solidFill>
                </a:rPr>
                <a:t>실망하지 마세요</a:t>
              </a:r>
              <a:r>
                <a:rPr kumimoji="1" lang="en-US" altLang="ko-KR" sz="2000" dirty="0" smtClean="0">
                  <a:solidFill>
                    <a:sysClr val="windowText" lastClr="000000"/>
                  </a:solidFill>
                </a:rPr>
                <a:t>~</a:t>
              </a:r>
              <a:endParaRPr kumimoji="1" lang="ja-JP" altLang="en-US" sz="200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60" y="1963984"/>
            <a:ext cx="17907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006" y="2132258"/>
            <a:ext cx="3037805" cy="2216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123" y="2132258"/>
            <a:ext cx="2619375" cy="2216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グループ化 8"/>
          <p:cNvGrpSpPr/>
          <p:nvPr/>
        </p:nvGrpSpPr>
        <p:grpSpPr>
          <a:xfrm>
            <a:off x="222798" y="4594971"/>
            <a:ext cx="8744259" cy="1267078"/>
            <a:chOff x="248247" y="1567543"/>
            <a:chExt cx="8750610" cy="1186702"/>
          </a:xfrm>
        </p:grpSpPr>
        <p:sp>
          <p:nvSpPr>
            <p:cNvPr id="10" name="正方形/長方形 9"/>
            <p:cNvSpPr/>
            <p:nvPr/>
          </p:nvSpPr>
          <p:spPr bwMode="auto">
            <a:xfrm>
              <a:off x="522514" y="1567543"/>
              <a:ext cx="8098972" cy="1186702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248247" y="1837378"/>
              <a:ext cx="8750610" cy="80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2000" dirty="0" smtClean="0">
                  <a:solidFill>
                    <a:sysClr val="windowText" lastClr="000000"/>
                  </a:solidFill>
                </a:rPr>
                <a:t>빨리 근무하기 위해서는 인내와 노력이 필요</a:t>
              </a:r>
              <a:endParaRPr kumimoji="1" lang="en-US" altLang="ja-JP" sz="2000" dirty="0" smtClean="0">
                <a:solidFill>
                  <a:sysClr val="windowText" lastClr="000000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ja-JP" altLang="en-US" sz="2000" dirty="0" smtClean="0">
                  <a:solidFill>
                    <a:sysClr val="windowText" lastClr="000000"/>
                  </a:solidFill>
                </a:rPr>
                <a:t>（</a:t>
              </a:r>
              <a:r>
                <a:rPr kumimoji="1" lang="ko-KR" altLang="en-US" sz="2000" dirty="0" smtClean="0">
                  <a:solidFill>
                    <a:sysClr val="windowText" lastClr="000000"/>
                  </a:solidFill>
                </a:rPr>
                <a:t>일본 근무 뿐만 </a:t>
              </a:r>
              <a:r>
                <a:rPr kumimoji="1" lang="ko-KR" altLang="en-US" sz="2000" smtClean="0">
                  <a:solidFill>
                    <a:sysClr val="windowText" lastClr="000000"/>
                  </a:solidFill>
                </a:rPr>
                <a:t>아닙니다</a:t>
              </a:r>
              <a:r>
                <a:rPr kumimoji="1" lang="en-US" altLang="ko-KR" sz="2000" dirty="0" smtClean="0">
                  <a:solidFill>
                    <a:sysClr val="windowText" lastClr="000000"/>
                  </a:solidFill>
                </a:rPr>
                <a:t>~</a:t>
              </a:r>
              <a:r>
                <a:rPr kumimoji="1" lang="ja-JP" altLang="en-US" sz="2000" dirty="0" smtClean="0">
                  <a:solidFill>
                    <a:sysClr val="windowText" lastClr="000000"/>
                  </a:solidFill>
                </a:rPr>
                <a:t>）</a:t>
              </a:r>
              <a:endParaRPr kumimoji="1" lang="ja-JP" altLang="en-US" sz="200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959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92" y="1087469"/>
            <a:ext cx="2088781" cy="156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Line 2"/>
          <p:cNvSpPr>
            <a:spLocks noChangeShapeType="1"/>
          </p:cNvSpPr>
          <p:nvPr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Line 3"/>
          <p:cNvSpPr>
            <a:spLocks noChangeShapeType="1"/>
          </p:cNvSpPr>
          <p:nvPr/>
        </p:nvSpPr>
        <p:spPr bwMode="auto">
          <a:xfrm>
            <a:off x="36513" y="476250"/>
            <a:ext cx="9107487" cy="6350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0" name="Text Box 8"/>
          <p:cNvSpPr txBox="1">
            <a:spLocks noChangeArrowheads="1"/>
          </p:cNvSpPr>
          <p:nvPr/>
        </p:nvSpPr>
        <p:spPr bwMode="auto">
          <a:xfrm>
            <a:off x="0" y="50800"/>
            <a:ext cx="4572000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A-OTF 新ゴ Pro H" pitchFamily="32" charset="0"/>
              <a:buNone/>
            </a:pPr>
            <a:r>
              <a:rPr lang="ko-KR" altLang="en-US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판매</a:t>
            </a:r>
            <a:r>
              <a:rPr lang="en-US" altLang="ko-KR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, </a:t>
            </a:r>
            <a:r>
              <a:rPr lang="ko-KR" altLang="en-US" sz="1800" b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영업직은 인기가 없어</a:t>
            </a:r>
            <a:r>
              <a:rPr lang="en-US" altLang="ko-KR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?</a:t>
            </a:r>
            <a:endParaRPr lang="ja-JP" altLang="en-GB" sz="1800" b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25611" name="図 13" descr="マーキュリーロ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2202673" y="682175"/>
            <a:ext cx="3033485" cy="230832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2400" dirty="0" smtClean="0">
                <a:solidFill>
                  <a:srgbClr val="000000"/>
                </a:solidFill>
              </a:rPr>
              <a:t>판매직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：</a:t>
            </a:r>
            <a:endParaRPr kumimoji="1" lang="en-US" altLang="ja-JP" sz="240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0" dirty="0" smtClean="0">
                <a:solidFill>
                  <a:srgbClr val="FF0000"/>
                </a:solidFill>
              </a:rPr>
              <a:t>인기가 없다</a:t>
            </a:r>
            <a:endParaRPr kumimoji="1" lang="en-US" altLang="ja-JP" sz="2400" b="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0" dirty="0" smtClean="0">
                <a:solidFill>
                  <a:srgbClr val="FF0000"/>
                </a:solidFill>
              </a:rPr>
              <a:t>싫다</a:t>
            </a:r>
            <a:endParaRPr kumimoji="1" lang="en-US" altLang="ja-JP" sz="2400" b="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0" dirty="0" smtClean="0">
                <a:solidFill>
                  <a:srgbClr val="FF0000"/>
                </a:solidFill>
              </a:rPr>
              <a:t>레벨이 낮다</a:t>
            </a:r>
            <a:endParaRPr kumimoji="1" lang="ja-JP" altLang="en-US" sz="2400" b="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1" y="1272544"/>
            <a:ext cx="1726826" cy="11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右矢印 12"/>
          <p:cNvSpPr/>
          <p:nvPr/>
        </p:nvSpPr>
        <p:spPr bwMode="auto">
          <a:xfrm>
            <a:off x="4598467" y="870273"/>
            <a:ext cx="1714405" cy="1932127"/>
          </a:xfrm>
          <a:prstGeom prst="rightArrow">
            <a:avLst>
              <a:gd name="adj1" fmla="val 35944"/>
              <a:gd name="adj2" fmla="val 50000"/>
            </a:avLst>
          </a:prstGeom>
          <a:solidFill>
            <a:srgbClr val="FFFF3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312872" y="1332153"/>
            <a:ext cx="29310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사무직을 원해요</a:t>
            </a:r>
            <a:r>
              <a:rPr lang="en-US" altLang="ko-KR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~!</a:t>
            </a:r>
            <a:endParaRPr lang="en-US" altLang="ja-JP" sz="32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16" y="2497563"/>
            <a:ext cx="1708347" cy="11368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5886846" y="3882575"/>
            <a:ext cx="3033485" cy="23083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2400" dirty="0" smtClean="0">
                <a:solidFill>
                  <a:srgbClr val="000000"/>
                </a:solidFill>
              </a:rPr>
              <a:t>사무직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：</a:t>
            </a:r>
            <a:endParaRPr kumimoji="1" lang="en-US" altLang="ja-JP" sz="240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0" dirty="0" smtClean="0">
                <a:solidFill>
                  <a:srgbClr val="000000"/>
                </a:solidFill>
              </a:rPr>
              <a:t>파견</a:t>
            </a:r>
            <a:r>
              <a:rPr kumimoji="1" lang="ja-JP" altLang="en-US" sz="2400" b="0" dirty="0" smtClean="0">
                <a:solidFill>
                  <a:srgbClr val="000000"/>
                </a:solidFill>
              </a:rPr>
              <a:t>・</a:t>
            </a:r>
            <a:r>
              <a:rPr kumimoji="1" lang="ko-KR" altLang="en-US" sz="2400" b="0" dirty="0" smtClean="0">
                <a:solidFill>
                  <a:srgbClr val="000000"/>
                </a:solidFill>
              </a:rPr>
              <a:t>아르바이트</a:t>
            </a:r>
            <a:endParaRPr kumimoji="1" lang="en-US" altLang="ja-JP" sz="2400" b="0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0" dirty="0" smtClean="0">
                <a:solidFill>
                  <a:srgbClr val="000000"/>
                </a:solidFill>
              </a:rPr>
              <a:t>낮은 급여</a:t>
            </a:r>
            <a:endParaRPr kumimoji="1" lang="en-US" altLang="ja-JP" sz="2400" b="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0" dirty="0" smtClean="0">
                <a:solidFill>
                  <a:srgbClr val="000000"/>
                </a:solidFill>
              </a:rPr>
              <a:t>어려운 전직</a:t>
            </a:r>
            <a:endParaRPr kumimoji="1" lang="ja-JP" altLang="en-US" sz="2400" b="0" dirty="0">
              <a:solidFill>
                <a:srgbClr val="000000"/>
              </a:solidFill>
            </a:endParaRPr>
          </a:p>
        </p:txBody>
      </p:sp>
      <p:sp>
        <p:nvSpPr>
          <p:cNvPr id="18" name="右矢印 17"/>
          <p:cNvSpPr/>
          <p:nvPr/>
        </p:nvSpPr>
        <p:spPr bwMode="auto">
          <a:xfrm rot="10800000">
            <a:off x="4624849" y="4249325"/>
            <a:ext cx="1106506" cy="1691498"/>
          </a:xfrm>
          <a:prstGeom prst="rightArrow">
            <a:avLst>
              <a:gd name="adj1" fmla="val 35944"/>
              <a:gd name="adj2" fmla="val 50000"/>
            </a:avLst>
          </a:prstGeom>
          <a:solidFill>
            <a:srgbClr val="FFFF3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84730" y="3356256"/>
            <a:ext cx="3800181" cy="318548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2400" dirty="0" smtClean="0">
                <a:solidFill>
                  <a:srgbClr val="000000"/>
                </a:solidFill>
              </a:rPr>
              <a:t>판매직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：</a:t>
            </a:r>
            <a:endParaRPr kumimoji="1" lang="en-US" altLang="ja-JP" sz="240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1800" b="0" dirty="0" smtClean="0">
                <a:solidFill>
                  <a:srgbClr val="000000"/>
                </a:solidFill>
              </a:rPr>
              <a:t>사장</a:t>
            </a:r>
            <a:r>
              <a:rPr kumimoji="1" lang="ja-JP" altLang="en-US" sz="1800" b="0" dirty="0" smtClean="0">
                <a:solidFill>
                  <a:srgbClr val="000000"/>
                </a:solidFill>
              </a:rPr>
              <a:t>・</a:t>
            </a:r>
            <a:r>
              <a:rPr kumimoji="1" lang="ko-KR" altLang="en-US" sz="1800" b="0" dirty="0" smtClean="0">
                <a:solidFill>
                  <a:srgbClr val="000000"/>
                </a:solidFill>
              </a:rPr>
              <a:t>임원은 영업직출신</a:t>
            </a:r>
            <a:r>
              <a:rPr kumimoji="1" lang="ja-JP" altLang="en-US" sz="1800" b="0" dirty="0" smtClean="0">
                <a:solidFill>
                  <a:srgbClr val="000000"/>
                </a:solidFill>
              </a:rPr>
              <a:t>！</a:t>
            </a:r>
            <a:endParaRPr kumimoji="1" lang="en-US" altLang="ja-JP" sz="1800" b="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1800" b="0" dirty="0" smtClean="0">
                <a:solidFill>
                  <a:srgbClr val="000000"/>
                </a:solidFill>
              </a:rPr>
              <a:t>영업경험자는 비즈니스 매너에 대해 능통합니다</a:t>
            </a:r>
            <a:endParaRPr kumimoji="1" lang="en-US" altLang="ja-JP" sz="1800" b="0" dirty="0" smtClean="0">
              <a:solidFill>
                <a:srgbClr val="0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kumimoji="1" lang="ko-KR" altLang="en-US" sz="2000" dirty="0" smtClean="0">
                <a:solidFill>
                  <a:srgbClr val="FF0000"/>
                </a:solidFill>
              </a:rPr>
              <a:t>그래서</a:t>
            </a:r>
            <a:endParaRPr kumimoji="1" lang="en-US" altLang="ko-KR" sz="2000" dirty="0" smtClean="0">
              <a:solidFill>
                <a:srgbClr val="FF0000"/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1800" b="0" dirty="0">
                <a:solidFill>
                  <a:srgbClr val="000000"/>
                </a:solidFill>
              </a:rPr>
              <a:t>영업직은 급여가 높습니다</a:t>
            </a:r>
            <a:r>
              <a:rPr kumimoji="1" lang="en-US" altLang="ko-KR" sz="1800" b="0" dirty="0" smtClean="0">
                <a:solidFill>
                  <a:srgbClr val="000000"/>
                </a:solidFill>
              </a:rPr>
              <a:t>!</a:t>
            </a:r>
            <a:endParaRPr kumimoji="1" lang="en-US" altLang="ja-JP" sz="1800" b="0" dirty="0" smtClean="0">
              <a:solidFill>
                <a:srgbClr val="00000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1800" b="0" dirty="0" smtClean="0">
                <a:solidFill>
                  <a:srgbClr val="000000"/>
                </a:solidFill>
              </a:rPr>
              <a:t>장래 전직이 유리</a:t>
            </a:r>
            <a:r>
              <a:rPr kumimoji="1" lang="ja-JP" altLang="en-US" sz="1800" b="0" dirty="0" smtClean="0">
                <a:solidFill>
                  <a:srgbClr val="000000"/>
                </a:solidFill>
              </a:rPr>
              <a:t>（</a:t>
            </a:r>
            <a:r>
              <a:rPr kumimoji="1" lang="ko-KR" altLang="en-US" sz="1800" b="0" dirty="0" smtClean="0">
                <a:solidFill>
                  <a:srgbClr val="000000"/>
                </a:solidFill>
              </a:rPr>
              <a:t>출세</a:t>
            </a:r>
            <a:r>
              <a:rPr kumimoji="1" lang="ja-JP" altLang="en-US" sz="1800" b="0" dirty="0" smtClean="0">
                <a:solidFill>
                  <a:srgbClr val="000000"/>
                </a:solidFill>
              </a:rPr>
              <a:t>！）</a:t>
            </a:r>
            <a:endParaRPr kumimoji="1" lang="en-US" altLang="ja-JP" sz="1800" b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2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2" y="72570"/>
            <a:ext cx="9027886" cy="612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1415"/>
            <a:ext cx="2855912" cy="395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39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マティアス\Desktop\IMG_52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1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1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11" y="2554587"/>
            <a:ext cx="8497515" cy="4068078"/>
          </a:xfrm>
          <a:prstGeom prst="rect">
            <a:avLst/>
          </a:prstGeom>
          <a:solidFill>
            <a:schemeClr val="accent1">
              <a:alpha val="9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7172" name="Line 3"/>
          <p:cNvSpPr>
            <a:spLocks noChangeShapeType="1"/>
          </p:cNvSpPr>
          <p:nvPr/>
        </p:nvSpPr>
        <p:spPr bwMode="auto">
          <a:xfrm>
            <a:off x="0" y="533400"/>
            <a:ext cx="9144000" cy="1588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0" y="50800"/>
            <a:ext cx="24876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A-OTF 新ゴ Pro H" pitchFamily="32" charset="0"/>
              <a:buNone/>
            </a:pPr>
            <a:r>
              <a:rPr lang="ja-JP" altLang="en-US" sz="1800" b="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■当社目標</a:t>
            </a:r>
            <a:endParaRPr lang="ja-JP" altLang="en-GB" sz="1800" b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7174" name="図 13" descr="マーキュリーロ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6643688"/>
            <a:ext cx="9144000" cy="214312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defTabSz="449263" eaLnBrk="1" hangingPunct="1">
              <a:spcBef>
                <a:spcPct val="0"/>
              </a:spcBef>
              <a:buFontTx/>
              <a:buNone/>
            </a:pPr>
            <a:r>
              <a:rPr lang="en-US" altLang="ja-JP" sz="1000" b="0">
                <a:solidFill>
                  <a:srgbClr val="FFFF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COPYRIGHT@2009 MERCURY,INC. ALL RIGHT RESERVED</a:t>
            </a:r>
          </a:p>
        </p:txBody>
      </p:sp>
      <p:sp>
        <p:nvSpPr>
          <p:cNvPr id="7176" name="テキスト ボックス 11"/>
          <p:cNvSpPr txBox="1">
            <a:spLocks noChangeArrowheads="1"/>
          </p:cNvSpPr>
          <p:nvPr/>
        </p:nvSpPr>
        <p:spPr bwMode="auto">
          <a:xfrm>
            <a:off x="519945" y="743990"/>
            <a:ext cx="87868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endParaRPr kumimoji="1" lang="en-US" altLang="ja-JP" sz="1600" b="0"/>
          </a:p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r>
              <a:rPr kumimoji="1" lang="ja-JP" altLang="en-US" sz="1600" b="0"/>
              <a:t>　</a:t>
            </a:r>
            <a:endParaRPr kumimoji="1" lang="en-US" altLang="ja-JP" sz="1600" b="0"/>
          </a:p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endParaRPr kumimoji="1" lang="en-US" altLang="ja-JP" sz="1600" b="0"/>
          </a:p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endParaRPr kumimoji="1" lang="en-US" altLang="ja-JP" sz="2400" b="0"/>
          </a:p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endParaRPr kumimoji="1" lang="ja-JP" altLang="en-US" sz="2400" b="0"/>
          </a:p>
        </p:txBody>
      </p:sp>
      <p:sp>
        <p:nvSpPr>
          <p:cNvPr id="7177" name="テキスト ボックス 7"/>
          <p:cNvSpPr txBox="1">
            <a:spLocks noChangeArrowheads="1"/>
          </p:cNvSpPr>
          <p:nvPr/>
        </p:nvSpPr>
        <p:spPr bwMode="auto">
          <a:xfrm>
            <a:off x="1233511" y="688205"/>
            <a:ext cx="3251200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  <a:defRPr/>
            </a:pPr>
            <a:r>
              <a:rPr kumimoji="1" lang="ko-KR" altLang="en-US" dirty="0" smtClean="0">
                <a:solidFill>
                  <a:srgbClr val="FFFFFF"/>
                </a:solidFill>
              </a:rPr>
              <a:t>당사목표</a:t>
            </a:r>
            <a:endParaRPr kumimoji="1" lang="ja-JP" altLang="en-US" b="0" dirty="0">
              <a:solidFill>
                <a:srgbClr val="FFFFFF"/>
              </a:solidFill>
            </a:endParaRPr>
          </a:p>
        </p:txBody>
      </p:sp>
      <p:sp>
        <p:nvSpPr>
          <p:cNvPr id="10" name="テキスト ボックス 7"/>
          <p:cNvSpPr txBox="1">
            <a:spLocks noChangeArrowheads="1"/>
          </p:cNvSpPr>
          <p:nvPr/>
        </p:nvSpPr>
        <p:spPr bwMode="auto">
          <a:xfrm>
            <a:off x="7052" y="1459899"/>
            <a:ext cx="5460474" cy="646331"/>
          </a:xfrm>
          <a:prstGeom prst="rect">
            <a:avLst/>
          </a:prstGeom>
          <a:solidFill>
            <a:srgbClr val="FFFF99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  <a:defRPr/>
            </a:pPr>
            <a:r>
              <a:rPr kumimoji="1" lang="ko-KR" altLang="en-US" sz="3600" dirty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제</a:t>
            </a:r>
            <a:r>
              <a:rPr kumimoji="1" lang="en-US" altLang="ja-JP" sz="3600" dirty="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10</a:t>
            </a:r>
            <a:r>
              <a:rPr kumimoji="1" lang="ko-KR" altLang="en-US" sz="3600" dirty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기</a:t>
            </a:r>
            <a:r>
              <a:rPr kumimoji="1" lang="ja-JP" altLang="en-US" sz="3600" dirty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　</a:t>
            </a:r>
            <a:r>
              <a:rPr kumimoji="1" lang="ko-KR" altLang="en-US" sz="3600" dirty="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매출</a:t>
            </a:r>
            <a:r>
              <a:rPr kumimoji="1" lang="en-US" altLang="ja-JP" sz="3600" dirty="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69</a:t>
            </a:r>
            <a:r>
              <a:rPr kumimoji="1" lang="ko-KR" altLang="en-US" sz="360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억엔</a:t>
            </a:r>
            <a:r>
              <a:rPr kumimoji="1" lang="ko-KR" altLang="en-US" sz="360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3333CC">
                    <a:lumMod val="40000"/>
                    <a:lumOff val="60000"/>
                  </a:srgbClr>
                </a:solidFill>
              </a:rPr>
              <a:t>달성</a:t>
            </a:r>
            <a:endParaRPr kumimoji="1" lang="ja-JP" altLang="en-US" sz="3600" dirty="0">
              <a:ln w="22225">
                <a:solidFill>
                  <a:srgbClr val="3333CC"/>
                </a:solidFill>
                <a:prstDash val="solid"/>
              </a:ln>
              <a:solidFill>
                <a:srgbClr val="3333CC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7179" name="図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30" y="3737350"/>
            <a:ext cx="2359025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テキスト ボックス 7"/>
          <p:cNvSpPr txBox="1">
            <a:spLocks noChangeArrowheads="1"/>
          </p:cNvSpPr>
          <p:nvPr/>
        </p:nvSpPr>
        <p:spPr bwMode="auto">
          <a:xfrm>
            <a:off x="735874" y="3079082"/>
            <a:ext cx="21957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  <a:defRPr/>
            </a:pPr>
            <a:r>
              <a:rPr kumimoji="1" lang="ko-KR" altLang="en-US" sz="5400" b="0" smtClean="0">
                <a:ln w="0"/>
                <a:solidFill>
                  <a:srgbClr val="00CC99">
                    <a:lumMod val="60000"/>
                    <a:lumOff val="40000"/>
                  </a:srgb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상장</a:t>
            </a:r>
            <a:endParaRPr kumimoji="1" lang="ja-JP" altLang="en-US" sz="5400" b="0" dirty="0">
              <a:ln w="0"/>
              <a:solidFill>
                <a:srgbClr val="00CC99">
                  <a:lumMod val="60000"/>
                  <a:lumOff val="40000"/>
                </a:srgb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467526" y="847199"/>
            <a:ext cx="370486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kumimoji="1" lang="en-US" altLang="ja-JP" sz="5400" dirty="0" smtClean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5</a:t>
            </a:r>
            <a:r>
              <a:rPr kumimoji="1" lang="ko-KR" altLang="en-US" sz="5400" smtClean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년후</a:t>
            </a:r>
            <a:r>
              <a:rPr kumimoji="1" lang="en-US" altLang="ja-JP" sz="5400" dirty="0" smtClean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300</a:t>
            </a:r>
            <a:r>
              <a:rPr kumimoji="1" lang="ko-KR" altLang="en-US" sz="5400" dirty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억</a:t>
            </a:r>
            <a:endParaRPr kumimoji="1" lang="en-US" altLang="ja-JP" sz="5400" dirty="0">
              <a:ln w="12700">
                <a:solidFill>
                  <a:srgbClr val="00CC99"/>
                </a:solidFill>
                <a:prstDash val="solid"/>
              </a:ln>
              <a:pattFill prst="pct50">
                <a:fgClr>
                  <a:srgbClr val="00CC99"/>
                </a:fgClr>
                <a:bgClr>
                  <a:srgbClr val="00CC99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00CC99"/>
                </a:outerShdw>
              </a:effectLst>
              <a:latin typeface="Times New Roman" pitchFamily="18" charset="0"/>
            </a:endParaRP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kumimoji="1" lang="ko-KR" altLang="en-US" sz="5400" dirty="0" smtClean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업계</a:t>
            </a:r>
            <a:r>
              <a:rPr kumimoji="1" lang="ja-JP" altLang="en-US" sz="5400" dirty="0" smtClean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Ｎ</a:t>
            </a:r>
            <a:r>
              <a:rPr kumimoji="1" lang="ja-JP" altLang="en-US" sz="5400" dirty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ｏ</a:t>
            </a:r>
            <a:r>
              <a:rPr kumimoji="1" lang="ja-JP" altLang="en-US" sz="5400" dirty="0" smtClean="0">
                <a:ln w="12700">
                  <a:solidFill>
                    <a:srgbClr val="00CC99"/>
                  </a:solidFill>
                  <a:prstDash val="solid"/>
                </a:ln>
                <a:pattFill prst="pct50">
                  <a:fgClr>
                    <a:srgbClr val="00CC99"/>
                  </a:fgClr>
                  <a:bgClr>
                    <a:srgbClr val="00CC99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00CC99"/>
                  </a:outerShdw>
                </a:effectLst>
                <a:latin typeface="Times New Roman" pitchFamily="18" charset="0"/>
              </a:rPr>
              <a:t>１</a:t>
            </a:r>
            <a:endParaRPr lang="ja-JP" altLang="en-US" sz="5400" dirty="0">
              <a:ln w="12700">
                <a:solidFill>
                  <a:srgbClr val="00CC99"/>
                </a:solidFill>
                <a:prstDash val="solid"/>
              </a:ln>
              <a:pattFill prst="pct50">
                <a:fgClr>
                  <a:srgbClr val="00CC99"/>
                </a:fgClr>
                <a:bgClr>
                  <a:srgbClr val="00CC99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00CC99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" name="テキスト ボックス 7"/>
          <p:cNvSpPr txBox="1">
            <a:spLocks noChangeArrowheads="1"/>
          </p:cNvSpPr>
          <p:nvPr/>
        </p:nvSpPr>
        <p:spPr bwMode="auto">
          <a:xfrm>
            <a:off x="2175352" y="2285079"/>
            <a:ext cx="19797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  <a:defRPr/>
            </a:pPr>
            <a:r>
              <a:rPr kumimoji="1" lang="ko-KR" altLang="en-US" sz="4000" dirty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00CC99">
                    <a:lumMod val="60000"/>
                    <a:lumOff val="40000"/>
                  </a:srgbClr>
                </a:solidFill>
              </a:rPr>
              <a:t>제</a:t>
            </a:r>
            <a:r>
              <a:rPr kumimoji="1" lang="en-US" altLang="ja-JP" sz="4000" dirty="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00CC99">
                    <a:lumMod val="60000"/>
                    <a:lumOff val="40000"/>
                  </a:srgbClr>
                </a:solidFill>
              </a:rPr>
              <a:t>11</a:t>
            </a:r>
            <a:r>
              <a:rPr kumimoji="1" lang="ko-KR" altLang="en-US" sz="4000" dirty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00CC99">
                    <a:lumMod val="60000"/>
                    <a:lumOff val="40000"/>
                  </a:srgbClr>
                </a:solidFill>
              </a:rPr>
              <a:t>기</a:t>
            </a:r>
            <a:endParaRPr kumimoji="1" lang="ja-JP" altLang="en-US" sz="4000" dirty="0">
              <a:ln w="22225">
                <a:solidFill>
                  <a:srgbClr val="3333CC"/>
                </a:solidFill>
                <a:prstDash val="solid"/>
              </a:ln>
              <a:solidFill>
                <a:srgbClr val="00CC9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テキスト ボックス 7"/>
          <p:cNvSpPr txBox="1">
            <a:spLocks noChangeArrowheads="1"/>
          </p:cNvSpPr>
          <p:nvPr/>
        </p:nvSpPr>
        <p:spPr bwMode="auto">
          <a:xfrm>
            <a:off x="2943532" y="3112905"/>
            <a:ext cx="308235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  <a:defRPr/>
            </a:pPr>
            <a:r>
              <a:rPr kumimoji="1" lang="ko-KR" altLang="en-US" sz="4800" dirty="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00CC99">
                    <a:lumMod val="60000"/>
                    <a:lumOff val="40000"/>
                  </a:srgbClr>
                </a:solidFill>
              </a:rPr>
              <a:t>매출목표</a:t>
            </a:r>
            <a:endParaRPr kumimoji="1" lang="en-US" altLang="ko-KR" sz="4800" dirty="0" smtClean="0">
              <a:ln w="22225">
                <a:solidFill>
                  <a:srgbClr val="3333CC"/>
                </a:solidFill>
                <a:prstDash val="solid"/>
              </a:ln>
              <a:solidFill>
                <a:srgbClr val="00CC99">
                  <a:lumMod val="60000"/>
                  <a:lumOff val="40000"/>
                </a:srgbClr>
              </a:solidFill>
            </a:endParaRPr>
          </a:p>
          <a:p>
            <a:pPr algn="ctr" defTabSz="449263" eaLnBrk="1" hangingPunct="1">
              <a:spcBef>
                <a:spcPct val="0"/>
              </a:spcBef>
              <a:buFont typeface="Times New Roman" panose="02020603050405020304" pitchFamily="18" charset="0"/>
              <a:buNone/>
              <a:defRPr/>
            </a:pPr>
            <a:r>
              <a:rPr kumimoji="1" lang="en-US" altLang="ja-JP" sz="4800" dirty="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00CC99">
                    <a:lumMod val="60000"/>
                    <a:lumOff val="40000"/>
                  </a:srgbClr>
                </a:solidFill>
              </a:rPr>
              <a:t>100</a:t>
            </a:r>
            <a:r>
              <a:rPr kumimoji="1" lang="ko-KR" altLang="en-US" sz="4800" smtClean="0">
                <a:ln w="22225">
                  <a:solidFill>
                    <a:srgbClr val="3333CC"/>
                  </a:solidFill>
                  <a:prstDash val="solid"/>
                </a:ln>
                <a:solidFill>
                  <a:srgbClr val="00CC99">
                    <a:lumMod val="60000"/>
                    <a:lumOff val="40000"/>
                  </a:srgbClr>
                </a:solidFill>
              </a:rPr>
              <a:t>억엔</a:t>
            </a:r>
            <a:endParaRPr kumimoji="1" lang="ja-JP" altLang="en-US" sz="4800" dirty="0">
              <a:ln w="22225">
                <a:solidFill>
                  <a:srgbClr val="3333CC"/>
                </a:solidFill>
                <a:prstDash val="solid"/>
              </a:ln>
              <a:solidFill>
                <a:srgbClr val="00CC9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3387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24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8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/>
          <p:cNvSpPr/>
          <p:nvPr/>
        </p:nvSpPr>
        <p:spPr bwMode="auto">
          <a:xfrm>
            <a:off x="7005173" y="2246053"/>
            <a:ext cx="1936597" cy="1771956"/>
          </a:xfrm>
          <a:prstGeom prst="ellipse">
            <a:avLst/>
          </a:prstGeom>
          <a:solidFill>
            <a:srgbClr val="FF9900"/>
          </a:solidFill>
          <a:ln w="1270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bg1">
                <a:alpha val="40000"/>
              </a:schemeClr>
            </a:glow>
            <a:outerShdw blurRad="88900" dist="38100" algn="tl" rotWithShape="0">
              <a:schemeClr val="tx1">
                <a:alpha val="1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ja-JP" sz="1050" dirty="0">
              <a:solidFill>
                <a:srgbClr val="FFFFFF"/>
              </a:solidFill>
            </a:endParaRP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ko-KR" altLang="en-US" sz="3600" b="0" dirty="0" smtClean="0">
                <a:solidFill>
                  <a:srgbClr val="FFFFFF"/>
                </a:solidFill>
              </a:rPr>
              <a:t>고객기업</a:t>
            </a:r>
            <a:endParaRPr lang="en-US" altLang="ko-KR" sz="3600" b="0" dirty="0" smtClean="0">
              <a:solidFill>
                <a:srgbClr val="FFFFFF"/>
              </a:solidFill>
            </a:endParaRP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3600" b="0" dirty="0">
              <a:solidFill>
                <a:srgbClr val="FFFFFF"/>
              </a:solidFill>
            </a:endParaRPr>
          </a:p>
        </p:txBody>
      </p:sp>
      <p:sp>
        <p:nvSpPr>
          <p:cNvPr id="28" name="円/楕円 27"/>
          <p:cNvSpPr/>
          <p:nvPr/>
        </p:nvSpPr>
        <p:spPr bwMode="auto">
          <a:xfrm>
            <a:off x="266214" y="2073072"/>
            <a:ext cx="2475267" cy="2551716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1270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>
              <a:schemeClr val="bg1">
                <a:alpha val="40000"/>
              </a:schemeClr>
            </a:glow>
            <a:outerShdw dist="38100" sx="1000" sy="1000" algn="tl" rotWithShape="0">
              <a:schemeClr val="tx1">
                <a:alpha val="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ja-JP" sz="2800" dirty="0">
              <a:solidFill>
                <a:srgbClr val="FFFFFF"/>
              </a:solidFill>
            </a:endParaRPr>
          </a:p>
        </p:txBody>
      </p:sp>
      <p:sp>
        <p:nvSpPr>
          <p:cNvPr id="41" name="右矢印 40"/>
          <p:cNvSpPr/>
          <p:nvPr/>
        </p:nvSpPr>
        <p:spPr bwMode="auto">
          <a:xfrm>
            <a:off x="2741481" y="1812559"/>
            <a:ext cx="4071993" cy="2772873"/>
          </a:xfrm>
          <a:prstGeom prst="rightArrow">
            <a:avLst>
              <a:gd name="adj1" fmla="val 35944"/>
              <a:gd name="adj2" fmla="val 50000"/>
            </a:avLst>
          </a:prstGeom>
          <a:solidFill>
            <a:srgbClr val="FFFF3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ja-JP" altLang="en-US" sz="2400" b="0">
              <a:solidFill>
                <a:srgbClr val="FFFFFF"/>
              </a:solidFill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3281707" y="2845051"/>
            <a:ext cx="2634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ko-KR" altLang="en-US" sz="2000" dirty="0" err="1" smtClean="0">
                <a:solidFill>
                  <a:srgbClr val="000080"/>
                </a:solidFill>
              </a:rPr>
              <a:t>핸드폰등의</a:t>
            </a:r>
            <a:r>
              <a:rPr kumimoji="1" lang="ko-KR" altLang="en-US" sz="2000" dirty="0" smtClean="0">
                <a:solidFill>
                  <a:srgbClr val="000080"/>
                </a:solidFill>
              </a:rPr>
              <a:t> 신상품의 </a:t>
            </a:r>
            <a:endParaRPr kumimoji="1" lang="en-US" altLang="ko-KR" sz="2000" dirty="0" smtClean="0">
              <a:solidFill>
                <a:srgbClr val="000080"/>
              </a:solidFill>
            </a:endParaRPr>
          </a:p>
          <a:p>
            <a:pPr algn="ctr"/>
            <a:r>
              <a:rPr kumimoji="1" lang="ko-KR" altLang="en-US" sz="2000" dirty="0" smtClean="0">
                <a:solidFill>
                  <a:srgbClr val="000080"/>
                </a:solidFill>
              </a:rPr>
              <a:t>판매전략</a:t>
            </a:r>
            <a:r>
              <a:rPr kumimoji="1" lang="ja-JP" altLang="en-US" sz="2000" dirty="0" smtClean="0">
                <a:solidFill>
                  <a:srgbClr val="000080"/>
                </a:solidFill>
              </a:rPr>
              <a:t>・</a:t>
            </a:r>
            <a:r>
              <a:rPr kumimoji="1" lang="ko-KR" altLang="en-US" sz="2000" dirty="0" smtClean="0">
                <a:solidFill>
                  <a:srgbClr val="000080"/>
                </a:solidFill>
              </a:rPr>
              <a:t>기획대행</a:t>
            </a:r>
            <a:endParaRPr kumimoji="1" lang="ja-JP" altLang="en-US" sz="2000" dirty="0">
              <a:solidFill>
                <a:srgbClr val="00008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966626" y="502955"/>
            <a:ext cx="4697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kern="0" dirty="0" err="1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비지니스모델</a:t>
            </a:r>
            <a:endParaRPr lang="ja-JP" altLang="en-US" sz="32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232429" y="577632"/>
            <a:ext cx="1328354" cy="4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ja-JP" altLang="en-US" sz="700" dirty="0">
                <a:solidFill>
                  <a:srgbClr val="FFFFFF"/>
                </a:solidFill>
              </a:rPr>
              <a:t>感動 エージェント</a:t>
            </a:r>
            <a:endParaRPr lang="en-US" altLang="ja-JP" sz="70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1600" dirty="0">
                <a:solidFill>
                  <a:srgbClr val="FFFFFF"/>
                </a:solidFill>
              </a:rPr>
              <a:t>MERCURY</a:t>
            </a:r>
            <a:endParaRPr lang="fr-FR" altLang="en-US" sz="1600" dirty="0">
              <a:solidFill>
                <a:srgbClr val="FFFFFF"/>
              </a:solidFill>
            </a:endParaRPr>
          </a:p>
        </p:txBody>
      </p:sp>
      <p:sp>
        <p:nvSpPr>
          <p:cNvPr id="9" name="円形吹き出し 8"/>
          <p:cNvSpPr/>
          <p:nvPr/>
        </p:nvSpPr>
        <p:spPr bwMode="auto">
          <a:xfrm>
            <a:off x="193057" y="4976735"/>
            <a:ext cx="5158431" cy="1584610"/>
          </a:xfrm>
          <a:prstGeom prst="wedgeEllipseCallout">
            <a:avLst>
              <a:gd name="adj1" fmla="val -17427"/>
              <a:gd name="adj2" fmla="val -113693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전문적 인재육성과</a:t>
            </a:r>
            <a:endParaRPr lang="en-US" altLang="ko-KR" sz="2400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판매현장으로 파견</a:t>
            </a:r>
            <a:endParaRPr kumimoji="0" lang="en-US" altLang="ja-JP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（</a:t>
            </a:r>
            <a:r>
              <a:rPr kumimoji="0" lang="ko-KR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단</a:t>
            </a:r>
            <a:r>
              <a:rPr kumimoji="0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：</a:t>
            </a:r>
            <a:r>
              <a:rPr lang="ko-KR" altLang="en-US" sz="2400" dirty="0" smtClean="0"/>
              <a:t>정사원</a:t>
            </a:r>
            <a:r>
              <a:rPr kumimoji="0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！）</a:t>
            </a:r>
            <a:endParaRPr kumimoji="0" lang="en-US" altLang="ja-JP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23" name="Picture 2" descr="C:\Users\s_kitamura\Desktop\Y!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386" y="5570658"/>
            <a:ext cx="1665384" cy="117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ソフトバンク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474" y="1588101"/>
            <a:ext cx="2234936" cy="32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0011" y="4410829"/>
            <a:ext cx="1468014" cy="781145"/>
          </a:xfrm>
          <a:prstGeom prst="rect">
            <a:avLst/>
          </a:prstGeom>
        </p:spPr>
      </p:pic>
      <p:pic>
        <p:nvPicPr>
          <p:cNvPr id="24" name="Picture 2" descr="au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281" y="927324"/>
            <a:ext cx="1061475" cy="38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05084" y="2916866"/>
            <a:ext cx="1997526" cy="56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endParaRPr lang="en-US" altLang="ja-JP" sz="120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ts val="1000"/>
              </a:lnSpc>
              <a:spcBef>
                <a:spcPct val="50000"/>
              </a:spcBef>
            </a:pPr>
            <a:r>
              <a:rPr lang="en-US" altLang="ja-JP" sz="2800" dirty="0">
                <a:solidFill>
                  <a:srgbClr val="FFFFFF"/>
                </a:solidFill>
              </a:rPr>
              <a:t>MERCURY</a:t>
            </a:r>
            <a:endParaRPr lang="fr-FR" altLang="en-US" sz="2800" dirty="0">
              <a:solidFill>
                <a:srgbClr val="FFFFFF"/>
              </a:solidFill>
            </a:endParaRPr>
          </a:p>
        </p:txBody>
      </p:sp>
      <p:sp>
        <p:nvSpPr>
          <p:cNvPr id="21" name="円形吹き出し 20"/>
          <p:cNvSpPr/>
          <p:nvPr/>
        </p:nvSpPr>
        <p:spPr bwMode="auto">
          <a:xfrm>
            <a:off x="1277789" y="1275342"/>
            <a:ext cx="3885013" cy="1074433"/>
          </a:xfrm>
          <a:prstGeom prst="wedgeEllipseCallout">
            <a:avLst>
              <a:gd name="adj1" fmla="val -40218"/>
              <a:gd name="adj2" fmla="val 74079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다양한 사업 </a:t>
            </a:r>
            <a:r>
              <a:rPr kumimoji="0" lang="ko-KR" altLang="en-US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준비중</a:t>
            </a:r>
            <a:r>
              <a:rPr lang="ja-JP" altLang="en-US" sz="2400" dirty="0" smtClean="0"/>
              <a:t>！</a:t>
            </a:r>
            <a:endParaRPr kumimoji="0" lang="ja-JP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788" y="91512"/>
            <a:ext cx="18573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76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Line 2"/>
          <p:cNvSpPr>
            <a:spLocks noChangeShapeType="1"/>
          </p:cNvSpPr>
          <p:nvPr/>
        </p:nvSpPr>
        <p:spPr bwMode="auto">
          <a:xfrm>
            <a:off x="0" y="457200"/>
            <a:ext cx="9144000" cy="1588"/>
          </a:xfrm>
          <a:prstGeom prst="line">
            <a:avLst/>
          </a:prstGeom>
          <a:noFill/>
          <a:ln w="2556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Line 3"/>
          <p:cNvSpPr>
            <a:spLocks noChangeShapeType="1"/>
          </p:cNvSpPr>
          <p:nvPr/>
        </p:nvSpPr>
        <p:spPr bwMode="auto">
          <a:xfrm>
            <a:off x="36513" y="476250"/>
            <a:ext cx="9107487" cy="6350"/>
          </a:xfrm>
          <a:prstGeom prst="line">
            <a:avLst/>
          </a:prstGeom>
          <a:noFill/>
          <a:ln w="5724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/>
            <a:endParaRPr lang="ja-JP" altLang="en-US" sz="2400" b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0" name="Text Box 8"/>
          <p:cNvSpPr txBox="1">
            <a:spLocks noChangeArrowheads="1"/>
          </p:cNvSpPr>
          <p:nvPr/>
        </p:nvSpPr>
        <p:spPr bwMode="auto">
          <a:xfrm>
            <a:off x="-1" y="50800"/>
            <a:ext cx="3166281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defTabSz="449263" eaLnBrk="1" hangingPunct="1">
              <a:spcBef>
                <a:spcPct val="0"/>
              </a:spcBef>
              <a:buFont typeface="A-OTF 新ゴ Pro H" pitchFamily="32" charset="0"/>
              <a:buNone/>
            </a:pPr>
            <a:r>
              <a:rPr lang="ja-JP" altLang="en-US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 </a:t>
            </a:r>
            <a:r>
              <a:rPr lang="ko-KR" altLang="en-US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여러분들께서 하실 일은</a:t>
            </a:r>
            <a:r>
              <a:rPr lang="ja-JP" altLang="en-US" sz="1800" b="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？</a:t>
            </a:r>
            <a:endParaRPr lang="ja-JP" altLang="en-GB" sz="1800" b="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25611" name="図 13" descr="マーキュリーロ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6"/>
          <a:stretch>
            <a:fillRect/>
          </a:stretch>
        </p:blipFill>
        <p:spPr bwMode="auto">
          <a:xfrm>
            <a:off x="7669213" y="109538"/>
            <a:ext cx="13589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29" y="3785130"/>
            <a:ext cx="3798013" cy="284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0521"/>
            <a:ext cx="2967944" cy="286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3367314" y="870857"/>
            <a:ext cx="5442857" cy="175432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2400" dirty="0" smtClean="0">
                <a:solidFill>
                  <a:srgbClr val="000000"/>
                </a:solidFill>
              </a:rPr>
              <a:t>입사직후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：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　</a:t>
            </a:r>
            <a:r>
              <a:rPr kumimoji="1" lang="en-US" altLang="ja-JP" sz="2400" dirty="0" smtClean="0">
                <a:solidFill>
                  <a:srgbClr val="000000"/>
                </a:solidFill>
              </a:rPr>
              <a:t/>
            </a:r>
            <a:br>
              <a:rPr kumimoji="1" lang="en-US" altLang="ja-JP" sz="2400" dirty="0" smtClean="0">
                <a:solidFill>
                  <a:srgbClr val="000000"/>
                </a:solidFill>
              </a:rPr>
            </a:br>
            <a:r>
              <a:rPr kumimoji="1" lang="ko-KR" altLang="en-US" sz="2400" b="0" smtClean="0">
                <a:solidFill>
                  <a:srgbClr val="000000"/>
                </a:solidFill>
              </a:rPr>
              <a:t>고객기업</a:t>
            </a:r>
            <a:r>
              <a:rPr kumimoji="1" lang="ja-JP" altLang="en-US" sz="2400" b="0" dirty="0" smtClean="0">
                <a:solidFill>
                  <a:srgbClr val="000000"/>
                </a:solidFill>
              </a:rPr>
              <a:t>（</a:t>
            </a:r>
            <a:r>
              <a:rPr kumimoji="1" lang="ko-KR" altLang="en-US" sz="2400" b="0" dirty="0" err="1" smtClean="0">
                <a:solidFill>
                  <a:srgbClr val="000000"/>
                </a:solidFill>
              </a:rPr>
              <a:t>요도바시카메라등</a:t>
            </a:r>
            <a:r>
              <a:rPr kumimoji="1" lang="ja-JP" altLang="en-US" sz="2400" b="0" dirty="0" smtClean="0">
                <a:solidFill>
                  <a:srgbClr val="000000"/>
                </a:solidFill>
              </a:rPr>
              <a:t>）</a:t>
            </a:r>
            <a:r>
              <a:rPr kumimoji="1" lang="ko-KR" altLang="en-US" sz="2400" b="0" dirty="0" smtClean="0">
                <a:solidFill>
                  <a:srgbClr val="000000"/>
                </a:solidFill>
              </a:rPr>
              <a:t>에서</a:t>
            </a:r>
            <a:r>
              <a:rPr kumimoji="1" lang="en-US" altLang="ja-JP" sz="2400" b="0" dirty="0" smtClean="0">
                <a:solidFill>
                  <a:srgbClr val="000000"/>
                </a:solidFill>
              </a:rPr>
              <a:t/>
            </a:r>
            <a:br>
              <a:rPr kumimoji="1" lang="en-US" altLang="ja-JP" sz="2400" b="0" dirty="0" smtClean="0">
                <a:solidFill>
                  <a:srgbClr val="000000"/>
                </a:solidFill>
              </a:rPr>
            </a:br>
            <a:r>
              <a:rPr kumimoji="1" lang="ko-KR" altLang="en-US" sz="2400" b="0" smtClean="0">
                <a:solidFill>
                  <a:srgbClr val="000000"/>
                </a:solidFill>
              </a:rPr>
              <a:t>휴대폰</a:t>
            </a:r>
            <a:r>
              <a:rPr kumimoji="1" lang="ja-JP" altLang="en-US" sz="2400" b="0" dirty="0" smtClean="0">
                <a:solidFill>
                  <a:srgbClr val="000000"/>
                </a:solidFill>
              </a:rPr>
              <a:t>・</a:t>
            </a:r>
            <a:r>
              <a:rPr kumimoji="1" lang="ko-KR" altLang="en-US" sz="2400" b="0" dirty="0" smtClean="0">
                <a:solidFill>
                  <a:srgbClr val="000000"/>
                </a:solidFill>
              </a:rPr>
              <a:t>통신기기 등 판매</a:t>
            </a:r>
            <a:r>
              <a:rPr kumimoji="1" lang="ja-JP" altLang="en-US" sz="2400" b="0" dirty="0" smtClean="0">
                <a:solidFill>
                  <a:srgbClr val="000000"/>
                </a:solidFill>
              </a:rPr>
              <a:t>（</a:t>
            </a:r>
            <a:r>
              <a:rPr kumimoji="1" lang="ko-KR" altLang="en-US" sz="2400" b="0" dirty="0" smtClean="0">
                <a:solidFill>
                  <a:srgbClr val="000000"/>
                </a:solidFill>
              </a:rPr>
              <a:t>통역</a:t>
            </a:r>
            <a:r>
              <a:rPr kumimoji="1" lang="ja-JP" altLang="en-US" sz="2400" b="0" dirty="0" smtClean="0">
                <a:solidFill>
                  <a:srgbClr val="000000"/>
                </a:solidFill>
              </a:rPr>
              <a:t>）</a:t>
            </a:r>
            <a:endParaRPr kumimoji="1" lang="ja-JP" altLang="en-US" sz="2400" b="0" dirty="0">
              <a:solidFill>
                <a:srgbClr val="000000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367314" y="2758880"/>
            <a:ext cx="50702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교육기관</a:t>
            </a:r>
            <a:endParaRPr lang="en-US" altLang="ja-JP" sz="32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  <a:p>
            <a:r>
              <a:rPr lang="ja-JP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（</a:t>
            </a:r>
            <a:r>
              <a:rPr lang="ko-KR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상품</a:t>
            </a:r>
            <a:r>
              <a:rPr lang="ja-JP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・</a:t>
            </a:r>
            <a:r>
              <a:rPr lang="ko-KR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고객</a:t>
            </a:r>
            <a:r>
              <a:rPr lang="ja-JP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・</a:t>
            </a:r>
            <a:r>
              <a:rPr lang="ko-KR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영업에 </a:t>
            </a:r>
            <a:r>
              <a:rPr lang="ko-KR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대해 연수</a:t>
            </a:r>
            <a:r>
              <a:rPr lang="ja-JP" altLang="en-US" sz="20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）</a:t>
            </a:r>
            <a:endParaRPr lang="ja-JP" altLang="en-US" sz="2000" kern="0" dirty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下矢印 4"/>
          <p:cNvSpPr/>
          <p:nvPr/>
        </p:nvSpPr>
        <p:spPr bwMode="auto">
          <a:xfrm>
            <a:off x="5722256" y="3623803"/>
            <a:ext cx="1524000" cy="815899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ja-JP" altLang="en-US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223657" y="4618109"/>
            <a:ext cx="4521199" cy="161582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2400" dirty="0" smtClean="0">
                <a:solidFill>
                  <a:srgbClr val="FF0000"/>
                </a:solidFill>
              </a:rPr>
              <a:t>입사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2</a:t>
            </a:r>
            <a:r>
              <a:rPr kumimoji="1" lang="ko-KR" altLang="en-US" sz="2400" smtClean="0">
                <a:solidFill>
                  <a:srgbClr val="FF0000"/>
                </a:solidFill>
              </a:rPr>
              <a:t>년차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～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：</a:t>
            </a:r>
            <a:r>
              <a:rPr kumimoji="1" lang="ja-JP" altLang="en-US" sz="2400" dirty="0" smtClean="0">
                <a:solidFill>
                  <a:srgbClr val="000000"/>
                </a:solidFill>
              </a:rPr>
              <a:t>　</a:t>
            </a:r>
            <a:r>
              <a:rPr kumimoji="1" lang="en-US" altLang="ja-JP" sz="2400" dirty="0" smtClean="0">
                <a:solidFill>
                  <a:srgbClr val="000000"/>
                </a:solidFill>
              </a:rPr>
              <a:t/>
            </a:r>
            <a:br>
              <a:rPr kumimoji="1" lang="en-US" altLang="ja-JP" sz="2400" dirty="0" smtClean="0">
                <a:solidFill>
                  <a:srgbClr val="000000"/>
                </a:solidFill>
              </a:rPr>
            </a:br>
            <a:r>
              <a:rPr kumimoji="1" lang="ko-KR" altLang="en-US" sz="2400" smtClean="0">
                <a:solidFill>
                  <a:srgbClr val="000000"/>
                </a:solidFill>
              </a:rPr>
              <a:t>타부서에 이동가능</a:t>
            </a:r>
            <a:r>
              <a:rPr kumimoji="1" lang="en-US" altLang="ja-JP" sz="2400" dirty="0" smtClean="0">
                <a:solidFill>
                  <a:srgbClr val="000000"/>
                </a:solidFill>
              </a:rPr>
              <a:t/>
            </a:r>
            <a:br>
              <a:rPr kumimoji="1" lang="en-US" altLang="ja-JP" sz="2400" dirty="0" smtClean="0">
                <a:solidFill>
                  <a:srgbClr val="000000"/>
                </a:solidFill>
              </a:rPr>
            </a:br>
            <a:r>
              <a:rPr kumimoji="1" lang="en-US" altLang="ja-JP" sz="1800" dirty="0">
                <a:solidFill>
                  <a:srgbClr val="000000"/>
                </a:solidFill>
              </a:rPr>
              <a:t>(</a:t>
            </a:r>
            <a:r>
              <a:rPr kumimoji="1" lang="ko-KR" altLang="en-US" sz="1800" smtClean="0">
                <a:solidFill>
                  <a:srgbClr val="000000"/>
                </a:solidFill>
              </a:rPr>
              <a:t>본인의 </a:t>
            </a:r>
            <a:r>
              <a:rPr kumimoji="1" lang="ko-KR" altLang="en-US" sz="1800" dirty="0" smtClean="0">
                <a:solidFill>
                  <a:srgbClr val="000000"/>
                </a:solidFill>
              </a:rPr>
              <a:t>실적</a:t>
            </a:r>
            <a:r>
              <a:rPr kumimoji="1" lang="en-US" altLang="ko-KR" sz="1800" dirty="0" smtClean="0">
                <a:solidFill>
                  <a:srgbClr val="000000"/>
                </a:solidFill>
              </a:rPr>
              <a:t>, </a:t>
            </a:r>
            <a:r>
              <a:rPr kumimoji="1" lang="ko-KR" altLang="en-US" sz="1800" smtClean="0">
                <a:solidFill>
                  <a:srgbClr val="000000"/>
                </a:solidFill>
              </a:rPr>
              <a:t>적성 고려</a:t>
            </a:r>
            <a:r>
              <a:rPr kumimoji="1" lang="en-US" altLang="ja-JP" sz="1800" dirty="0" smtClean="0">
                <a:solidFill>
                  <a:srgbClr val="000000"/>
                </a:solidFill>
              </a:rPr>
              <a:t>)</a:t>
            </a:r>
            <a:endParaRPr kumimoji="1" lang="ja-JP" altLang="en-US" sz="18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30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"/>
            <a:ext cx="4699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4978399" y="2369656"/>
            <a:ext cx="4005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판매 이벤트 기획과 실시담당도 가능</a:t>
            </a:r>
            <a:r>
              <a:rPr lang="ja-JP" altLang="en-US" sz="3200" kern="0" dirty="0" smtClean="0">
                <a:solidFill>
                  <a:srgbClr val="000099"/>
                </a:solidFill>
                <a:latin typeface="Times New Roman" pitchFamily="18" charset="0"/>
                <a:ea typeface="Meiryo UI" pitchFamily="50" charset="-128"/>
                <a:cs typeface="Meiryo UI" pitchFamily="50" charset="-128"/>
              </a:rPr>
              <a:t>！</a:t>
            </a:r>
            <a:endParaRPr lang="en-US" altLang="ja-JP" sz="3200" kern="0" dirty="0" smtClean="0">
              <a:solidFill>
                <a:srgbClr val="000099"/>
              </a:solidFill>
              <a:latin typeface="Times New Roman" pitchFamily="18" charset="0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807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7" y="196623"/>
            <a:ext cx="24098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667" y="3069771"/>
            <a:ext cx="4186465" cy="2576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248247" y="1258868"/>
            <a:ext cx="8750610" cy="1465771"/>
            <a:chOff x="248247" y="1567543"/>
            <a:chExt cx="8750610" cy="914400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522514" y="1567543"/>
              <a:ext cx="8098972" cy="914400"/>
            </a:xfrm>
            <a:prstGeom prst="rect">
              <a:avLst/>
            </a:prstGeom>
            <a:solidFill>
              <a:srgbClr val="FFFF3F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48247" y="1712686"/>
              <a:ext cx="8750610" cy="672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입사</a:t>
              </a:r>
              <a:r>
                <a:rPr kumimoji="1" lang="en-US" altLang="ja-JP" sz="3200" dirty="0" smtClean="0">
                  <a:solidFill>
                    <a:sysClr val="windowText" lastClr="000000"/>
                  </a:solidFill>
                </a:rPr>
                <a:t>1</a:t>
              </a:r>
              <a:r>
                <a:rPr kumimoji="1" lang="ko-KR" altLang="en-US" sz="3200" smtClean="0">
                  <a:solidFill>
                    <a:sysClr val="windowText" lastClr="000000"/>
                  </a:solidFill>
                </a:rPr>
                <a:t>년차</a:t>
              </a:r>
              <a:r>
                <a:rPr kumimoji="1" lang="ja-JP" altLang="en-US" sz="3200" dirty="0" smtClean="0">
                  <a:solidFill>
                    <a:sysClr val="windowText" lastClr="000000"/>
                  </a:solidFill>
                </a:rPr>
                <a:t>：</a:t>
              </a:r>
              <a:endParaRPr kumimoji="1" lang="en-US" altLang="ja-JP" sz="32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하루</a:t>
              </a:r>
              <a:r>
                <a:rPr kumimoji="1" lang="en-US" altLang="ja-JP" sz="3200" dirty="0" smtClean="0">
                  <a:solidFill>
                    <a:sysClr val="windowText" lastClr="000000"/>
                  </a:solidFill>
                </a:rPr>
                <a:t>8</a:t>
              </a:r>
              <a:r>
                <a:rPr kumimoji="1" lang="ko-KR" altLang="en-US" sz="3200" smtClean="0">
                  <a:solidFill>
                    <a:sysClr val="windowText" lastClr="000000"/>
                  </a:solidFill>
                </a:rPr>
                <a:t>시간</a:t>
              </a:r>
              <a:r>
                <a:rPr kumimoji="1" lang="ja-JP" altLang="en-US" sz="3200" dirty="0" smtClean="0">
                  <a:solidFill>
                    <a:sysClr val="windowText" lastClr="000000"/>
                  </a:solidFill>
                </a:rPr>
                <a:t>　</a:t>
              </a:r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서서 근무</a:t>
              </a:r>
              <a:r>
                <a:rPr kumimoji="1" lang="ja-JP" altLang="en-US" sz="3200" dirty="0" smtClean="0">
                  <a:solidFill>
                    <a:sysClr val="windowText" lastClr="000000"/>
                  </a:solidFill>
                </a:rPr>
                <a:t>　⇒　</a:t>
              </a:r>
              <a:r>
                <a:rPr kumimoji="1" lang="ko-KR" altLang="en-US" sz="3200" dirty="0" smtClean="0">
                  <a:solidFill>
                    <a:sysClr val="windowText" lastClr="000000"/>
                  </a:solidFill>
                </a:rPr>
                <a:t>체력필요</a:t>
              </a:r>
              <a:endParaRPr kumimoji="1" lang="ja-JP" altLang="en-US" sz="320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4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80"/>
      </a:dk1>
      <a:lt1>
        <a:srgbClr val="FFFFFF"/>
      </a:lt1>
      <a:dk2>
        <a:srgbClr val="FFFFFF"/>
      </a:dk2>
      <a:lt2>
        <a:srgbClr val="808080"/>
      </a:lt2>
      <a:accent1>
        <a:srgbClr val="B4D7EB"/>
      </a:accent1>
      <a:accent2>
        <a:srgbClr val="183883"/>
      </a:accent2>
      <a:accent3>
        <a:srgbClr val="FFFFFF"/>
      </a:accent3>
      <a:accent4>
        <a:srgbClr val="00006C"/>
      </a:accent4>
      <a:accent5>
        <a:srgbClr val="D6E8F3"/>
      </a:accent5>
      <a:accent6>
        <a:srgbClr val="153276"/>
      </a:accent6>
      <a:hlink>
        <a:srgbClr val="365B91"/>
      </a:hlink>
      <a:folHlink>
        <a:srgbClr val="97C6E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0067AF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005D9E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6139</TotalTime>
  <Words>569</Words>
  <Application>Microsoft Office PowerPoint</Application>
  <PresentationFormat>화면 슬라이드 쇼(4:3)</PresentationFormat>
  <Paragraphs>192</Paragraphs>
  <Slides>23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23</vt:i4>
      </vt:variant>
    </vt:vector>
  </HeadingPairs>
  <TitlesOfParts>
    <vt:vector size="34" baseType="lpstr">
      <vt:lpstr>A-OTF 新ゴ Pro H</vt:lpstr>
      <vt:lpstr>HGP創英角ｺﾞｼｯｸUB</vt:lpstr>
      <vt:lpstr>メイリオ</vt:lpstr>
      <vt:lpstr>Meiryo UI</vt:lpstr>
      <vt:lpstr>ＭＳ Ｐゴシック</vt:lpstr>
      <vt:lpstr>Arial</vt:lpstr>
      <vt:lpstr>Times New Roman</vt:lpstr>
      <vt:lpstr>Wingdings</vt:lpstr>
      <vt:lpstr>Default Design</vt:lpstr>
      <vt:lpstr>2_標準デザイン</vt:lpstr>
      <vt:lpstr>5_標準デザイン</vt:lpstr>
      <vt:lpstr>주식회사 머큐리 취업설명</vt:lpstr>
      <vt:lpstr>회사개요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합격・입사한 분들의 특징</vt:lpstr>
      <vt:lpstr>대우에 대하여</vt:lpstr>
      <vt:lpstr>PowerPoint 프레젠테이션</vt:lpstr>
      <vt:lpstr>기숙사 완비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Presentation Magazine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Bubbles Template</dc:title>
  <dc:creator>Presentation Magazine</dc:creator>
  <cp:lastModifiedBy>BLUE</cp:lastModifiedBy>
  <cp:revision>591</cp:revision>
  <cp:lastPrinted>2017-04-15T07:47:29Z</cp:lastPrinted>
  <dcterms:created xsi:type="dcterms:W3CDTF">2005-02-28T14:06:28Z</dcterms:created>
  <dcterms:modified xsi:type="dcterms:W3CDTF">2017-05-26T05:31:26Z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Presentation Helper</vt:lpwstr>
  </property>
</Properties>
</file>